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192"/>
  </p:notesMasterIdLst>
  <p:sldIdLst>
    <p:sldId id="731" r:id="rId5"/>
    <p:sldId id="1087" r:id="rId6"/>
    <p:sldId id="965" r:id="rId7"/>
    <p:sldId id="964" r:id="rId8"/>
    <p:sldId id="1056" r:id="rId9"/>
    <p:sldId id="743" r:id="rId10"/>
    <p:sldId id="660" r:id="rId11"/>
    <p:sldId id="742" r:id="rId12"/>
    <p:sldId id="662" r:id="rId13"/>
    <p:sldId id="984" r:id="rId14"/>
    <p:sldId id="985" r:id="rId15"/>
    <p:sldId id="986" r:id="rId16"/>
    <p:sldId id="987" r:id="rId17"/>
    <p:sldId id="993" r:id="rId18"/>
    <p:sldId id="672" r:id="rId19"/>
    <p:sldId id="677" r:id="rId20"/>
    <p:sldId id="1006" r:id="rId21"/>
    <p:sldId id="1275" r:id="rId22"/>
    <p:sldId id="691" r:id="rId23"/>
    <p:sldId id="1015" r:id="rId24"/>
    <p:sldId id="758" r:id="rId25"/>
    <p:sldId id="1016" r:id="rId26"/>
    <p:sldId id="1017" r:id="rId27"/>
    <p:sldId id="1018" r:id="rId28"/>
    <p:sldId id="1027" r:id="rId29"/>
    <p:sldId id="719" r:id="rId30"/>
    <p:sldId id="1028" r:id="rId31"/>
    <p:sldId id="1033" r:id="rId32"/>
    <p:sldId id="729" r:id="rId33"/>
    <p:sldId id="1037" r:id="rId34"/>
    <p:sldId id="1059" r:id="rId35"/>
    <p:sldId id="1060" r:id="rId36"/>
    <p:sldId id="712" r:id="rId37"/>
    <p:sldId id="1083" r:id="rId38"/>
    <p:sldId id="900" r:id="rId39"/>
    <p:sldId id="456" r:id="rId40"/>
    <p:sldId id="901" r:id="rId41"/>
    <p:sldId id="710" r:id="rId42"/>
    <p:sldId id="455" r:id="rId43"/>
    <p:sldId id="722" r:id="rId44"/>
    <p:sldId id="459" r:id="rId45"/>
    <p:sldId id="713" r:id="rId46"/>
    <p:sldId id="457" r:id="rId47"/>
    <p:sldId id="458" r:id="rId48"/>
    <p:sldId id="460" r:id="rId49"/>
    <p:sldId id="902" r:id="rId50"/>
    <p:sldId id="908" r:id="rId51"/>
    <p:sldId id="802" r:id="rId52"/>
    <p:sldId id="1005" r:id="rId53"/>
    <p:sldId id="473" r:id="rId54"/>
    <p:sldId id="1041" r:id="rId55"/>
    <p:sldId id="909" r:id="rId56"/>
    <p:sldId id="910" r:id="rId57"/>
    <p:sldId id="720" r:id="rId58"/>
    <p:sldId id="721" r:id="rId59"/>
    <p:sldId id="903" r:id="rId60"/>
    <p:sldId id="904" r:id="rId61"/>
    <p:sldId id="740" r:id="rId62"/>
    <p:sldId id="398" r:id="rId63"/>
    <p:sldId id="1043" r:id="rId64"/>
    <p:sldId id="727" r:id="rId65"/>
    <p:sldId id="907" r:id="rId66"/>
    <p:sldId id="905" r:id="rId67"/>
    <p:sldId id="906" r:id="rId68"/>
    <p:sldId id="913" r:id="rId69"/>
    <p:sldId id="914" r:id="rId70"/>
    <p:sldId id="737" r:id="rId71"/>
    <p:sldId id="827" r:id="rId72"/>
    <p:sldId id="738" r:id="rId73"/>
    <p:sldId id="911" r:id="rId74"/>
    <p:sldId id="912" r:id="rId75"/>
    <p:sldId id="401" r:id="rId76"/>
    <p:sldId id="1278" r:id="rId77"/>
    <p:sldId id="610" r:id="rId78"/>
    <p:sldId id="608" r:id="rId79"/>
    <p:sldId id="607" r:id="rId80"/>
    <p:sldId id="1249" r:id="rId81"/>
    <p:sldId id="611" r:id="rId82"/>
    <p:sldId id="468" r:id="rId83"/>
    <p:sldId id="469" r:id="rId84"/>
    <p:sldId id="470" r:id="rId85"/>
    <p:sldId id="553" r:id="rId86"/>
    <p:sldId id="552" r:id="rId87"/>
    <p:sldId id="587" r:id="rId88"/>
    <p:sldId id="1280" r:id="rId89"/>
    <p:sldId id="1234" r:id="rId90"/>
    <p:sldId id="612" r:id="rId91"/>
    <p:sldId id="613" r:id="rId92"/>
    <p:sldId id="689" r:id="rId93"/>
    <p:sldId id="585" r:id="rId94"/>
    <p:sldId id="567" r:id="rId95"/>
    <p:sldId id="572" r:id="rId96"/>
    <p:sldId id="335" r:id="rId97"/>
    <p:sldId id="337" r:id="rId98"/>
    <p:sldId id="573" r:id="rId99"/>
    <p:sldId id="1301" r:id="rId100"/>
    <p:sldId id="1276" r:id="rId101"/>
    <p:sldId id="1282" r:id="rId102"/>
    <p:sldId id="1288" r:id="rId103"/>
    <p:sldId id="1283" r:id="rId104"/>
    <p:sldId id="580" r:id="rId105"/>
    <p:sldId id="579" r:id="rId106"/>
    <p:sldId id="582" r:id="rId107"/>
    <p:sldId id="591" r:id="rId108"/>
    <p:sldId id="728" r:id="rId109"/>
    <p:sldId id="627" r:id="rId110"/>
    <p:sldId id="583" r:id="rId111"/>
    <p:sldId id="1222" r:id="rId112"/>
    <p:sldId id="1289" r:id="rId113"/>
    <p:sldId id="589" r:id="rId114"/>
    <p:sldId id="1254" r:id="rId115"/>
    <p:sldId id="630" r:id="rId116"/>
    <p:sldId id="631" r:id="rId117"/>
    <p:sldId id="678" r:id="rId118"/>
    <p:sldId id="1255" r:id="rId119"/>
    <p:sldId id="1256" r:id="rId120"/>
    <p:sldId id="679" r:id="rId121"/>
    <p:sldId id="675" r:id="rId122"/>
    <p:sldId id="730" r:id="rId123"/>
    <p:sldId id="590" r:id="rId124"/>
    <p:sldId id="1299" r:id="rId125"/>
    <p:sldId id="1277" r:id="rId126"/>
    <p:sldId id="566" r:id="rId127"/>
    <p:sldId id="1258" r:id="rId128"/>
    <p:sldId id="723" r:id="rId129"/>
    <p:sldId id="724" r:id="rId130"/>
    <p:sldId id="1259" r:id="rId131"/>
    <p:sldId id="648" r:id="rId132"/>
    <p:sldId id="649" r:id="rId133"/>
    <p:sldId id="650" r:id="rId134"/>
    <p:sldId id="651" r:id="rId135"/>
    <p:sldId id="652" r:id="rId136"/>
    <p:sldId id="653" r:id="rId137"/>
    <p:sldId id="654" r:id="rId138"/>
    <p:sldId id="1260" r:id="rId139"/>
    <p:sldId id="1293" r:id="rId140"/>
    <p:sldId id="1292" r:id="rId141"/>
    <p:sldId id="1294" r:id="rId142"/>
    <p:sldId id="1295" r:id="rId143"/>
    <p:sldId id="1296" r:id="rId144"/>
    <p:sldId id="1298" r:id="rId145"/>
    <p:sldId id="1271" r:id="rId146"/>
    <p:sldId id="1265" r:id="rId147"/>
    <p:sldId id="1266" r:id="rId148"/>
    <p:sldId id="1189" r:id="rId149"/>
    <p:sldId id="413" r:id="rId150"/>
    <p:sldId id="1186" r:id="rId151"/>
    <p:sldId id="479" r:id="rId152"/>
    <p:sldId id="575" r:id="rId153"/>
    <p:sldId id="1268" r:id="rId154"/>
    <p:sldId id="1191" r:id="rId155"/>
    <p:sldId id="655" r:id="rId156"/>
    <p:sldId id="416" r:id="rId157"/>
    <p:sldId id="645" r:id="rId158"/>
    <p:sldId id="417" r:id="rId159"/>
    <p:sldId id="1188" r:id="rId160"/>
    <p:sldId id="656" r:id="rId161"/>
    <p:sldId id="1270" r:id="rId162"/>
    <p:sldId id="1187" r:id="rId163"/>
    <p:sldId id="508" r:id="rId164"/>
    <p:sldId id="1192" r:id="rId165"/>
    <p:sldId id="670" r:id="rId166"/>
    <p:sldId id="1193" r:id="rId167"/>
    <p:sldId id="1194" r:id="rId168"/>
    <p:sldId id="676" r:id="rId169"/>
    <p:sldId id="1195" r:id="rId170"/>
    <p:sldId id="1272" r:id="rId171"/>
    <p:sldId id="684" r:id="rId172"/>
    <p:sldId id="1197" r:id="rId173"/>
    <p:sldId id="825" r:id="rId174"/>
    <p:sldId id="1273" r:id="rId175"/>
    <p:sldId id="741" r:id="rId176"/>
    <p:sldId id="811" r:id="rId177"/>
    <p:sldId id="826" r:id="rId178"/>
    <p:sldId id="686" r:id="rId179"/>
    <p:sldId id="1198" r:id="rId180"/>
    <p:sldId id="1200" r:id="rId181"/>
    <p:sldId id="808" r:id="rId182"/>
    <p:sldId id="809" r:id="rId183"/>
    <p:sldId id="693" r:id="rId184"/>
    <p:sldId id="810" r:id="rId185"/>
    <p:sldId id="695" r:id="rId186"/>
    <p:sldId id="700" r:id="rId187"/>
    <p:sldId id="699" r:id="rId188"/>
    <p:sldId id="1201" r:id="rId189"/>
    <p:sldId id="1202" r:id="rId190"/>
    <p:sldId id="1274" r:id="rId191"/>
  </p:sldIdLst>
  <p:sldSz cx="9144000" cy="6858000" type="screen4x3"/>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Hankin" initials="DH" lastIdx="8" clrIdx="0">
    <p:extLst>
      <p:ext uri="{19B8F6BF-5375-455C-9EA6-DF929625EA0E}">
        <p15:presenceInfo xmlns:p15="http://schemas.microsoft.com/office/powerpoint/2012/main" userId="S::david@reviseonline.com::fcc49135-1093-45dc-a822-3e6b093b76f8" providerId="AD"/>
      </p:ext>
    </p:extLst>
  </p:cmAuthor>
  <p:cmAuthor id="2" name="david hankin" initials="dh" lastIdx="3" clrIdx="1">
    <p:extLst>
      <p:ext uri="{19B8F6BF-5375-455C-9EA6-DF929625EA0E}">
        <p15:presenceInfo xmlns:p15="http://schemas.microsoft.com/office/powerpoint/2012/main" userId="9e340619c4ec038a" providerId="Windows Live"/>
      </p:ext>
    </p:extLst>
  </p:cmAuthor>
  <p:cmAuthor id="3" name="Kathryn Hankin (Sacred Heart College - Sorrento)" initials="KH(HC-S" lastIdx="6" clrIdx="2">
    <p:extLst>
      <p:ext uri="{19B8F6BF-5375-455C-9EA6-DF929625EA0E}">
        <p15:presenceInfo xmlns:p15="http://schemas.microsoft.com/office/powerpoint/2012/main" userId="S::kathryn.booth@cewa.edu.au::88fa54bf-1b5d-44ad-8658-25145ad191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12CE"/>
    <a:srgbClr val="10F714"/>
    <a:srgbClr val="E46D2D"/>
    <a:srgbClr val="FF5050"/>
    <a:srgbClr val="45407B"/>
    <a:srgbClr val="B7DEE9"/>
    <a:srgbClr val="CCC1DB"/>
    <a:srgbClr val="604A7B"/>
    <a:srgbClr val="F8C090"/>
    <a:srgbClr val="799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5"/>
    <p:restoredTop sz="94892"/>
  </p:normalViewPr>
  <p:slideViewPr>
    <p:cSldViewPr snapToGrid="0">
      <p:cViewPr varScale="1">
        <p:scale>
          <a:sx n="74" d="100"/>
          <a:sy n="74" d="100"/>
        </p:scale>
        <p:origin x="27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commentAuthors" Target="commentAuthor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viewProps" Target="view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Anaerobic</c:v>
                </c:pt>
              </c:strCache>
            </c:strRef>
          </c:tx>
          <c:spPr>
            <a:solidFill>
              <a:srgbClr val="FA12CE"/>
            </a:solidFill>
          </c:spPr>
          <c:invertIfNegative val="0"/>
          <c:cat>
            <c:strRef>
              <c:f>Sheet1!$A$2:$A$12</c:f>
              <c:strCache>
                <c:ptCount val="11"/>
                <c:pt idx="0">
                  <c:v>100m sprint</c:v>
                </c:pt>
                <c:pt idx="1">
                  <c:v>Volleyball</c:v>
                </c:pt>
                <c:pt idx="2">
                  <c:v>Badminton</c:v>
                </c:pt>
                <c:pt idx="3">
                  <c:v>100m swim</c:v>
                </c:pt>
                <c:pt idx="4">
                  <c:v>Hockey</c:v>
                </c:pt>
                <c:pt idx="5">
                  <c:v>400m run</c:v>
                </c:pt>
                <c:pt idx="6">
                  <c:v>800m run</c:v>
                </c:pt>
                <c:pt idx="7">
                  <c:v>1500m run</c:v>
                </c:pt>
                <c:pt idx="8">
                  <c:v>5000m run</c:v>
                </c:pt>
                <c:pt idx="9">
                  <c:v>10,000m run</c:v>
                </c:pt>
                <c:pt idx="10">
                  <c:v>Marathon</c:v>
                </c:pt>
              </c:strCache>
            </c:strRef>
          </c:cat>
          <c:val>
            <c:numRef>
              <c:f>Sheet1!$B$2:$B$12</c:f>
              <c:numCache>
                <c:formatCode>General</c:formatCode>
                <c:ptCount val="11"/>
                <c:pt idx="0">
                  <c:v>98</c:v>
                </c:pt>
                <c:pt idx="1">
                  <c:v>90</c:v>
                </c:pt>
                <c:pt idx="2">
                  <c:v>85</c:v>
                </c:pt>
                <c:pt idx="3">
                  <c:v>80</c:v>
                </c:pt>
                <c:pt idx="4">
                  <c:v>70</c:v>
                </c:pt>
                <c:pt idx="5">
                  <c:v>55</c:v>
                </c:pt>
                <c:pt idx="6">
                  <c:v>35</c:v>
                </c:pt>
                <c:pt idx="7">
                  <c:v>20</c:v>
                </c:pt>
                <c:pt idx="8">
                  <c:v>15</c:v>
                </c:pt>
                <c:pt idx="9">
                  <c:v>5</c:v>
                </c:pt>
                <c:pt idx="10">
                  <c:v>1</c:v>
                </c:pt>
              </c:numCache>
            </c:numRef>
          </c:val>
          <c:extLst>
            <c:ext xmlns:c16="http://schemas.microsoft.com/office/drawing/2014/chart" uri="{C3380CC4-5D6E-409C-BE32-E72D297353CC}">
              <c16:uniqueId val="{00000000-8C42-CD48-ABA2-2E606B4B7314}"/>
            </c:ext>
          </c:extLst>
        </c:ser>
        <c:ser>
          <c:idx val="1"/>
          <c:order val="1"/>
          <c:tx>
            <c:strRef>
              <c:f>Sheet1!$C$1</c:f>
              <c:strCache>
                <c:ptCount val="1"/>
                <c:pt idx="0">
                  <c:v>Aerobic</c:v>
                </c:pt>
              </c:strCache>
            </c:strRef>
          </c:tx>
          <c:spPr>
            <a:solidFill>
              <a:srgbClr val="0070C0"/>
            </a:solidFill>
          </c:spPr>
          <c:invertIfNegative val="0"/>
          <c:cat>
            <c:strRef>
              <c:f>Sheet1!$A$2:$A$12</c:f>
              <c:strCache>
                <c:ptCount val="11"/>
                <c:pt idx="0">
                  <c:v>100m sprint</c:v>
                </c:pt>
                <c:pt idx="1">
                  <c:v>Volleyball</c:v>
                </c:pt>
                <c:pt idx="2">
                  <c:v>Badminton</c:v>
                </c:pt>
                <c:pt idx="3">
                  <c:v>100m swim</c:v>
                </c:pt>
                <c:pt idx="4">
                  <c:v>Hockey</c:v>
                </c:pt>
                <c:pt idx="5">
                  <c:v>400m run</c:v>
                </c:pt>
                <c:pt idx="6">
                  <c:v>800m run</c:v>
                </c:pt>
                <c:pt idx="7">
                  <c:v>1500m run</c:v>
                </c:pt>
                <c:pt idx="8">
                  <c:v>5000m run</c:v>
                </c:pt>
                <c:pt idx="9">
                  <c:v>10,000m run</c:v>
                </c:pt>
                <c:pt idx="10">
                  <c:v>Marathon</c:v>
                </c:pt>
              </c:strCache>
            </c:strRef>
          </c:cat>
          <c:val>
            <c:numRef>
              <c:f>Sheet1!$C$2:$C$12</c:f>
              <c:numCache>
                <c:formatCode>General</c:formatCode>
                <c:ptCount val="11"/>
                <c:pt idx="0">
                  <c:v>2</c:v>
                </c:pt>
                <c:pt idx="1">
                  <c:v>10</c:v>
                </c:pt>
                <c:pt idx="2">
                  <c:v>15</c:v>
                </c:pt>
                <c:pt idx="3">
                  <c:v>20</c:v>
                </c:pt>
                <c:pt idx="4">
                  <c:v>30</c:v>
                </c:pt>
                <c:pt idx="5">
                  <c:v>45</c:v>
                </c:pt>
                <c:pt idx="6">
                  <c:v>65</c:v>
                </c:pt>
                <c:pt idx="7">
                  <c:v>80</c:v>
                </c:pt>
                <c:pt idx="8">
                  <c:v>85</c:v>
                </c:pt>
                <c:pt idx="9">
                  <c:v>95</c:v>
                </c:pt>
                <c:pt idx="10">
                  <c:v>99</c:v>
                </c:pt>
              </c:numCache>
            </c:numRef>
          </c:val>
          <c:extLst>
            <c:ext xmlns:c16="http://schemas.microsoft.com/office/drawing/2014/chart" uri="{C3380CC4-5D6E-409C-BE32-E72D297353CC}">
              <c16:uniqueId val="{00000001-8C42-CD48-ABA2-2E606B4B7314}"/>
            </c:ext>
          </c:extLst>
        </c:ser>
        <c:dLbls>
          <c:showLegendKey val="0"/>
          <c:showVal val="0"/>
          <c:showCatName val="0"/>
          <c:showSerName val="0"/>
          <c:showPercent val="0"/>
          <c:showBubbleSize val="0"/>
        </c:dLbls>
        <c:gapWidth val="150"/>
        <c:shape val="cylinder"/>
        <c:axId val="100592256"/>
        <c:axId val="100872960"/>
        <c:axId val="0"/>
      </c:bar3DChart>
      <c:catAx>
        <c:axId val="100592256"/>
        <c:scaling>
          <c:orientation val="minMax"/>
        </c:scaling>
        <c:delete val="0"/>
        <c:axPos val="b"/>
        <c:title>
          <c:tx>
            <c:rich>
              <a:bodyPr/>
              <a:lstStyle/>
              <a:p>
                <a:pPr>
                  <a:defRPr/>
                </a:pPr>
                <a:r>
                  <a:rPr lang="en-US">
                    <a:solidFill>
                      <a:schemeClr val="tx1"/>
                    </a:solidFill>
                  </a:rPr>
                  <a:t>EVENT</a:t>
                </a:r>
              </a:p>
            </c:rich>
          </c:tx>
          <c:overlay val="0"/>
          <c:spPr>
            <a:solidFill>
              <a:srgbClr val="FFFF00"/>
            </a:solidFill>
          </c:spPr>
        </c:title>
        <c:numFmt formatCode="General" sourceLinked="0"/>
        <c:majorTickMark val="out"/>
        <c:minorTickMark val="none"/>
        <c:tickLblPos val="nextTo"/>
        <c:crossAx val="100872960"/>
        <c:crosses val="autoZero"/>
        <c:auto val="1"/>
        <c:lblAlgn val="ctr"/>
        <c:lblOffset val="100"/>
        <c:noMultiLvlLbl val="0"/>
      </c:catAx>
      <c:valAx>
        <c:axId val="100872960"/>
        <c:scaling>
          <c:orientation val="minMax"/>
        </c:scaling>
        <c:delete val="0"/>
        <c:axPos val="l"/>
        <c:majorGridlines/>
        <c:title>
          <c:tx>
            <c:rich>
              <a:bodyPr rot="-5400000" vert="horz"/>
              <a:lstStyle/>
              <a:p>
                <a:pPr>
                  <a:defRPr>
                    <a:solidFill>
                      <a:schemeClr val="tx1"/>
                    </a:solidFill>
                  </a:defRPr>
                </a:pPr>
                <a:r>
                  <a:rPr lang="en-US">
                    <a:solidFill>
                      <a:schemeClr val="tx1"/>
                    </a:solidFill>
                  </a:rPr>
                  <a:t>ENERGY CONTRIBUTION (%)</a:t>
                </a:r>
              </a:p>
            </c:rich>
          </c:tx>
          <c:overlay val="0"/>
          <c:spPr>
            <a:solidFill>
              <a:srgbClr val="FFFF00"/>
            </a:solidFill>
          </c:spPr>
        </c:title>
        <c:numFmt formatCode="General" sourceLinked="1"/>
        <c:majorTickMark val="out"/>
        <c:minorTickMark val="none"/>
        <c:tickLblPos val="nextTo"/>
        <c:crossAx val="100592256"/>
        <c:crosses val="autoZero"/>
        <c:crossBetween val="between"/>
      </c:valAx>
    </c:plotArea>
    <c:legend>
      <c:legendPos val="r"/>
      <c:overlay val="0"/>
    </c:legend>
    <c:plotVisOnly val="1"/>
    <c:dispBlanksAs val="gap"/>
    <c:showDLblsOverMax val="0"/>
  </c:chart>
  <c:txPr>
    <a:bodyPr/>
    <a:lstStyle/>
    <a:p>
      <a:pPr>
        <a:defRPr sz="1800"/>
      </a:pPr>
      <a:endParaRPr lang="en-US"/>
    </a:p>
  </c:txPr>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2D98F3-400C-4276-9187-563BFE4184B0}"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en-AU"/>
        </a:p>
      </dgm:t>
    </dgm:pt>
    <dgm:pt modelId="{A60713D7-58E0-4858-9ED4-49B39D3CA1D1}">
      <dgm:prSet phldrT="[Text]"/>
      <dgm:spPr/>
      <dgm:t>
        <a:bodyPr/>
        <a:lstStyle/>
        <a:p>
          <a:r>
            <a:rPr lang="en-GB" dirty="0">
              <a:solidFill>
                <a:schemeClr val="tx1"/>
              </a:solidFill>
            </a:rPr>
            <a:t>Wellness</a:t>
          </a:r>
          <a:endParaRPr lang="en-AU" dirty="0">
            <a:solidFill>
              <a:schemeClr val="tx1"/>
            </a:solidFill>
          </a:endParaRPr>
        </a:p>
      </dgm:t>
    </dgm:pt>
    <dgm:pt modelId="{BEA8C008-C55C-4FB9-8A7B-29F87D642A18}" type="parTrans" cxnId="{F96B1331-A933-4757-8863-02CFF6DBEE6B}">
      <dgm:prSet/>
      <dgm:spPr/>
      <dgm:t>
        <a:bodyPr/>
        <a:lstStyle/>
        <a:p>
          <a:endParaRPr lang="en-AU"/>
        </a:p>
      </dgm:t>
    </dgm:pt>
    <dgm:pt modelId="{58A8067B-1BAF-4A15-B3B5-075270165FF7}" type="sibTrans" cxnId="{F96B1331-A933-4757-8863-02CFF6DBEE6B}">
      <dgm:prSet/>
      <dgm:spPr/>
      <dgm:t>
        <a:bodyPr/>
        <a:lstStyle/>
        <a:p>
          <a:endParaRPr lang="en-AU"/>
        </a:p>
      </dgm:t>
    </dgm:pt>
    <dgm:pt modelId="{D755B40A-7409-4AEF-88BE-70B8D87187EF}">
      <dgm:prSet phldrT="[Text]" custT="1"/>
      <dgm:spPr/>
      <dgm:t>
        <a:bodyPr/>
        <a:lstStyle/>
        <a:p>
          <a:r>
            <a:rPr lang="en-GB" sz="1300" b="1" dirty="0">
              <a:solidFill>
                <a:schemeClr val="tx1"/>
              </a:solidFill>
            </a:rPr>
            <a:t>Physical</a:t>
          </a:r>
          <a:endParaRPr lang="en-AU" sz="1300" b="1" dirty="0">
            <a:solidFill>
              <a:schemeClr val="tx1"/>
            </a:solidFill>
          </a:endParaRPr>
        </a:p>
      </dgm:t>
    </dgm:pt>
    <dgm:pt modelId="{FDD61C75-E3C7-4D57-B5B0-6A87820B94E1}" type="parTrans" cxnId="{C8A091F1-AF2E-4B76-A6BB-3C270BD486A8}">
      <dgm:prSet/>
      <dgm:spPr/>
      <dgm:t>
        <a:bodyPr/>
        <a:lstStyle/>
        <a:p>
          <a:endParaRPr lang="en-AU"/>
        </a:p>
      </dgm:t>
    </dgm:pt>
    <dgm:pt modelId="{15C8E69E-F220-453E-9372-E42DBEAD96AF}" type="sibTrans" cxnId="{C8A091F1-AF2E-4B76-A6BB-3C270BD486A8}">
      <dgm:prSet/>
      <dgm:spPr/>
      <dgm:t>
        <a:bodyPr/>
        <a:lstStyle/>
        <a:p>
          <a:endParaRPr lang="en-AU"/>
        </a:p>
      </dgm:t>
    </dgm:pt>
    <dgm:pt modelId="{95793BFA-89A0-432F-BB6D-8F9B8CA25C04}">
      <dgm:prSet phldrT="[Text]" custT="1"/>
      <dgm:spPr/>
      <dgm:t>
        <a:bodyPr/>
        <a:lstStyle/>
        <a:p>
          <a:r>
            <a:rPr lang="en-GB" sz="1300" b="1" dirty="0">
              <a:solidFill>
                <a:schemeClr val="tx1"/>
              </a:solidFill>
            </a:rPr>
            <a:t>Emotional</a:t>
          </a:r>
          <a:endParaRPr lang="en-AU" sz="1300" b="1" dirty="0">
            <a:solidFill>
              <a:schemeClr val="tx1"/>
            </a:solidFill>
          </a:endParaRPr>
        </a:p>
      </dgm:t>
    </dgm:pt>
    <dgm:pt modelId="{EE16A5C9-D495-4624-AEF6-CCB24281C28C}" type="parTrans" cxnId="{CA11B575-2DAE-49BD-BEA6-48E130495372}">
      <dgm:prSet/>
      <dgm:spPr/>
      <dgm:t>
        <a:bodyPr/>
        <a:lstStyle/>
        <a:p>
          <a:endParaRPr lang="en-AU"/>
        </a:p>
      </dgm:t>
    </dgm:pt>
    <dgm:pt modelId="{BE679D24-7F50-4F78-A406-4C76D1080BF9}" type="sibTrans" cxnId="{CA11B575-2DAE-49BD-BEA6-48E130495372}">
      <dgm:prSet/>
      <dgm:spPr/>
      <dgm:t>
        <a:bodyPr/>
        <a:lstStyle/>
        <a:p>
          <a:endParaRPr lang="en-AU"/>
        </a:p>
      </dgm:t>
    </dgm:pt>
    <dgm:pt modelId="{0EC2C362-8289-44ED-8066-DEDF734B2A47}">
      <dgm:prSet phldrT="[Text]" custT="1"/>
      <dgm:spPr/>
      <dgm:t>
        <a:bodyPr/>
        <a:lstStyle/>
        <a:p>
          <a:r>
            <a:rPr lang="en-GB" sz="1300" b="1" dirty="0">
              <a:solidFill>
                <a:schemeClr val="tx1"/>
              </a:solidFill>
            </a:rPr>
            <a:t>Intellectual</a:t>
          </a:r>
          <a:endParaRPr lang="en-AU" sz="1300" b="1" dirty="0">
            <a:solidFill>
              <a:schemeClr val="tx1"/>
            </a:solidFill>
          </a:endParaRPr>
        </a:p>
      </dgm:t>
    </dgm:pt>
    <dgm:pt modelId="{F2FFAA55-325D-492E-BC2B-C1B874BF6B70}" type="parTrans" cxnId="{1574915A-FE87-4B67-8388-3FBC2949ED73}">
      <dgm:prSet/>
      <dgm:spPr/>
      <dgm:t>
        <a:bodyPr/>
        <a:lstStyle/>
        <a:p>
          <a:endParaRPr lang="en-AU"/>
        </a:p>
      </dgm:t>
    </dgm:pt>
    <dgm:pt modelId="{5EBDBAE4-63E2-4B29-9B52-868B6E258BC7}" type="sibTrans" cxnId="{1574915A-FE87-4B67-8388-3FBC2949ED73}">
      <dgm:prSet/>
      <dgm:spPr/>
      <dgm:t>
        <a:bodyPr/>
        <a:lstStyle/>
        <a:p>
          <a:endParaRPr lang="en-AU"/>
        </a:p>
      </dgm:t>
    </dgm:pt>
    <dgm:pt modelId="{C6E7D50B-FE1B-49C9-86E9-9222AE42E9B5}">
      <dgm:prSet phldrT="[Text]" custT="1"/>
      <dgm:spPr/>
      <dgm:t>
        <a:bodyPr/>
        <a:lstStyle/>
        <a:p>
          <a:r>
            <a:rPr lang="en-GB" sz="1300" b="1" dirty="0">
              <a:solidFill>
                <a:schemeClr val="tx1"/>
              </a:solidFill>
            </a:rPr>
            <a:t>Social</a:t>
          </a:r>
          <a:endParaRPr lang="en-AU" sz="1300" b="1" dirty="0">
            <a:solidFill>
              <a:schemeClr val="tx1"/>
            </a:solidFill>
          </a:endParaRPr>
        </a:p>
      </dgm:t>
    </dgm:pt>
    <dgm:pt modelId="{B81F1016-1211-4684-A040-67A77509AA3C}" type="parTrans" cxnId="{C1F1AFB0-33A1-49EB-B987-1BBE5CC1D2DC}">
      <dgm:prSet/>
      <dgm:spPr/>
      <dgm:t>
        <a:bodyPr/>
        <a:lstStyle/>
        <a:p>
          <a:endParaRPr lang="en-AU"/>
        </a:p>
      </dgm:t>
    </dgm:pt>
    <dgm:pt modelId="{37EC2190-0C6B-4830-89FA-CF541FFE8F7F}" type="sibTrans" cxnId="{C1F1AFB0-33A1-49EB-B987-1BBE5CC1D2DC}">
      <dgm:prSet/>
      <dgm:spPr/>
      <dgm:t>
        <a:bodyPr/>
        <a:lstStyle/>
        <a:p>
          <a:endParaRPr lang="en-AU"/>
        </a:p>
      </dgm:t>
    </dgm:pt>
    <dgm:pt modelId="{1121725B-AC82-46C9-A766-E6C1289603C8}">
      <dgm:prSet phldrT="[Text]" custT="1"/>
      <dgm:spPr/>
      <dgm:t>
        <a:bodyPr/>
        <a:lstStyle/>
        <a:p>
          <a:r>
            <a:rPr lang="en-GB" sz="1300" b="1" dirty="0">
              <a:solidFill>
                <a:schemeClr val="tx1"/>
              </a:solidFill>
            </a:rPr>
            <a:t>Spiritual</a:t>
          </a:r>
          <a:endParaRPr lang="en-AU" sz="1300" b="1" dirty="0">
            <a:solidFill>
              <a:schemeClr val="tx1"/>
            </a:solidFill>
          </a:endParaRPr>
        </a:p>
      </dgm:t>
    </dgm:pt>
    <dgm:pt modelId="{48EBE6E9-E121-483B-BACF-0D0DEC9AC333}" type="parTrans" cxnId="{5EE55F81-6F20-483D-BB32-8AFCEC937E69}">
      <dgm:prSet/>
      <dgm:spPr/>
      <dgm:t>
        <a:bodyPr/>
        <a:lstStyle/>
        <a:p>
          <a:endParaRPr lang="en-AU"/>
        </a:p>
      </dgm:t>
    </dgm:pt>
    <dgm:pt modelId="{2A0542F1-EBE9-45DA-9BB3-B44A11D66EDD}" type="sibTrans" cxnId="{5EE55F81-6F20-483D-BB32-8AFCEC937E69}">
      <dgm:prSet/>
      <dgm:spPr/>
      <dgm:t>
        <a:bodyPr/>
        <a:lstStyle/>
        <a:p>
          <a:endParaRPr lang="en-AU"/>
        </a:p>
      </dgm:t>
    </dgm:pt>
    <dgm:pt modelId="{DADEF3CB-0FB8-49FE-94F8-53B9F1650F20}" type="pres">
      <dgm:prSet presAssocID="{E82D98F3-400C-4276-9187-563BFE4184B0}" presName="Name0" presStyleCnt="0">
        <dgm:presLayoutVars>
          <dgm:chMax val="1"/>
          <dgm:dir/>
          <dgm:animLvl val="ctr"/>
          <dgm:resizeHandles val="exact"/>
        </dgm:presLayoutVars>
      </dgm:prSet>
      <dgm:spPr/>
    </dgm:pt>
    <dgm:pt modelId="{8893FC5A-084A-4F6B-BE0E-9AF4F21B4641}" type="pres">
      <dgm:prSet presAssocID="{A60713D7-58E0-4858-9ED4-49B39D3CA1D1}" presName="centerShape" presStyleLbl="node0" presStyleIdx="0" presStyleCnt="1"/>
      <dgm:spPr/>
    </dgm:pt>
    <dgm:pt modelId="{2721CA1C-5A8F-4594-822C-F1C7D1EFB897}" type="pres">
      <dgm:prSet presAssocID="{D755B40A-7409-4AEF-88BE-70B8D87187EF}" presName="node" presStyleLbl="node1" presStyleIdx="0" presStyleCnt="5" custScaleX="154253">
        <dgm:presLayoutVars>
          <dgm:bulletEnabled val="1"/>
        </dgm:presLayoutVars>
      </dgm:prSet>
      <dgm:spPr/>
    </dgm:pt>
    <dgm:pt modelId="{C0C2E200-6F16-422D-8DAB-849C02E5DEEF}" type="pres">
      <dgm:prSet presAssocID="{D755B40A-7409-4AEF-88BE-70B8D87187EF}" presName="dummy" presStyleCnt="0"/>
      <dgm:spPr/>
    </dgm:pt>
    <dgm:pt modelId="{B1C68EED-9C12-4B32-BDC3-D4FFDF185A44}" type="pres">
      <dgm:prSet presAssocID="{15C8E69E-F220-453E-9372-E42DBEAD96AF}" presName="sibTrans" presStyleLbl="sibTrans2D1" presStyleIdx="0" presStyleCnt="5"/>
      <dgm:spPr/>
    </dgm:pt>
    <dgm:pt modelId="{3564EFE7-72D6-40F8-BD09-9C37EEB12ED6}" type="pres">
      <dgm:prSet presAssocID="{95793BFA-89A0-432F-BB6D-8F9B8CA25C04}" presName="node" presStyleLbl="node1" presStyleIdx="1" presStyleCnt="5" custScaleX="135242">
        <dgm:presLayoutVars>
          <dgm:bulletEnabled val="1"/>
        </dgm:presLayoutVars>
      </dgm:prSet>
      <dgm:spPr/>
    </dgm:pt>
    <dgm:pt modelId="{C33F0839-E072-4B6C-B1D5-14CE3359BABA}" type="pres">
      <dgm:prSet presAssocID="{95793BFA-89A0-432F-BB6D-8F9B8CA25C04}" presName="dummy" presStyleCnt="0"/>
      <dgm:spPr/>
    </dgm:pt>
    <dgm:pt modelId="{CDBD3F6A-C6BB-4320-AC4F-D5D21DF34DB5}" type="pres">
      <dgm:prSet presAssocID="{BE679D24-7F50-4F78-A406-4C76D1080BF9}" presName="sibTrans" presStyleLbl="sibTrans2D1" presStyleIdx="1" presStyleCnt="5"/>
      <dgm:spPr/>
    </dgm:pt>
    <dgm:pt modelId="{28D18B5F-70D0-47D5-B2F8-3F60F34E58A0}" type="pres">
      <dgm:prSet presAssocID="{0EC2C362-8289-44ED-8066-DEDF734B2A47}" presName="node" presStyleLbl="node1" presStyleIdx="2" presStyleCnt="5" custScaleX="141255">
        <dgm:presLayoutVars>
          <dgm:bulletEnabled val="1"/>
        </dgm:presLayoutVars>
      </dgm:prSet>
      <dgm:spPr/>
    </dgm:pt>
    <dgm:pt modelId="{0E26C614-AF43-4B58-89E4-A3ECAC028051}" type="pres">
      <dgm:prSet presAssocID="{0EC2C362-8289-44ED-8066-DEDF734B2A47}" presName="dummy" presStyleCnt="0"/>
      <dgm:spPr/>
    </dgm:pt>
    <dgm:pt modelId="{7055FAF5-FF76-4755-A26B-AED6AA6E8429}" type="pres">
      <dgm:prSet presAssocID="{5EBDBAE4-63E2-4B29-9B52-868B6E258BC7}" presName="sibTrans" presStyleLbl="sibTrans2D1" presStyleIdx="2" presStyleCnt="5"/>
      <dgm:spPr/>
    </dgm:pt>
    <dgm:pt modelId="{1724F754-9E16-4D73-851B-6788B8A6382F}" type="pres">
      <dgm:prSet presAssocID="{C6E7D50B-FE1B-49C9-86E9-9222AE42E9B5}" presName="node" presStyleLbl="node1" presStyleIdx="3" presStyleCnt="5" custScaleX="151467">
        <dgm:presLayoutVars>
          <dgm:bulletEnabled val="1"/>
        </dgm:presLayoutVars>
      </dgm:prSet>
      <dgm:spPr/>
    </dgm:pt>
    <dgm:pt modelId="{2AB7DF2B-B4CF-4B60-B566-6EA279BB5AA4}" type="pres">
      <dgm:prSet presAssocID="{C6E7D50B-FE1B-49C9-86E9-9222AE42E9B5}" presName="dummy" presStyleCnt="0"/>
      <dgm:spPr/>
    </dgm:pt>
    <dgm:pt modelId="{0C737DC3-1B05-463C-9254-14353A6194AD}" type="pres">
      <dgm:prSet presAssocID="{37EC2190-0C6B-4830-89FA-CF541FFE8F7F}" presName="sibTrans" presStyleLbl="sibTrans2D1" presStyleIdx="3" presStyleCnt="5"/>
      <dgm:spPr/>
    </dgm:pt>
    <dgm:pt modelId="{5A057E7F-62B1-4AA9-8698-C25004B33EE1}" type="pres">
      <dgm:prSet presAssocID="{1121725B-AC82-46C9-A766-E6C1289603C8}" presName="node" presStyleLbl="node1" presStyleIdx="4" presStyleCnt="5" custScaleX="140745">
        <dgm:presLayoutVars>
          <dgm:bulletEnabled val="1"/>
        </dgm:presLayoutVars>
      </dgm:prSet>
      <dgm:spPr/>
    </dgm:pt>
    <dgm:pt modelId="{AAFB025C-C0F6-4F7A-821F-209520642622}" type="pres">
      <dgm:prSet presAssocID="{1121725B-AC82-46C9-A766-E6C1289603C8}" presName="dummy" presStyleCnt="0"/>
      <dgm:spPr/>
    </dgm:pt>
    <dgm:pt modelId="{3AA086A6-4731-4034-891F-E23464374043}" type="pres">
      <dgm:prSet presAssocID="{2A0542F1-EBE9-45DA-9BB3-B44A11D66EDD}" presName="sibTrans" presStyleLbl="sibTrans2D1" presStyleIdx="4" presStyleCnt="5"/>
      <dgm:spPr/>
    </dgm:pt>
  </dgm:ptLst>
  <dgm:cxnLst>
    <dgm:cxn modelId="{997A9704-174A-45AA-8818-69C323B7BF4B}" type="presOf" srcId="{95793BFA-89A0-432F-BB6D-8F9B8CA25C04}" destId="{3564EFE7-72D6-40F8-BD09-9C37EEB12ED6}" srcOrd="0" destOrd="0" presId="urn:microsoft.com/office/officeart/2005/8/layout/radial6"/>
    <dgm:cxn modelId="{2CC99206-D48F-4F10-8EA2-FD6CABDA7F3E}" type="presOf" srcId="{A60713D7-58E0-4858-9ED4-49B39D3CA1D1}" destId="{8893FC5A-084A-4F6B-BE0E-9AF4F21B4641}" srcOrd="0" destOrd="0" presId="urn:microsoft.com/office/officeart/2005/8/layout/radial6"/>
    <dgm:cxn modelId="{F96B1331-A933-4757-8863-02CFF6DBEE6B}" srcId="{E82D98F3-400C-4276-9187-563BFE4184B0}" destId="{A60713D7-58E0-4858-9ED4-49B39D3CA1D1}" srcOrd="0" destOrd="0" parTransId="{BEA8C008-C55C-4FB9-8A7B-29F87D642A18}" sibTransId="{58A8067B-1BAF-4A15-B3B5-075270165FF7}"/>
    <dgm:cxn modelId="{4FD6553C-38A8-4F3A-AC43-73818FBED52C}" type="presOf" srcId="{37EC2190-0C6B-4830-89FA-CF541FFE8F7F}" destId="{0C737DC3-1B05-463C-9254-14353A6194AD}" srcOrd="0" destOrd="0" presId="urn:microsoft.com/office/officeart/2005/8/layout/radial6"/>
    <dgm:cxn modelId="{43BF443E-999C-441E-B143-10ED5EE9F948}" type="presOf" srcId="{1121725B-AC82-46C9-A766-E6C1289603C8}" destId="{5A057E7F-62B1-4AA9-8698-C25004B33EE1}" srcOrd="0" destOrd="0" presId="urn:microsoft.com/office/officeart/2005/8/layout/radial6"/>
    <dgm:cxn modelId="{5397D374-1142-429C-86C7-246086D3B220}" type="presOf" srcId="{0EC2C362-8289-44ED-8066-DEDF734B2A47}" destId="{28D18B5F-70D0-47D5-B2F8-3F60F34E58A0}" srcOrd="0" destOrd="0" presId="urn:microsoft.com/office/officeart/2005/8/layout/radial6"/>
    <dgm:cxn modelId="{CA11B575-2DAE-49BD-BEA6-48E130495372}" srcId="{A60713D7-58E0-4858-9ED4-49B39D3CA1D1}" destId="{95793BFA-89A0-432F-BB6D-8F9B8CA25C04}" srcOrd="1" destOrd="0" parTransId="{EE16A5C9-D495-4624-AEF6-CCB24281C28C}" sibTransId="{BE679D24-7F50-4F78-A406-4C76D1080BF9}"/>
    <dgm:cxn modelId="{1574915A-FE87-4B67-8388-3FBC2949ED73}" srcId="{A60713D7-58E0-4858-9ED4-49B39D3CA1D1}" destId="{0EC2C362-8289-44ED-8066-DEDF734B2A47}" srcOrd="2" destOrd="0" parTransId="{F2FFAA55-325D-492E-BC2B-C1B874BF6B70}" sibTransId="{5EBDBAE4-63E2-4B29-9B52-868B6E258BC7}"/>
    <dgm:cxn modelId="{F58F1D7F-8D80-46BF-BDF0-530E82D21ACB}" type="presOf" srcId="{2A0542F1-EBE9-45DA-9BB3-B44A11D66EDD}" destId="{3AA086A6-4731-4034-891F-E23464374043}" srcOrd="0" destOrd="0" presId="urn:microsoft.com/office/officeart/2005/8/layout/radial6"/>
    <dgm:cxn modelId="{5EE55F81-6F20-483D-BB32-8AFCEC937E69}" srcId="{A60713D7-58E0-4858-9ED4-49B39D3CA1D1}" destId="{1121725B-AC82-46C9-A766-E6C1289603C8}" srcOrd="4" destOrd="0" parTransId="{48EBE6E9-E121-483B-BACF-0D0DEC9AC333}" sibTransId="{2A0542F1-EBE9-45DA-9BB3-B44A11D66EDD}"/>
    <dgm:cxn modelId="{2F0C3682-AA5D-4BE3-B250-0DB72B2D864B}" type="presOf" srcId="{15C8E69E-F220-453E-9372-E42DBEAD96AF}" destId="{B1C68EED-9C12-4B32-BDC3-D4FFDF185A44}" srcOrd="0" destOrd="0" presId="urn:microsoft.com/office/officeart/2005/8/layout/radial6"/>
    <dgm:cxn modelId="{A32DF68D-1B08-4195-AC4A-F0DE5FCD3B09}" type="presOf" srcId="{C6E7D50B-FE1B-49C9-86E9-9222AE42E9B5}" destId="{1724F754-9E16-4D73-851B-6788B8A6382F}" srcOrd="0" destOrd="0" presId="urn:microsoft.com/office/officeart/2005/8/layout/radial6"/>
    <dgm:cxn modelId="{374B8692-AD78-409B-9795-4964C2F9C873}" type="presOf" srcId="{BE679D24-7F50-4F78-A406-4C76D1080BF9}" destId="{CDBD3F6A-C6BB-4320-AC4F-D5D21DF34DB5}" srcOrd="0" destOrd="0" presId="urn:microsoft.com/office/officeart/2005/8/layout/radial6"/>
    <dgm:cxn modelId="{C1F1AFB0-33A1-49EB-B987-1BBE5CC1D2DC}" srcId="{A60713D7-58E0-4858-9ED4-49B39D3CA1D1}" destId="{C6E7D50B-FE1B-49C9-86E9-9222AE42E9B5}" srcOrd="3" destOrd="0" parTransId="{B81F1016-1211-4684-A040-67A77509AA3C}" sibTransId="{37EC2190-0C6B-4830-89FA-CF541FFE8F7F}"/>
    <dgm:cxn modelId="{066B2BBC-880B-4767-951B-94D62AD782EA}" type="presOf" srcId="{E82D98F3-400C-4276-9187-563BFE4184B0}" destId="{DADEF3CB-0FB8-49FE-94F8-53B9F1650F20}" srcOrd="0" destOrd="0" presId="urn:microsoft.com/office/officeart/2005/8/layout/radial6"/>
    <dgm:cxn modelId="{01C4ABD6-B3EA-4097-BD75-B1096501E57A}" type="presOf" srcId="{D755B40A-7409-4AEF-88BE-70B8D87187EF}" destId="{2721CA1C-5A8F-4594-822C-F1C7D1EFB897}" srcOrd="0" destOrd="0" presId="urn:microsoft.com/office/officeart/2005/8/layout/radial6"/>
    <dgm:cxn modelId="{5FA07AE1-8F21-491D-9C32-0DFA1F51E693}" type="presOf" srcId="{5EBDBAE4-63E2-4B29-9B52-868B6E258BC7}" destId="{7055FAF5-FF76-4755-A26B-AED6AA6E8429}" srcOrd="0" destOrd="0" presId="urn:microsoft.com/office/officeart/2005/8/layout/radial6"/>
    <dgm:cxn modelId="{C8A091F1-AF2E-4B76-A6BB-3C270BD486A8}" srcId="{A60713D7-58E0-4858-9ED4-49B39D3CA1D1}" destId="{D755B40A-7409-4AEF-88BE-70B8D87187EF}" srcOrd="0" destOrd="0" parTransId="{FDD61C75-E3C7-4D57-B5B0-6A87820B94E1}" sibTransId="{15C8E69E-F220-453E-9372-E42DBEAD96AF}"/>
    <dgm:cxn modelId="{F43C1571-5755-4551-9139-478607E7DDF8}" type="presParOf" srcId="{DADEF3CB-0FB8-49FE-94F8-53B9F1650F20}" destId="{8893FC5A-084A-4F6B-BE0E-9AF4F21B4641}" srcOrd="0" destOrd="0" presId="urn:microsoft.com/office/officeart/2005/8/layout/radial6"/>
    <dgm:cxn modelId="{E3D87C6A-DF15-4562-91B6-3D03FEFB4AB5}" type="presParOf" srcId="{DADEF3CB-0FB8-49FE-94F8-53B9F1650F20}" destId="{2721CA1C-5A8F-4594-822C-F1C7D1EFB897}" srcOrd="1" destOrd="0" presId="urn:microsoft.com/office/officeart/2005/8/layout/radial6"/>
    <dgm:cxn modelId="{1DA1124F-ACA1-4FED-9280-2C909CD13B3E}" type="presParOf" srcId="{DADEF3CB-0FB8-49FE-94F8-53B9F1650F20}" destId="{C0C2E200-6F16-422D-8DAB-849C02E5DEEF}" srcOrd="2" destOrd="0" presId="urn:microsoft.com/office/officeart/2005/8/layout/radial6"/>
    <dgm:cxn modelId="{8BB6AD04-8D5B-488B-9D3A-C511E461022B}" type="presParOf" srcId="{DADEF3CB-0FB8-49FE-94F8-53B9F1650F20}" destId="{B1C68EED-9C12-4B32-BDC3-D4FFDF185A44}" srcOrd="3" destOrd="0" presId="urn:microsoft.com/office/officeart/2005/8/layout/radial6"/>
    <dgm:cxn modelId="{ED5A84AF-301F-45B8-8DF3-DD4927778579}" type="presParOf" srcId="{DADEF3CB-0FB8-49FE-94F8-53B9F1650F20}" destId="{3564EFE7-72D6-40F8-BD09-9C37EEB12ED6}" srcOrd="4" destOrd="0" presId="urn:microsoft.com/office/officeart/2005/8/layout/radial6"/>
    <dgm:cxn modelId="{5CDDCA53-850A-4AD9-A34D-B98351725D8C}" type="presParOf" srcId="{DADEF3CB-0FB8-49FE-94F8-53B9F1650F20}" destId="{C33F0839-E072-4B6C-B1D5-14CE3359BABA}" srcOrd="5" destOrd="0" presId="urn:microsoft.com/office/officeart/2005/8/layout/radial6"/>
    <dgm:cxn modelId="{E140E446-5FFA-47AB-84BB-C316DC2D06A5}" type="presParOf" srcId="{DADEF3CB-0FB8-49FE-94F8-53B9F1650F20}" destId="{CDBD3F6A-C6BB-4320-AC4F-D5D21DF34DB5}" srcOrd="6" destOrd="0" presId="urn:microsoft.com/office/officeart/2005/8/layout/radial6"/>
    <dgm:cxn modelId="{A524F2AD-A2DF-4A04-97F0-3E01C27067D0}" type="presParOf" srcId="{DADEF3CB-0FB8-49FE-94F8-53B9F1650F20}" destId="{28D18B5F-70D0-47D5-B2F8-3F60F34E58A0}" srcOrd="7" destOrd="0" presId="urn:microsoft.com/office/officeart/2005/8/layout/radial6"/>
    <dgm:cxn modelId="{8A6C92EA-01A6-490D-A904-AD860F3667DF}" type="presParOf" srcId="{DADEF3CB-0FB8-49FE-94F8-53B9F1650F20}" destId="{0E26C614-AF43-4B58-89E4-A3ECAC028051}" srcOrd="8" destOrd="0" presId="urn:microsoft.com/office/officeart/2005/8/layout/radial6"/>
    <dgm:cxn modelId="{6CDA1BAC-043A-4F9E-9A77-D87A07B98E29}" type="presParOf" srcId="{DADEF3CB-0FB8-49FE-94F8-53B9F1650F20}" destId="{7055FAF5-FF76-4755-A26B-AED6AA6E8429}" srcOrd="9" destOrd="0" presId="urn:microsoft.com/office/officeart/2005/8/layout/radial6"/>
    <dgm:cxn modelId="{1582D203-D8A8-4722-986D-D84365077FD1}" type="presParOf" srcId="{DADEF3CB-0FB8-49FE-94F8-53B9F1650F20}" destId="{1724F754-9E16-4D73-851B-6788B8A6382F}" srcOrd="10" destOrd="0" presId="urn:microsoft.com/office/officeart/2005/8/layout/radial6"/>
    <dgm:cxn modelId="{214DD284-5A97-4810-A28B-BB1D2FA38D0A}" type="presParOf" srcId="{DADEF3CB-0FB8-49FE-94F8-53B9F1650F20}" destId="{2AB7DF2B-B4CF-4B60-B566-6EA279BB5AA4}" srcOrd="11" destOrd="0" presId="urn:microsoft.com/office/officeart/2005/8/layout/radial6"/>
    <dgm:cxn modelId="{6AD2AB64-A74D-4A56-BBAE-02CE884EC062}" type="presParOf" srcId="{DADEF3CB-0FB8-49FE-94F8-53B9F1650F20}" destId="{0C737DC3-1B05-463C-9254-14353A6194AD}" srcOrd="12" destOrd="0" presId="urn:microsoft.com/office/officeart/2005/8/layout/radial6"/>
    <dgm:cxn modelId="{7FF4D744-1621-41D3-9474-3635D8E4FC05}" type="presParOf" srcId="{DADEF3CB-0FB8-49FE-94F8-53B9F1650F20}" destId="{5A057E7F-62B1-4AA9-8698-C25004B33EE1}" srcOrd="13" destOrd="0" presId="urn:microsoft.com/office/officeart/2005/8/layout/radial6"/>
    <dgm:cxn modelId="{64E96F89-DADE-43AA-8E57-F2F2774D6EAE}" type="presParOf" srcId="{DADEF3CB-0FB8-49FE-94F8-53B9F1650F20}" destId="{AAFB025C-C0F6-4F7A-821F-209520642622}" srcOrd="14" destOrd="0" presId="urn:microsoft.com/office/officeart/2005/8/layout/radial6"/>
    <dgm:cxn modelId="{A4F798ED-06ED-4E65-B56D-23837ADE8FE8}" type="presParOf" srcId="{DADEF3CB-0FB8-49FE-94F8-53B9F1650F20}" destId="{3AA086A6-4731-4034-891F-E23464374043}" srcOrd="15"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4811148-D0C6-AB45-AE98-431DE4E0A167}"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DB1871CC-EA51-A44A-8E17-45178C4EB62D}">
      <dgm:prSet phldrT="[Text]" custT="1"/>
      <dgm:spPr>
        <a:solidFill>
          <a:srgbClr val="FFFF00"/>
        </a:solidFill>
      </dgm:spPr>
      <dgm:t>
        <a:bodyPr/>
        <a:lstStyle/>
        <a:p>
          <a:r>
            <a:rPr lang="en-US" sz="2800" b="1" dirty="0">
              <a:solidFill>
                <a:schemeClr val="tx1"/>
              </a:solidFill>
            </a:rPr>
            <a:t>Non-Endurance Training</a:t>
          </a:r>
        </a:p>
      </dgm:t>
    </dgm:pt>
    <dgm:pt modelId="{4752E9BA-14CA-A449-8EB5-7FF0F6C51574}" type="parTrans" cxnId="{5B890DEA-B51A-A849-A08A-D45837DFEB3B}">
      <dgm:prSet/>
      <dgm:spPr/>
      <dgm:t>
        <a:bodyPr/>
        <a:lstStyle/>
        <a:p>
          <a:endParaRPr lang="en-US"/>
        </a:p>
      </dgm:t>
    </dgm:pt>
    <dgm:pt modelId="{764BEB90-EF0D-5E41-B24D-ABAAB8724189}" type="sibTrans" cxnId="{5B890DEA-B51A-A849-A08A-D45837DFEB3B}">
      <dgm:prSet/>
      <dgm:spPr/>
      <dgm:t>
        <a:bodyPr/>
        <a:lstStyle/>
        <a:p>
          <a:endParaRPr lang="en-US"/>
        </a:p>
      </dgm:t>
    </dgm:pt>
    <dgm:pt modelId="{F96CEAAA-FA10-3642-9BB3-6ABE0485D2D1}">
      <dgm:prSet phldrT="[Text]" custT="1"/>
      <dgm:spPr>
        <a:solidFill>
          <a:srgbClr val="002060">
            <a:alpha val="90000"/>
          </a:srgbClr>
        </a:solidFill>
        <a:ln>
          <a:solidFill>
            <a:srgbClr val="002060"/>
          </a:solidFill>
        </a:ln>
      </dgm:spPr>
      <dgm:t>
        <a:bodyPr/>
        <a:lstStyle/>
        <a:p>
          <a:pPr algn="l"/>
          <a:r>
            <a:rPr lang="en-US" sz="2000" b="1" dirty="0">
              <a:solidFill>
                <a:schemeClr val="bg1"/>
              </a:solidFill>
            </a:rPr>
            <a:t>Muscular Adaptations:</a:t>
          </a:r>
        </a:p>
      </dgm:t>
    </dgm:pt>
    <dgm:pt modelId="{2BB9B1F5-CCA3-F842-A981-B1732CB4CC63}" type="parTrans" cxnId="{136889A7-2F84-2A4C-9781-BCF1DEA7D101}">
      <dgm:prSet/>
      <dgm:spPr/>
      <dgm:t>
        <a:bodyPr/>
        <a:lstStyle/>
        <a:p>
          <a:endParaRPr lang="en-US"/>
        </a:p>
      </dgm:t>
    </dgm:pt>
    <dgm:pt modelId="{19B2EB15-B2D6-5545-89C0-F58796E7DD78}" type="sibTrans" cxnId="{136889A7-2F84-2A4C-9781-BCF1DEA7D101}">
      <dgm:prSet/>
      <dgm:spPr/>
      <dgm:t>
        <a:bodyPr/>
        <a:lstStyle/>
        <a:p>
          <a:endParaRPr lang="en-US"/>
        </a:p>
      </dgm:t>
    </dgm:pt>
    <dgm:pt modelId="{CE1B761B-22B8-49DC-8037-1DBFB590E1F1}">
      <dgm:prSet phldrT="[Text]" custT="1"/>
      <dgm:spPr>
        <a:solidFill>
          <a:srgbClr val="002060">
            <a:alpha val="90000"/>
          </a:srgbClr>
        </a:solidFill>
        <a:ln>
          <a:solidFill>
            <a:srgbClr val="002060"/>
          </a:solidFill>
        </a:ln>
      </dgm:spPr>
      <dgm:t>
        <a:bodyPr/>
        <a:lstStyle/>
        <a:p>
          <a:pPr algn="l"/>
          <a:r>
            <a:rPr lang="en-US" sz="1600" dirty="0">
              <a:solidFill>
                <a:schemeClr val="bg1"/>
              </a:solidFill>
              <a:latin typeface="Calibri" panose="020F0502020204030204" pitchFamily="34" charset="0"/>
              <a:cs typeface="Calibri" panose="020F0502020204030204" pitchFamily="34" charset="0"/>
            </a:rPr>
            <a:t>↑</a:t>
          </a:r>
          <a:r>
            <a:rPr lang="en-US" sz="1600" dirty="0">
              <a:solidFill>
                <a:schemeClr val="bg1"/>
              </a:solidFill>
            </a:rPr>
            <a:t> Glycolytic enzymes</a:t>
          </a:r>
        </a:p>
      </dgm:t>
    </dgm:pt>
    <dgm:pt modelId="{6C9F70A1-2CF2-466A-A604-562D8B71C7E9}" type="parTrans" cxnId="{FFD0920B-5058-46E8-AEB2-BF093FAF090A}">
      <dgm:prSet/>
      <dgm:spPr/>
      <dgm:t>
        <a:bodyPr/>
        <a:lstStyle/>
        <a:p>
          <a:endParaRPr lang="en-AU"/>
        </a:p>
      </dgm:t>
    </dgm:pt>
    <dgm:pt modelId="{156F642D-9D13-4B53-8E44-BD2B9B00B0AF}" type="sibTrans" cxnId="{FFD0920B-5058-46E8-AEB2-BF093FAF090A}">
      <dgm:prSet/>
      <dgm:spPr/>
      <dgm:t>
        <a:bodyPr/>
        <a:lstStyle/>
        <a:p>
          <a:endParaRPr lang="en-AU"/>
        </a:p>
      </dgm:t>
    </dgm:pt>
    <dgm:pt modelId="{B33622A1-3705-43A0-AFB7-0CF5BF163AF0}">
      <dgm:prSet phldrT="[Text]" custT="1"/>
      <dgm:spPr>
        <a:solidFill>
          <a:srgbClr val="002060">
            <a:alpha val="90000"/>
          </a:srgbClr>
        </a:solidFill>
        <a:ln>
          <a:solidFill>
            <a:srgbClr val="002060"/>
          </a:solidFill>
        </a:ln>
      </dgm:spPr>
      <dgm:t>
        <a:bodyPr/>
        <a:lstStyle/>
        <a:p>
          <a:pPr algn="l"/>
          <a:r>
            <a:rPr lang="en-US" sz="1600" dirty="0">
              <a:solidFill>
                <a:schemeClr val="bg1"/>
              </a:solidFill>
              <a:latin typeface="Calibri" panose="020F0502020204030204" pitchFamily="34" charset="0"/>
              <a:cs typeface="Calibri" panose="020F0502020204030204" pitchFamily="34" charset="0"/>
            </a:rPr>
            <a:t>↑</a:t>
          </a:r>
          <a:r>
            <a:rPr lang="en-US" sz="1600" dirty="0">
              <a:solidFill>
                <a:schemeClr val="bg1"/>
              </a:solidFill>
            </a:rPr>
            <a:t> Tolerance to metabolic by-products</a:t>
          </a:r>
        </a:p>
      </dgm:t>
    </dgm:pt>
    <dgm:pt modelId="{74DF6F6E-80FD-4F33-B114-2E3A8D0D68C1}" type="parTrans" cxnId="{B801C7F5-F5AA-41E2-8375-EA4AAEEC80EE}">
      <dgm:prSet/>
      <dgm:spPr/>
      <dgm:t>
        <a:bodyPr/>
        <a:lstStyle/>
        <a:p>
          <a:endParaRPr lang="en-AU"/>
        </a:p>
      </dgm:t>
    </dgm:pt>
    <dgm:pt modelId="{E95D43F7-4D53-4E44-9DE6-627328FFCC17}" type="sibTrans" cxnId="{B801C7F5-F5AA-41E2-8375-EA4AAEEC80EE}">
      <dgm:prSet/>
      <dgm:spPr/>
      <dgm:t>
        <a:bodyPr/>
        <a:lstStyle/>
        <a:p>
          <a:endParaRPr lang="en-AU"/>
        </a:p>
      </dgm:t>
    </dgm:pt>
    <dgm:pt modelId="{97358EBE-3B42-4137-8B11-A20847DC4088}">
      <dgm:prSet phldrT="[Text]" custT="1"/>
      <dgm:spPr>
        <a:solidFill>
          <a:srgbClr val="002060">
            <a:alpha val="90000"/>
          </a:srgbClr>
        </a:solidFill>
        <a:ln>
          <a:solidFill>
            <a:srgbClr val="002060"/>
          </a:solidFill>
        </a:ln>
      </dgm:spPr>
      <dgm:t>
        <a:bodyPr/>
        <a:lstStyle/>
        <a:p>
          <a:pPr algn="l"/>
          <a:r>
            <a:rPr lang="en-US" sz="1600" dirty="0">
              <a:solidFill>
                <a:schemeClr val="bg1"/>
              </a:solidFill>
            </a:rPr>
            <a:t>Muscle Hypertrophy</a:t>
          </a:r>
        </a:p>
      </dgm:t>
    </dgm:pt>
    <dgm:pt modelId="{D31E50AC-50F2-4FFD-88AD-DE2760E2FDFE}" type="parTrans" cxnId="{8A6F17C2-E351-49D1-A629-03931B26D073}">
      <dgm:prSet/>
      <dgm:spPr/>
      <dgm:t>
        <a:bodyPr/>
        <a:lstStyle/>
        <a:p>
          <a:endParaRPr lang="en-AU"/>
        </a:p>
      </dgm:t>
    </dgm:pt>
    <dgm:pt modelId="{321BF30F-9422-4FE5-881C-6ED28BD1874C}" type="sibTrans" cxnId="{8A6F17C2-E351-49D1-A629-03931B26D073}">
      <dgm:prSet/>
      <dgm:spPr/>
      <dgm:t>
        <a:bodyPr/>
        <a:lstStyle/>
        <a:p>
          <a:endParaRPr lang="en-AU"/>
        </a:p>
      </dgm:t>
    </dgm:pt>
    <dgm:pt modelId="{FF4CB460-7A72-439D-A7F5-6EF1758CD9E1}">
      <dgm:prSet phldrT="[Text]" custT="1"/>
      <dgm:spPr>
        <a:solidFill>
          <a:srgbClr val="002060">
            <a:alpha val="90000"/>
          </a:srgbClr>
        </a:solidFill>
        <a:ln>
          <a:solidFill>
            <a:srgbClr val="002060"/>
          </a:solidFill>
        </a:ln>
      </dgm:spPr>
      <dgm:t>
        <a:bodyPr/>
        <a:lstStyle/>
        <a:p>
          <a:pPr algn="l"/>
          <a:r>
            <a:rPr lang="en-US" sz="1600" b="1" dirty="0">
              <a:solidFill>
                <a:schemeClr val="bg1"/>
              </a:solidFill>
            </a:rPr>
            <a:t>Increased c</a:t>
          </a:r>
          <a:r>
            <a:rPr lang="en-US" altLang="en-US" sz="1600" b="1" dirty="0">
              <a:solidFill>
                <a:schemeClr val="bg1"/>
              </a:solidFill>
              <a:latin typeface="Calibri" panose="020F0502020204030204" pitchFamily="34" charset="0"/>
            </a:rPr>
            <a:t>apacity of the ATP-CP System</a:t>
          </a:r>
          <a:endParaRPr lang="en-US" sz="1600" b="1" dirty="0">
            <a:solidFill>
              <a:schemeClr val="bg1"/>
            </a:solidFill>
          </a:endParaRPr>
        </a:p>
      </dgm:t>
    </dgm:pt>
    <dgm:pt modelId="{8B0A75E7-2E92-45F1-840D-73B10E1CC7B8}" type="parTrans" cxnId="{E8235F7A-82F6-488D-B099-23E1BEE36BA7}">
      <dgm:prSet/>
      <dgm:spPr/>
      <dgm:t>
        <a:bodyPr/>
        <a:lstStyle/>
        <a:p>
          <a:endParaRPr lang="en-AU"/>
        </a:p>
      </dgm:t>
    </dgm:pt>
    <dgm:pt modelId="{7D955C96-7312-4691-B4A6-23077F2F55D9}" type="sibTrans" cxnId="{E8235F7A-82F6-488D-B099-23E1BEE36BA7}">
      <dgm:prSet/>
      <dgm:spPr/>
      <dgm:t>
        <a:bodyPr/>
        <a:lstStyle/>
        <a:p>
          <a:endParaRPr lang="en-AU"/>
        </a:p>
      </dgm:t>
    </dgm:pt>
    <dgm:pt modelId="{597236EF-40A5-4188-8898-8B5D3472519F}">
      <dgm:prSet phldrT="[Text]" custT="1"/>
      <dgm:spPr>
        <a:solidFill>
          <a:srgbClr val="002060">
            <a:alpha val="90000"/>
          </a:srgbClr>
        </a:solidFill>
        <a:ln>
          <a:solidFill>
            <a:srgbClr val="002060"/>
          </a:solidFill>
        </a:ln>
      </dgm:spPr>
      <dgm:t>
        <a:bodyPr/>
        <a:lstStyle/>
        <a:p>
          <a:pPr algn="l"/>
          <a:r>
            <a:rPr lang="en-US" sz="1600" dirty="0">
              <a:solidFill>
                <a:schemeClr val="bg1"/>
              </a:solidFill>
            </a:rPr>
            <a:t>(</a:t>
          </a:r>
          <a:r>
            <a:rPr lang="en-US" sz="1600" dirty="0">
              <a:solidFill>
                <a:schemeClr val="bg1"/>
              </a:solidFill>
              <a:latin typeface="Calibri" panose="020F0502020204030204" pitchFamily="34" charset="0"/>
              <a:cs typeface="Calibri" panose="020F0502020204030204" pitchFamily="34" charset="0"/>
            </a:rPr>
            <a:t>↑</a:t>
          </a:r>
          <a:r>
            <a:rPr lang="en-US" sz="1600" dirty="0">
              <a:solidFill>
                <a:schemeClr val="bg1"/>
              </a:solidFill>
            </a:rPr>
            <a:t> ATP, PC &amp;</a:t>
          </a:r>
          <a:r>
            <a:rPr lang="en-US" sz="1600" dirty="0">
              <a:solidFill>
                <a:schemeClr val="bg1"/>
              </a:solidFill>
              <a:latin typeface="Calibri" panose="020F0502020204030204" pitchFamily="34" charset="0"/>
              <a:cs typeface="Calibri" panose="020F0502020204030204" pitchFamily="34" charset="0"/>
            </a:rPr>
            <a:t> </a:t>
          </a:r>
          <a:r>
            <a:rPr lang="en-US" sz="1600" dirty="0">
              <a:solidFill>
                <a:schemeClr val="bg1"/>
              </a:solidFill>
            </a:rPr>
            <a:t>Glycogen stores)</a:t>
          </a:r>
        </a:p>
      </dgm:t>
    </dgm:pt>
    <dgm:pt modelId="{CDB663AF-62E3-42DE-963C-92F5D1AB0999}" type="parTrans" cxnId="{0286BC71-0F77-424C-8374-9653F3084B21}">
      <dgm:prSet/>
      <dgm:spPr/>
      <dgm:t>
        <a:bodyPr/>
        <a:lstStyle/>
        <a:p>
          <a:endParaRPr lang="en-AU"/>
        </a:p>
      </dgm:t>
    </dgm:pt>
    <dgm:pt modelId="{81177C31-351D-457E-B0E8-5630A5D1A9BB}" type="sibTrans" cxnId="{0286BC71-0F77-424C-8374-9653F3084B21}">
      <dgm:prSet/>
      <dgm:spPr/>
      <dgm:t>
        <a:bodyPr/>
        <a:lstStyle/>
        <a:p>
          <a:endParaRPr lang="en-AU"/>
        </a:p>
      </dgm:t>
    </dgm:pt>
    <dgm:pt modelId="{370EF0C7-B505-4D0C-82F3-C0CA4B0BA9A7}">
      <dgm:prSet phldrT="[Text]" custT="1"/>
      <dgm:spPr>
        <a:solidFill>
          <a:srgbClr val="002060">
            <a:alpha val="90000"/>
          </a:srgbClr>
        </a:solidFill>
        <a:ln>
          <a:solidFill>
            <a:srgbClr val="002060"/>
          </a:solidFill>
        </a:ln>
      </dgm:spPr>
      <dgm:t>
        <a:bodyPr/>
        <a:lstStyle/>
        <a:p>
          <a:pPr algn="l"/>
          <a:r>
            <a:rPr lang="en-US" altLang="en-US" sz="1600" b="1" dirty="0">
              <a:solidFill>
                <a:schemeClr val="bg1"/>
              </a:solidFill>
              <a:latin typeface="Calibri" panose="020F0502020204030204" pitchFamily="34" charset="0"/>
            </a:rPr>
            <a:t> </a:t>
          </a:r>
          <a:r>
            <a:rPr lang="en-US" sz="1600" b="1" dirty="0">
              <a:solidFill>
                <a:schemeClr val="bg1"/>
              </a:solidFill>
            </a:rPr>
            <a:t>Increased capacity of the</a:t>
          </a:r>
          <a:r>
            <a:rPr lang="en-US" altLang="en-US" sz="1600" b="1" dirty="0">
              <a:solidFill>
                <a:schemeClr val="bg1"/>
              </a:solidFill>
              <a:latin typeface="Calibri" panose="020F0502020204030204" pitchFamily="34" charset="0"/>
            </a:rPr>
            <a:t> Anaerobic Glycolysis System</a:t>
          </a:r>
          <a:endParaRPr lang="en-US" sz="1600" b="1" dirty="0">
            <a:solidFill>
              <a:schemeClr val="bg1"/>
            </a:solidFill>
          </a:endParaRPr>
        </a:p>
      </dgm:t>
    </dgm:pt>
    <dgm:pt modelId="{F83DB721-73B9-4F9D-B908-D9C0F6318925}" type="parTrans" cxnId="{D6E34434-6852-4136-8565-7026572980C3}">
      <dgm:prSet/>
      <dgm:spPr/>
      <dgm:t>
        <a:bodyPr/>
        <a:lstStyle/>
        <a:p>
          <a:endParaRPr lang="en-AU"/>
        </a:p>
      </dgm:t>
    </dgm:pt>
    <dgm:pt modelId="{AA770E2A-77E0-467C-91FE-C2A516E36CEE}" type="sibTrans" cxnId="{D6E34434-6852-4136-8565-7026572980C3}">
      <dgm:prSet/>
      <dgm:spPr/>
      <dgm:t>
        <a:bodyPr/>
        <a:lstStyle/>
        <a:p>
          <a:endParaRPr lang="en-AU"/>
        </a:p>
      </dgm:t>
    </dgm:pt>
    <dgm:pt modelId="{1921CA8B-06AA-4E4C-934D-62B8DF7FF2FE}">
      <dgm:prSet phldrT="[Text]" custT="1"/>
      <dgm:spPr>
        <a:solidFill>
          <a:srgbClr val="002060">
            <a:alpha val="90000"/>
          </a:srgbClr>
        </a:solidFill>
        <a:ln>
          <a:solidFill>
            <a:srgbClr val="002060"/>
          </a:solidFill>
        </a:ln>
      </dgm:spPr>
      <dgm:t>
        <a:bodyPr/>
        <a:lstStyle/>
        <a:p>
          <a:pPr algn="l"/>
          <a:r>
            <a:rPr lang="en-US" sz="1600" dirty="0">
              <a:solidFill>
                <a:schemeClr val="bg1"/>
              </a:solidFill>
              <a:latin typeface="Calibri" panose="020F0502020204030204" pitchFamily="34" charset="0"/>
              <a:cs typeface="Calibri" panose="020F0502020204030204" pitchFamily="34" charset="0"/>
            </a:rPr>
            <a:t>↑ ATP &amp; PC stores</a:t>
          </a:r>
          <a:endParaRPr lang="en-US" sz="1600" b="0" dirty="0">
            <a:solidFill>
              <a:schemeClr val="bg1"/>
            </a:solidFill>
          </a:endParaRPr>
        </a:p>
      </dgm:t>
    </dgm:pt>
    <dgm:pt modelId="{F1AFFE01-C785-4821-8B2D-5B7F275068DD}" type="parTrans" cxnId="{384FF323-EC13-4BDF-BFEC-C87E2507A65D}">
      <dgm:prSet/>
      <dgm:spPr/>
      <dgm:t>
        <a:bodyPr/>
        <a:lstStyle/>
        <a:p>
          <a:endParaRPr lang="en-AU"/>
        </a:p>
      </dgm:t>
    </dgm:pt>
    <dgm:pt modelId="{FB156C2E-6179-4094-B7CD-8F671729E739}" type="sibTrans" cxnId="{384FF323-EC13-4BDF-BFEC-C87E2507A65D}">
      <dgm:prSet/>
      <dgm:spPr/>
      <dgm:t>
        <a:bodyPr/>
        <a:lstStyle/>
        <a:p>
          <a:endParaRPr lang="en-AU"/>
        </a:p>
      </dgm:t>
    </dgm:pt>
    <dgm:pt modelId="{CE32CAFC-F961-41EF-AF8C-B53BFEF09323}">
      <dgm:prSet phldrT="[Text]" custT="1"/>
      <dgm:spPr>
        <a:solidFill>
          <a:srgbClr val="002060">
            <a:alpha val="90000"/>
          </a:srgbClr>
        </a:solidFill>
        <a:ln>
          <a:solidFill>
            <a:srgbClr val="002060"/>
          </a:solidFill>
        </a:ln>
      </dgm:spPr>
      <dgm:t>
        <a:bodyPr/>
        <a:lstStyle/>
        <a:p>
          <a:pPr algn="l"/>
          <a:r>
            <a:rPr lang="en-US" sz="1600" dirty="0">
              <a:solidFill>
                <a:schemeClr val="bg1"/>
              </a:solidFill>
              <a:latin typeface="Calibri" panose="020F0502020204030204" pitchFamily="34" charset="0"/>
              <a:cs typeface="Calibri" panose="020F0502020204030204" pitchFamily="34" charset="0"/>
            </a:rPr>
            <a:t>↑ ATPase enzymes</a:t>
          </a:r>
          <a:endParaRPr lang="en-US" sz="1600" b="0" dirty="0">
            <a:solidFill>
              <a:schemeClr val="bg1"/>
            </a:solidFill>
          </a:endParaRPr>
        </a:p>
      </dgm:t>
    </dgm:pt>
    <dgm:pt modelId="{D647E14A-513A-4249-8C95-35BD2CEE4FB6}" type="parTrans" cxnId="{D51C9EFB-C0AA-4318-A95E-04E1140AD77B}">
      <dgm:prSet/>
      <dgm:spPr/>
      <dgm:t>
        <a:bodyPr/>
        <a:lstStyle/>
        <a:p>
          <a:endParaRPr lang="en-AU"/>
        </a:p>
      </dgm:t>
    </dgm:pt>
    <dgm:pt modelId="{C1A155A2-CF7E-418C-8940-28C5775E54FC}" type="sibTrans" cxnId="{D51C9EFB-C0AA-4318-A95E-04E1140AD77B}">
      <dgm:prSet/>
      <dgm:spPr/>
      <dgm:t>
        <a:bodyPr/>
        <a:lstStyle/>
        <a:p>
          <a:endParaRPr lang="en-AU"/>
        </a:p>
      </dgm:t>
    </dgm:pt>
    <dgm:pt modelId="{AE3A1BE3-56F4-4354-82CC-1B378FAC31BA}">
      <dgm:prSet phldrT="[Text]" custT="1"/>
      <dgm:spPr>
        <a:solidFill>
          <a:srgbClr val="002060">
            <a:alpha val="90000"/>
          </a:srgbClr>
        </a:solidFill>
        <a:ln>
          <a:solidFill>
            <a:srgbClr val="002060"/>
          </a:solidFill>
        </a:ln>
      </dgm:spPr>
      <dgm:t>
        <a:bodyPr/>
        <a:lstStyle/>
        <a:p>
          <a:pPr algn="l"/>
          <a:r>
            <a:rPr lang="en-US" sz="1600" dirty="0">
              <a:solidFill>
                <a:schemeClr val="bg1"/>
              </a:solidFill>
              <a:latin typeface="Calibri" panose="020F0502020204030204" pitchFamily="34" charset="0"/>
              <a:cs typeface="Calibri" panose="020F0502020204030204" pitchFamily="34" charset="0"/>
            </a:rPr>
            <a:t>↑</a:t>
          </a:r>
          <a:r>
            <a:rPr lang="en-US" sz="1600" dirty="0">
              <a:solidFill>
                <a:schemeClr val="bg1"/>
              </a:solidFill>
            </a:rPr>
            <a:t> Glycogen stores</a:t>
          </a:r>
        </a:p>
      </dgm:t>
    </dgm:pt>
    <dgm:pt modelId="{C3FFB0A0-1DED-40F4-A4AB-0D0806836AAD}" type="parTrans" cxnId="{0B2B3F0C-2E0E-44D1-AC82-4A1B99915059}">
      <dgm:prSet/>
      <dgm:spPr/>
      <dgm:t>
        <a:bodyPr/>
        <a:lstStyle/>
        <a:p>
          <a:endParaRPr lang="en-AU"/>
        </a:p>
      </dgm:t>
    </dgm:pt>
    <dgm:pt modelId="{3599CA7D-4732-40D5-9530-4C09E229D0C9}" type="sibTrans" cxnId="{0B2B3F0C-2E0E-44D1-AC82-4A1B99915059}">
      <dgm:prSet/>
      <dgm:spPr/>
      <dgm:t>
        <a:bodyPr/>
        <a:lstStyle/>
        <a:p>
          <a:endParaRPr lang="en-AU"/>
        </a:p>
      </dgm:t>
    </dgm:pt>
    <dgm:pt modelId="{EEBC6DA7-8C04-1645-AF4D-035528C6B31F}" type="pres">
      <dgm:prSet presAssocID="{84811148-D0C6-AB45-AE98-431DE4E0A167}" presName="diagram" presStyleCnt="0">
        <dgm:presLayoutVars>
          <dgm:chPref val="1"/>
          <dgm:dir/>
          <dgm:animOne val="branch"/>
          <dgm:animLvl val="lvl"/>
          <dgm:resizeHandles/>
        </dgm:presLayoutVars>
      </dgm:prSet>
      <dgm:spPr/>
    </dgm:pt>
    <dgm:pt modelId="{49FFBF54-2A04-554F-ABCD-CDE1D50A4D89}" type="pres">
      <dgm:prSet presAssocID="{DB1871CC-EA51-A44A-8E17-45178C4EB62D}" presName="root" presStyleCnt="0"/>
      <dgm:spPr/>
    </dgm:pt>
    <dgm:pt modelId="{9910793C-37CA-F244-858E-7ADF513C312D}" type="pres">
      <dgm:prSet presAssocID="{DB1871CC-EA51-A44A-8E17-45178C4EB62D}" presName="rootComposite" presStyleCnt="0"/>
      <dgm:spPr/>
    </dgm:pt>
    <dgm:pt modelId="{A2A5F601-4CB8-294D-82FA-45BEF86CF777}" type="pres">
      <dgm:prSet presAssocID="{DB1871CC-EA51-A44A-8E17-45178C4EB62D}" presName="rootText" presStyleLbl="node1" presStyleIdx="0" presStyleCnt="1" custScaleX="162599" custScaleY="46625" custLinFactNeighborX="3157"/>
      <dgm:spPr/>
    </dgm:pt>
    <dgm:pt modelId="{51BF86A1-06AF-DF4F-BE8F-590E87B26A73}" type="pres">
      <dgm:prSet presAssocID="{DB1871CC-EA51-A44A-8E17-45178C4EB62D}" presName="rootConnector" presStyleLbl="node1" presStyleIdx="0" presStyleCnt="1"/>
      <dgm:spPr/>
    </dgm:pt>
    <dgm:pt modelId="{0385C231-0197-454E-B840-55ADD31D30A0}" type="pres">
      <dgm:prSet presAssocID="{DB1871CC-EA51-A44A-8E17-45178C4EB62D}" presName="childShape" presStyleCnt="0"/>
      <dgm:spPr/>
    </dgm:pt>
    <dgm:pt modelId="{32EAC11A-0C88-494E-8641-478F681A6217}" type="pres">
      <dgm:prSet presAssocID="{2BB9B1F5-CCA3-F842-A981-B1732CB4CC63}" presName="Name13" presStyleLbl="parChTrans1D2" presStyleIdx="0" presStyleCnt="1"/>
      <dgm:spPr/>
    </dgm:pt>
    <dgm:pt modelId="{AFE72051-111F-194F-B755-0B5D252F1D09}" type="pres">
      <dgm:prSet presAssocID="{F96CEAAA-FA10-3642-9BB3-6ABE0485D2D1}" presName="childText" presStyleLbl="bgAcc1" presStyleIdx="0" presStyleCnt="1" custScaleX="174071" custScaleY="189160" custLinFactNeighborX="-16272" custLinFactNeighborY="-15618">
        <dgm:presLayoutVars>
          <dgm:bulletEnabled val="1"/>
        </dgm:presLayoutVars>
      </dgm:prSet>
      <dgm:spPr/>
    </dgm:pt>
  </dgm:ptLst>
  <dgm:cxnLst>
    <dgm:cxn modelId="{FFD0920B-5058-46E8-AEB2-BF093FAF090A}" srcId="{370EF0C7-B505-4D0C-82F3-C0CA4B0BA9A7}" destId="{CE1B761B-22B8-49DC-8037-1DBFB590E1F1}" srcOrd="1" destOrd="0" parTransId="{6C9F70A1-2CF2-466A-A604-562D8B71C7E9}" sibTransId="{156F642D-9D13-4B53-8E44-BD2B9B00B0AF}"/>
    <dgm:cxn modelId="{0B2B3F0C-2E0E-44D1-AC82-4A1B99915059}" srcId="{370EF0C7-B505-4D0C-82F3-C0CA4B0BA9A7}" destId="{AE3A1BE3-56F4-4354-82CC-1B378FAC31BA}" srcOrd="0" destOrd="0" parTransId="{C3FFB0A0-1DED-40F4-A4AB-0D0806836AAD}" sibTransId="{3599CA7D-4732-40D5-9530-4C09E229D0C9}"/>
    <dgm:cxn modelId="{FCBB0E22-770A-45E5-8837-2C07507FE267}" type="presOf" srcId="{CE1B761B-22B8-49DC-8037-1DBFB590E1F1}" destId="{AFE72051-111F-194F-B755-0B5D252F1D09}" srcOrd="0" destOrd="8" presId="urn:microsoft.com/office/officeart/2005/8/layout/hierarchy3"/>
    <dgm:cxn modelId="{384FF323-EC13-4BDF-BFEC-C87E2507A65D}" srcId="{FF4CB460-7A72-439D-A7F5-6EF1758CD9E1}" destId="{1921CA8B-06AA-4E4C-934D-62B8DF7FF2FE}" srcOrd="0" destOrd="0" parTransId="{F1AFFE01-C785-4821-8B2D-5B7F275068DD}" sibTransId="{FB156C2E-6179-4094-B7CD-8F671729E739}"/>
    <dgm:cxn modelId="{D48FD429-40F0-484A-B0C0-97F40F1DCF50}" type="presOf" srcId="{597236EF-40A5-4188-8898-8B5D3472519F}" destId="{AFE72051-111F-194F-B755-0B5D252F1D09}" srcOrd="0" destOrd="2" presId="urn:microsoft.com/office/officeart/2005/8/layout/hierarchy3"/>
    <dgm:cxn modelId="{D6E34434-6852-4136-8565-7026572980C3}" srcId="{F96CEAAA-FA10-3642-9BB3-6ABE0485D2D1}" destId="{370EF0C7-B505-4D0C-82F3-C0CA4B0BA9A7}" srcOrd="2" destOrd="0" parTransId="{F83DB721-73B9-4F9D-B908-D9C0F6318925}" sibTransId="{AA770E2A-77E0-467C-91FE-C2A516E36CEE}"/>
    <dgm:cxn modelId="{DD02ED4A-B63F-4B9A-9DE2-1F58B5D21EA0}" type="presOf" srcId="{1921CA8B-06AA-4E4C-934D-62B8DF7FF2FE}" destId="{AFE72051-111F-194F-B755-0B5D252F1D09}" srcOrd="0" destOrd="4" presId="urn:microsoft.com/office/officeart/2005/8/layout/hierarchy3"/>
    <dgm:cxn modelId="{D9FA0F51-6090-45C1-8AE0-C1BE9A112826}" type="presOf" srcId="{DB1871CC-EA51-A44A-8E17-45178C4EB62D}" destId="{A2A5F601-4CB8-294D-82FA-45BEF86CF777}" srcOrd="0" destOrd="0" presId="urn:microsoft.com/office/officeart/2005/8/layout/hierarchy3"/>
    <dgm:cxn modelId="{0286BC71-0F77-424C-8374-9653F3084B21}" srcId="{97358EBE-3B42-4137-8B11-A20847DC4088}" destId="{597236EF-40A5-4188-8898-8B5D3472519F}" srcOrd="0" destOrd="0" parTransId="{CDB663AF-62E3-42DE-963C-92F5D1AB0999}" sibTransId="{81177C31-351D-457E-B0E8-5630A5D1A9BB}"/>
    <dgm:cxn modelId="{E8235F7A-82F6-488D-B099-23E1BEE36BA7}" srcId="{F96CEAAA-FA10-3642-9BB3-6ABE0485D2D1}" destId="{FF4CB460-7A72-439D-A7F5-6EF1758CD9E1}" srcOrd="1" destOrd="0" parTransId="{8B0A75E7-2E92-45F1-840D-73B10E1CC7B8}" sibTransId="{7D955C96-7312-4691-B4A6-23077F2F55D9}"/>
    <dgm:cxn modelId="{6E42A099-EEBD-40BC-9FB5-35BCB6964A5D}" type="presOf" srcId="{CE32CAFC-F961-41EF-AF8C-B53BFEF09323}" destId="{AFE72051-111F-194F-B755-0B5D252F1D09}" srcOrd="0" destOrd="5" presId="urn:microsoft.com/office/officeart/2005/8/layout/hierarchy3"/>
    <dgm:cxn modelId="{136889A7-2F84-2A4C-9781-BCF1DEA7D101}" srcId="{DB1871CC-EA51-A44A-8E17-45178C4EB62D}" destId="{F96CEAAA-FA10-3642-9BB3-6ABE0485D2D1}" srcOrd="0" destOrd="0" parTransId="{2BB9B1F5-CCA3-F842-A981-B1732CB4CC63}" sibTransId="{19B2EB15-B2D6-5545-89C0-F58796E7DD78}"/>
    <dgm:cxn modelId="{8A6F17C2-E351-49D1-A629-03931B26D073}" srcId="{F96CEAAA-FA10-3642-9BB3-6ABE0485D2D1}" destId="{97358EBE-3B42-4137-8B11-A20847DC4088}" srcOrd="0" destOrd="0" parTransId="{D31E50AC-50F2-4FFD-88AD-DE2760E2FDFE}" sibTransId="{321BF30F-9422-4FE5-881C-6ED28BD1874C}"/>
    <dgm:cxn modelId="{D09A69D9-8C74-47DD-9963-BF5B283DD3D7}" type="presOf" srcId="{84811148-D0C6-AB45-AE98-431DE4E0A167}" destId="{EEBC6DA7-8C04-1645-AF4D-035528C6B31F}" srcOrd="0" destOrd="0" presId="urn:microsoft.com/office/officeart/2005/8/layout/hierarchy3"/>
    <dgm:cxn modelId="{D8EEE2DA-701F-4D9A-BD38-70167BE9CD79}" type="presOf" srcId="{370EF0C7-B505-4D0C-82F3-C0CA4B0BA9A7}" destId="{AFE72051-111F-194F-B755-0B5D252F1D09}" srcOrd="0" destOrd="6" presId="urn:microsoft.com/office/officeart/2005/8/layout/hierarchy3"/>
    <dgm:cxn modelId="{810523E7-A043-49E6-82A1-156F9E68CFA6}" type="presOf" srcId="{DB1871CC-EA51-A44A-8E17-45178C4EB62D}" destId="{51BF86A1-06AF-DF4F-BE8F-590E87B26A73}" srcOrd="1" destOrd="0" presId="urn:microsoft.com/office/officeart/2005/8/layout/hierarchy3"/>
    <dgm:cxn modelId="{5B890DEA-B51A-A849-A08A-D45837DFEB3B}" srcId="{84811148-D0C6-AB45-AE98-431DE4E0A167}" destId="{DB1871CC-EA51-A44A-8E17-45178C4EB62D}" srcOrd="0" destOrd="0" parTransId="{4752E9BA-14CA-A449-8EB5-7FF0F6C51574}" sibTransId="{764BEB90-EF0D-5E41-B24D-ABAAB8724189}"/>
    <dgm:cxn modelId="{87AA40EA-BDCF-4DE4-8CC7-F43D358C3787}" type="presOf" srcId="{F96CEAAA-FA10-3642-9BB3-6ABE0485D2D1}" destId="{AFE72051-111F-194F-B755-0B5D252F1D09}" srcOrd="0" destOrd="0" presId="urn:microsoft.com/office/officeart/2005/8/layout/hierarchy3"/>
    <dgm:cxn modelId="{19331DED-99E7-4A68-87EF-F3E0CA291B22}" type="presOf" srcId="{FF4CB460-7A72-439D-A7F5-6EF1758CD9E1}" destId="{AFE72051-111F-194F-B755-0B5D252F1D09}" srcOrd="0" destOrd="3" presId="urn:microsoft.com/office/officeart/2005/8/layout/hierarchy3"/>
    <dgm:cxn modelId="{1479EAEF-E51C-4DE1-9F7C-66D0E9E67779}" type="presOf" srcId="{AE3A1BE3-56F4-4354-82CC-1B378FAC31BA}" destId="{AFE72051-111F-194F-B755-0B5D252F1D09}" srcOrd="0" destOrd="7" presId="urn:microsoft.com/office/officeart/2005/8/layout/hierarchy3"/>
    <dgm:cxn modelId="{B3DC06F3-0869-4073-8FF7-1278E150C665}" type="presOf" srcId="{2BB9B1F5-CCA3-F842-A981-B1732CB4CC63}" destId="{32EAC11A-0C88-494E-8641-478F681A6217}" srcOrd="0" destOrd="0" presId="urn:microsoft.com/office/officeart/2005/8/layout/hierarchy3"/>
    <dgm:cxn modelId="{E0A0CBF4-28E9-4D19-89D6-5F9DAB43F120}" type="presOf" srcId="{B33622A1-3705-43A0-AFB7-0CF5BF163AF0}" destId="{AFE72051-111F-194F-B755-0B5D252F1D09}" srcOrd="0" destOrd="9" presId="urn:microsoft.com/office/officeart/2005/8/layout/hierarchy3"/>
    <dgm:cxn modelId="{B801C7F5-F5AA-41E2-8375-EA4AAEEC80EE}" srcId="{370EF0C7-B505-4D0C-82F3-C0CA4B0BA9A7}" destId="{B33622A1-3705-43A0-AFB7-0CF5BF163AF0}" srcOrd="2" destOrd="0" parTransId="{74DF6F6E-80FD-4F33-B114-2E3A8D0D68C1}" sibTransId="{E95D43F7-4D53-4E44-9DE6-627328FFCC17}"/>
    <dgm:cxn modelId="{197196F8-29AE-4C7A-9771-EEBE5CB97464}" type="presOf" srcId="{97358EBE-3B42-4137-8B11-A20847DC4088}" destId="{AFE72051-111F-194F-B755-0B5D252F1D09}" srcOrd="0" destOrd="1" presId="urn:microsoft.com/office/officeart/2005/8/layout/hierarchy3"/>
    <dgm:cxn modelId="{D51C9EFB-C0AA-4318-A95E-04E1140AD77B}" srcId="{FF4CB460-7A72-439D-A7F5-6EF1758CD9E1}" destId="{CE32CAFC-F961-41EF-AF8C-B53BFEF09323}" srcOrd="1" destOrd="0" parTransId="{D647E14A-513A-4249-8C95-35BD2CEE4FB6}" sibTransId="{C1A155A2-CF7E-418C-8940-28C5775E54FC}"/>
    <dgm:cxn modelId="{D65569D0-582A-4F7C-8747-FE46D5D67027}" type="presParOf" srcId="{EEBC6DA7-8C04-1645-AF4D-035528C6B31F}" destId="{49FFBF54-2A04-554F-ABCD-CDE1D50A4D89}" srcOrd="0" destOrd="0" presId="urn:microsoft.com/office/officeart/2005/8/layout/hierarchy3"/>
    <dgm:cxn modelId="{ACF0C0C7-5104-4935-B4CE-D73D9502B875}" type="presParOf" srcId="{49FFBF54-2A04-554F-ABCD-CDE1D50A4D89}" destId="{9910793C-37CA-F244-858E-7ADF513C312D}" srcOrd="0" destOrd="0" presId="urn:microsoft.com/office/officeart/2005/8/layout/hierarchy3"/>
    <dgm:cxn modelId="{43038A62-9DA3-4764-8FA2-181F77EFC7FD}" type="presParOf" srcId="{9910793C-37CA-F244-858E-7ADF513C312D}" destId="{A2A5F601-4CB8-294D-82FA-45BEF86CF777}" srcOrd="0" destOrd="0" presId="urn:microsoft.com/office/officeart/2005/8/layout/hierarchy3"/>
    <dgm:cxn modelId="{862A47E0-9F1C-4401-ACFE-D8F677466B97}" type="presParOf" srcId="{9910793C-37CA-F244-858E-7ADF513C312D}" destId="{51BF86A1-06AF-DF4F-BE8F-590E87B26A73}" srcOrd="1" destOrd="0" presId="urn:microsoft.com/office/officeart/2005/8/layout/hierarchy3"/>
    <dgm:cxn modelId="{A2C73154-BC41-474D-9416-17B1CAE01BEF}" type="presParOf" srcId="{49FFBF54-2A04-554F-ABCD-CDE1D50A4D89}" destId="{0385C231-0197-454E-B840-55ADD31D30A0}" srcOrd="1" destOrd="0" presId="urn:microsoft.com/office/officeart/2005/8/layout/hierarchy3"/>
    <dgm:cxn modelId="{B4711572-289D-4062-BAAC-7A64601C2704}" type="presParOf" srcId="{0385C231-0197-454E-B840-55ADD31D30A0}" destId="{32EAC11A-0C88-494E-8641-478F681A6217}" srcOrd="0" destOrd="0" presId="urn:microsoft.com/office/officeart/2005/8/layout/hierarchy3"/>
    <dgm:cxn modelId="{23FAB53C-4140-4EBA-A7B0-D5F3DC5C0C14}" type="presParOf" srcId="{0385C231-0197-454E-B840-55ADD31D30A0}" destId="{AFE72051-111F-194F-B755-0B5D252F1D0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3A1CF0-5930-EF46-9AB9-3C20475CF270}"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54FE19A3-4459-1341-958D-3D6D6CD94312}">
      <dgm:prSet phldrT="[Text]"/>
      <dgm:spPr/>
      <dgm:t>
        <a:bodyPr/>
        <a:lstStyle/>
        <a:p>
          <a:r>
            <a:rPr lang="en-US"/>
            <a:t>Respiratory Rate </a:t>
          </a:r>
        </a:p>
      </dgm:t>
    </dgm:pt>
    <dgm:pt modelId="{E5C63EDD-029B-F043-A263-0D97670CA9C5}" type="parTrans" cxnId="{D33520DC-3D6B-3C4B-9297-9C4DDE4F1A42}">
      <dgm:prSet/>
      <dgm:spPr/>
      <dgm:t>
        <a:bodyPr/>
        <a:lstStyle/>
        <a:p>
          <a:endParaRPr lang="en-US"/>
        </a:p>
      </dgm:t>
    </dgm:pt>
    <dgm:pt modelId="{ED75D10E-7503-0741-BE65-FCFCE991784D}" type="sibTrans" cxnId="{D33520DC-3D6B-3C4B-9297-9C4DDE4F1A42}">
      <dgm:prSet/>
      <dgm:spPr/>
      <dgm:t>
        <a:bodyPr/>
        <a:lstStyle/>
        <a:p>
          <a:endParaRPr lang="en-US"/>
        </a:p>
      </dgm:t>
    </dgm:pt>
    <dgm:pt modelId="{CF8D138B-0098-D140-B6AD-F473BB0BC2D6}">
      <dgm:prSet phldrT="[Text]"/>
      <dgm:spPr/>
      <dgm:t>
        <a:bodyPr/>
        <a:lstStyle/>
        <a:p>
          <a:r>
            <a:rPr lang="en-US"/>
            <a:t>Tidal Volume</a:t>
          </a:r>
        </a:p>
      </dgm:t>
    </dgm:pt>
    <dgm:pt modelId="{1496E7A7-527C-8C47-9ADE-91A98FE114FB}" type="parTrans" cxnId="{8469D234-5317-8749-A40F-D405ADC0FC25}">
      <dgm:prSet/>
      <dgm:spPr/>
      <dgm:t>
        <a:bodyPr/>
        <a:lstStyle/>
        <a:p>
          <a:endParaRPr lang="en-US"/>
        </a:p>
      </dgm:t>
    </dgm:pt>
    <dgm:pt modelId="{15106415-3FDF-D741-9454-3F9950FA25FE}" type="sibTrans" cxnId="{8469D234-5317-8749-A40F-D405ADC0FC25}">
      <dgm:prSet/>
      <dgm:spPr/>
      <dgm:t>
        <a:bodyPr/>
        <a:lstStyle/>
        <a:p>
          <a:endParaRPr lang="en-US"/>
        </a:p>
      </dgm:t>
    </dgm:pt>
    <dgm:pt modelId="{E1576800-064C-7F44-A1FC-0200D31E2D85}">
      <dgm:prSet phldrT="[Text]"/>
      <dgm:spPr>
        <a:solidFill>
          <a:schemeClr val="accent6">
            <a:lumMod val="75000"/>
          </a:schemeClr>
        </a:solidFill>
      </dgm:spPr>
      <dgm:t>
        <a:bodyPr/>
        <a:lstStyle/>
        <a:p>
          <a:r>
            <a:rPr lang="en-US" b="1" dirty="0"/>
            <a:t>Cardiovascular</a:t>
          </a:r>
        </a:p>
      </dgm:t>
    </dgm:pt>
    <dgm:pt modelId="{F2DA5992-3A44-9B4F-91CF-B25F88361BF2}" type="parTrans" cxnId="{BBF95BEE-B2B2-814E-B2EA-BD8AC35E97D1}">
      <dgm:prSet/>
      <dgm:spPr/>
      <dgm:t>
        <a:bodyPr/>
        <a:lstStyle/>
        <a:p>
          <a:endParaRPr lang="en-US"/>
        </a:p>
      </dgm:t>
    </dgm:pt>
    <dgm:pt modelId="{07AADB6F-2158-7642-AD35-28F8AB1EF475}" type="sibTrans" cxnId="{BBF95BEE-B2B2-814E-B2EA-BD8AC35E97D1}">
      <dgm:prSet/>
      <dgm:spPr/>
      <dgm:t>
        <a:bodyPr/>
        <a:lstStyle/>
        <a:p>
          <a:endParaRPr lang="en-US"/>
        </a:p>
      </dgm:t>
    </dgm:pt>
    <dgm:pt modelId="{2EEA9C21-A0FF-154B-BEC4-5F193314A20A}">
      <dgm:prSet phldrT="[Text]"/>
      <dgm:spPr/>
      <dgm:t>
        <a:bodyPr/>
        <a:lstStyle/>
        <a:p>
          <a:r>
            <a:rPr lang="en-US"/>
            <a:t>Heart Rate</a:t>
          </a:r>
        </a:p>
      </dgm:t>
    </dgm:pt>
    <dgm:pt modelId="{733B6614-AC1F-4442-ABB2-A7059E65A4D3}" type="parTrans" cxnId="{2E28A370-7849-D446-B0C0-3BED09C2EC4C}">
      <dgm:prSet/>
      <dgm:spPr/>
      <dgm:t>
        <a:bodyPr/>
        <a:lstStyle/>
        <a:p>
          <a:endParaRPr lang="en-US"/>
        </a:p>
      </dgm:t>
    </dgm:pt>
    <dgm:pt modelId="{07376546-3F51-5A4A-A017-50476041BFFB}" type="sibTrans" cxnId="{2E28A370-7849-D446-B0C0-3BED09C2EC4C}">
      <dgm:prSet/>
      <dgm:spPr/>
      <dgm:t>
        <a:bodyPr/>
        <a:lstStyle/>
        <a:p>
          <a:endParaRPr lang="en-US"/>
        </a:p>
      </dgm:t>
    </dgm:pt>
    <dgm:pt modelId="{0169D6F0-2CE7-2846-A5E9-DA4B8ECD72BD}">
      <dgm:prSet phldrT="[Text]"/>
      <dgm:spPr/>
      <dgm:t>
        <a:bodyPr/>
        <a:lstStyle/>
        <a:p>
          <a:r>
            <a:rPr lang="en-US"/>
            <a:t>Redistribution of Blood Flow</a:t>
          </a:r>
        </a:p>
      </dgm:t>
    </dgm:pt>
    <dgm:pt modelId="{3BA4E9C7-A53B-374C-9AB8-93FBEBBBCBB7}" type="parTrans" cxnId="{007A8CC1-443D-FB49-8E56-CF5ADFEA98D2}">
      <dgm:prSet/>
      <dgm:spPr/>
      <dgm:t>
        <a:bodyPr/>
        <a:lstStyle/>
        <a:p>
          <a:endParaRPr lang="en-US"/>
        </a:p>
      </dgm:t>
    </dgm:pt>
    <dgm:pt modelId="{308E8A67-F858-9045-A0EB-7E6A4BD39371}" type="sibTrans" cxnId="{007A8CC1-443D-FB49-8E56-CF5ADFEA98D2}">
      <dgm:prSet/>
      <dgm:spPr/>
      <dgm:t>
        <a:bodyPr/>
        <a:lstStyle/>
        <a:p>
          <a:endParaRPr lang="en-US"/>
        </a:p>
      </dgm:t>
    </dgm:pt>
    <dgm:pt modelId="{2FE05702-5ACC-984A-92C7-09D5CD29E05F}">
      <dgm:prSet phldrT="[Text]"/>
      <dgm:spPr/>
      <dgm:t>
        <a:bodyPr/>
        <a:lstStyle/>
        <a:p>
          <a:r>
            <a:rPr lang="en-US"/>
            <a:t>Ventilation</a:t>
          </a:r>
        </a:p>
      </dgm:t>
    </dgm:pt>
    <dgm:pt modelId="{EA381051-492B-9240-9F8C-6AFEE3A29CFB}" type="parTrans" cxnId="{D21B8DC0-6576-4649-B3A4-7D12B8F6D9F3}">
      <dgm:prSet/>
      <dgm:spPr/>
      <dgm:t>
        <a:bodyPr/>
        <a:lstStyle/>
        <a:p>
          <a:endParaRPr lang="en-US"/>
        </a:p>
      </dgm:t>
    </dgm:pt>
    <dgm:pt modelId="{FF220A44-F01A-0546-A0B9-C2675D31F3D5}" type="sibTrans" cxnId="{D21B8DC0-6576-4649-B3A4-7D12B8F6D9F3}">
      <dgm:prSet/>
      <dgm:spPr/>
      <dgm:t>
        <a:bodyPr/>
        <a:lstStyle/>
        <a:p>
          <a:endParaRPr lang="en-US"/>
        </a:p>
      </dgm:t>
    </dgm:pt>
    <dgm:pt modelId="{DC5A556B-E108-134F-A952-7E253DE8E23D}">
      <dgm:prSet phldrT="[Text]"/>
      <dgm:spPr>
        <a:solidFill>
          <a:srgbClr val="92D050"/>
        </a:solidFill>
      </dgm:spPr>
      <dgm:t>
        <a:bodyPr/>
        <a:lstStyle/>
        <a:p>
          <a:r>
            <a:rPr lang="en-US" b="1">
              <a:solidFill>
                <a:schemeClr val="bg1"/>
              </a:solidFill>
            </a:rPr>
            <a:t>Respiratory</a:t>
          </a:r>
          <a:r>
            <a:rPr lang="en-US">
              <a:solidFill>
                <a:schemeClr val="bg1"/>
              </a:solidFill>
            </a:rPr>
            <a:t> </a:t>
          </a:r>
        </a:p>
      </dgm:t>
    </dgm:pt>
    <dgm:pt modelId="{12D62D65-D80E-934E-AFE5-F3650C4B71CD}" type="parTrans" cxnId="{08894CC8-11B2-F748-9C9C-B27293799E08}">
      <dgm:prSet/>
      <dgm:spPr/>
      <dgm:t>
        <a:bodyPr/>
        <a:lstStyle/>
        <a:p>
          <a:endParaRPr lang="en-US"/>
        </a:p>
      </dgm:t>
    </dgm:pt>
    <dgm:pt modelId="{DAAD08A0-D2DD-9F4F-B954-1F89E7DFD1A9}" type="sibTrans" cxnId="{08894CC8-11B2-F748-9C9C-B27293799E08}">
      <dgm:prSet/>
      <dgm:spPr/>
      <dgm:t>
        <a:bodyPr/>
        <a:lstStyle/>
        <a:p>
          <a:endParaRPr lang="en-US"/>
        </a:p>
      </dgm:t>
    </dgm:pt>
    <dgm:pt modelId="{D4C2FF1B-5D49-7042-9530-DFEFD34B3A7E}">
      <dgm:prSet phldrT="[Text]"/>
      <dgm:spPr/>
      <dgm:t>
        <a:bodyPr/>
        <a:lstStyle/>
        <a:p>
          <a:r>
            <a:rPr lang="en-US"/>
            <a:t>Diffusion</a:t>
          </a:r>
        </a:p>
      </dgm:t>
    </dgm:pt>
    <dgm:pt modelId="{5E9DAFC7-E4B4-6F49-BF3B-F958E8B381AD}" type="parTrans" cxnId="{A8EC2372-B5A4-2A4C-8B96-39D6A203FC96}">
      <dgm:prSet/>
      <dgm:spPr/>
      <dgm:t>
        <a:bodyPr/>
        <a:lstStyle/>
        <a:p>
          <a:endParaRPr lang="en-US"/>
        </a:p>
      </dgm:t>
    </dgm:pt>
    <dgm:pt modelId="{A0974B39-F749-7A44-B1C1-B25F93DAA6AF}" type="sibTrans" cxnId="{A8EC2372-B5A4-2A4C-8B96-39D6A203FC96}">
      <dgm:prSet/>
      <dgm:spPr/>
      <dgm:t>
        <a:bodyPr/>
        <a:lstStyle/>
        <a:p>
          <a:endParaRPr lang="en-US"/>
        </a:p>
      </dgm:t>
    </dgm:pt>
    <dgm:pt modelId="{A0D44496-1241-2445-A527-E6D6F6EC0600}">
      <dgm:prSet phldrT="[Text]"/>
      <dgm:spPr/>
      <dgm:t>
        <a:bodyPr/>
        <a:lstStyle/>
        <a:p>
          <a:r>
            <a:rPr lang="en-US"/>
            <a:t>Stroke Volume</a:t>
          </a:r>
        </a:p>
      </dgm:t>
    </dgm:pt>
    <dgm:pt modelId="{BA3DDA0D-886D-9E4D-AABB-E6755AC470E2}" type="parTrans" cxnId="{BAD66D2E-CF3B-6E43-806C-054A42F8E526}">
      <dgm:prSet/>
      <dgm:spPr/>
      <dgm:t>
        <a:bodyPr/>
        <a:lstStyle/>
        <a:p>
          <a:endParaRPr lang="en-US"/>
        </a:p>
      </dgm:t>
    </dgm:pt>
    <dgm:pt modelId="{DF1A0103-39FC-9243-AABB-FE8F7CA88D94}" type="sibTrans" cxnId="{BAD66D2E-CF3B-6E43-806C-054A42F8E526}">
      <dgm:prSet/>
      <dgm:spPr/>
      <dgm:t>
        <a:bodyPr/>
        <a:lstStyle/>
        <a:p>
          <a:endParaRPr lang="en-US"/>
        </a:p>
      </dgm:t>
    </dgm:pt>
    <dgm:pt modelId="{F118D2C4-440F-EC41-9188-E933CBFBEEC8}">
      <dgm:prSet phldrT="[Text]"/>
      <dgm:spPr/>
      <dgm:t>
        <a:bodyPr/>
        <a:lstStyle/>
        <a:p>
          <a:r>
            <a:rPr lang="en-US" dirty="0"/>
            <a:t>Cardiac Output</a:t>
          </a:r>
        </a:p>
      </dgm:t>
    </dgm:pt>
    <dgm:pt modelId="{33CBE1C7-9F01-FE45-BB7F-35B7AE1BDE30}" type="parTrans" cxnId="{B437A761-7385-CE49-A39F-398ABD080991}">
      <dgm:prSet/>
      <dgm:spPr/>
      <dgm:t>
        <a:bodyPr/>
        <a:lstStyle/>
        <a:p>
          <a:endParaRPr lang="en-US"/>
        </a:p>
      </dgm:t>
    </dgm:pt>
    <dgm:pt modelId="{5242A65A-E68C-2B40-A112-85361D5C4C0F}" type="sibTrans" cxnId="{B437A761-7385-CE49-A39F-398ABD080991}">
      <dgm:prSet/>
      <dgm:spPr/>
      <dgm:t>
        <a:bodyPr/>
        <a:lstStyle/>
        <a:p>
          <a:endParaRPr lang="en-US"/>
        </a:p>
      </dgm:t>
    </dgm:pt>
    <dgm:pt modelId="{7D0E33B6-81B7-4A4B-8D82-9C622CC5796F}">
      <dgm:prSet phldrT="[Text]"/>
      <dgm:spPr/>
      <dgm:t>
        <a:bodyPr/>
        <a:lstStyle/>
        <a:p>
          <a:r>
            <a:rPr lang="en-US"/>
            <a:t>Blood Pressure</a:t>
          </a:r>
        </a:p>
      </dgm:t>
    </dgm:pt>
    <dgm:pt modelId="{B7A47B86-2968-B840-9FF1-62333A0A062E}" type="parTrans" cxnId="{4E3BEB34-FE66-7C4F-AB88-A6307B044387}">
      <dgm:prSet/>
      <dgm:spPr/>
      <dgm:t>
        <a:bodyPr/>
        <a:lstStyle/>
        <a:p>
          <a:endParaRPr lang="en-US"/>
        </a:p>
      </dgm:t>
    </dgm:pt>
    <dgm:pt modelId="{4E24F3AF-0894-B647-A2F0-33345EB77737}" type="sibTrans" cxnId="{4E3BEB34-FE66-7C4F-AB88-A6307B044387}">
      <dgm:prSet/>
      <dgm:spPr/>
      <dgm:t>
        <a:bodyPr/>
        <a:lstStyle/>
        <a:p>
          <a:endParaRPr lang="en-US"/>
        </a:p>
      </dgm:t>
    </dgm:pt>
    <dgm:pt modelId="{021098D5-A613-2D49-9E69-F8C12C1B7D8E}">
      <dgm:prSet phldrT="[Text]"/>
      <dgm:spPr/>
      <dgm:t>
        <a:bodyPr/>
        <a:lstStyle/>
        <a:p>
          <a:r>
            <a:rPr lang="en-US"/>
            <a:t>A-vO</a:t>
          </a:r>
          <a:r>
            <a:rPr lang="en-US" baseline="-25000"/>
            <a:t>2</a:t>
          </a:r>
          <a:r>
            <a:rPr lang="en-US"/>
            <a:t> Difference </a:t>
          </a:r>
        </a:p>
      </dgm:t>
    </dgm:pt>
    <dgm:pt modelId="{0532CCED-64A7-BA4A-9FE5-4C2F79F2ED89}" type="parTrans" cxnId="{94339AFE-177E-C746-B5E9-955E7692ADFE}">
      <dgm:prSet/>
      <dgm:spPr/>
      <dgm:t>
        <a:bodyPr/>
        <a:lstStyle/>
        <a:p>
          <a:endParaRPr lang="en-US"/>
        </a:p>
      </dgm:t>
    </dgm:pt>
    <dgm:pt modelId="{023080D6-FC40-F049-8338-7ED46DD1F3B6}" type="sibTrans" cxnId="{94339AFE-177E-C746-B5E9-955E7692ADFE}">
      <dgm:prSet/>
      <dgm:spPr/>
      <dgm:t>
        <a:bodyPr/>
        <a:lstStyle/>
        <a:p>
          <a:endParaRPr lang="en-US"/>
        </a:p>
      </dgm:t>
    </dgm:pt>
    <dgm:pt modelId="{8558866C-13C1-C248-AEED-12EBF578D31E}">
      <dgm:prSet phldrT="[Text]"/>
      <dgm:spPr/>
      <dgm:t>
        <a:bodyPr/>
        <a:lstStyle/>
        <a:p>
          <a:r>
            <a:rPr lang="en-US"/>
            <a:t>Oxygen Uptake </a:t>
          </a:r>
        </a:p>
      </dgm:t>
    </dgm:pt>
    <dgm:pt modelId="{C7310A20-78C8-6A41-B164-99F0297727EF}" type="parTrans" cxnId="{3B8DB2F7-930F-914B-8784-C9833DB04EF5}">
      <dgm:prSet/>
      <dgm:spPr/>
      <dgm:t>
        <a:bodyPr/>
        <a:lstStyle/>
        <a:p>
          <a:endParaRPr lang="en-US"/>
        </a:p>
      </dgm:t>
    </dgm:pt>
    <dgm:pt modelId="{A15BD244-1D81-7A49-A0B9-C003922049B0}" type="sibTrans" cxnId="{3B8DB2F7-930F-914B-8784-C9833DB04EF5}">
      <dgm:prSet/>
      <dgm:spPr/>
      <dgm:t>
        <a:bodyPr/>
        <a:lstStyle/>
        <a:p>
          <a:endParaRPr lang="en-US"/>
        </a:p>
      </dgm:t>
    </dgm:pt>
    <dgm:pt modelId="{3D910F09-46A7-47B7-8B81-DA114BC848B3}">
      <dgm:prSet/>
      <dgm:spPr/>
      <dgm:t>
        <a:bodyPr/>
        <a:lstStyle/>
        <a:p>
          <a:r>
            <a:rPr lang="en-GB" dirty="0"/>
            <a:t>Venous Return</a:t>
          </a:r>
          <a:endParaRPr lang="en-AU" dirty="0"/>
        </a:p>
      </dgm:t>
    </dgm:pt>
    <dgm:pt modelId="{D2598471-EE4A-4D88-A662-10CDF1A8DC5D}" type="parTrans" cxnId="{D77731BF-6D84-4E98-B484-0B0CBC820944}">
      <dgm:prSet/>
      <dgm:spPr/>
      <dgm:t>
        <a:bodyPr/>
        <a:lstStyle/>
        <a:p>
          <a:endParaRPr lang="en-AU"/>
        </a:p>
      </dgm:t>
    </dgm:pt>
    <dgm:pt modelId="{C72DDC48-D5B4-4A17-BEC8-761B00A6EC9A}" type="sibTrans" cxnId="{D77731BF-6D84-4E98-B484-0B0CBC820944}">
      <dgm:prSet/>
      <dgm:spPr/>
      <dgm:t>
        <a:bodyPr/>
        <a:lstStyle/>
        <a:p>
          <a:endParaRPr lang="en-AU"/>
        </a:p>
      </dgm:t>
    </dgm:pt>
    <dgm:pt modelId="{19F0E8D9-FB24-284F-B174-3B2D78D84A00}" type="pres">
      <dgm:prSet presAssocID="{113A1CF0-5930-EF46-9AB9-3C20475CF270}" presName="diagram" presStyleCnt="0">
        <dgm:presLayoutVars>
          <dgm:chPref val="1"/>
          <dgm:dir/>
          <dgm:animOne val="branch"/>
          <dgm:animLvl val="lvl"/>
          <dgm:resizeHandles/>
        </dgm:presLayoutVars>
      </dgm:prSet>
      <dgm:spPr/>
    </dgm:pt>
    <dgm:pt modelId="{51D303CC-52FE-8941-9825-5E88C9E4A780}" type="pres">
      <dgm:prSet presAssocID="{E1576800-064C-7F44-A1FC-0200D31E2D85}" presName="root" presStyleCnt="0"/>
      <dgm:spPr/>
    </dgm:pt>
    <dgm:pt modelId="{87D6D1D9-1DDD-C94E-AE61-C0BE1B35E228}" type="pres">
      <dgm:prSet presAssocID="{E1576800-064C-7F44-A1FC-0200D31E2D85}" presName="rootComposite" presStyleCnt="0"/>
      <dgm:spPr/>
    </dgm:pt>
    <dgm:pt modelId="{85FA6DCA-7190-E645-AE63-5C8F3FFB1AEB}" type="pres">
      <dgm:prSet presAssocID="{E1576800-064C-7F44-A1FC-0200D31E2D85}" presName="rootText" presStyleLbl="node1" presStyleIdx="0" presStyleCnt="2"/>
      <dgm:spPr/>
    </dgm:pt>
    <dgm:pt modelId="{8AB92E66-7619-E04C-9E15-16E3FBC9C2D1}" type="pres">
      <dgm:prSet presAssocID="{E1576800-064C-7F44-A1FC-0200D31E2D85}" presName="rootConnector" presStyleLbl="node1" presStyleIdx="0" presStyleCnt="2"/>
      <dgm:spPr/>
    </dgm:pt>
    <dgm:pt modelId="{8AAA4D3D-A2E7-FA4B-9027-F00A3A84E026}" type="pres">
      <dgm:prSet presAssocID="{E1576800-064C-7F44-A1FC-0200D31E2D85}" presName="childShape" presStyleCnt="0"/>
      <dgm:spPr/>
    </dgm:pt>
    <dgm:pt modelId="{16FF9255-FD43-DF4A-AA94-F34A22062169}" type="pres">
      <dgm:prSet presAssocID="{33CBE1C7-9F01-FE45-BB7F-35B7AE1BDE30}" presName="Name13" presStyleLbl="parChTrans1D2" presStyleIdx="0" presStyleCnt="12"/>
      <dgm:spPr/>
    </dgm:pt>
    <dgm:pt modelId="{A32D228F-A16E-A34D-A8CB-8BBDA20F53E4}" type="pres">
      <dgm:prSet presAssocID="{F118D2C4-440F-EC41-9188-E933CBFBEEC8}" presName="childText" presStyleLbl="bgAcc1" presStyleIdx="0" presStyleCnt="12">
        <dgm:presLayoutVars>
          <dgm:bulletEnabled val="1"/>
        </dgm:presLayoutVars>
      </dgm:prSet>
      <dgm:spPr/>
    </dgm:pt>
    <dgm:pt modelId="{9182E2DC-AD29-FC45-A17F-7EDFE0E04B08}" type="pres">
      <dgm:prSet presAssocID="{733B6614-AC1F-4442-ABB2-A7059E65A4D3}" presName="Name13" presStyleLbl="parChTrans1D2" presStyleIdx="1" presStyleCnt="12"/>
      <dgm:spPr/>
    </dgm:pt>
    <dgm:pt modelId="{A9BB3E9A-4BDF-9A4A-9FD1-BCAEFA1CFDB3}" type="pres">
      <dgm:prSet presAssocID="{2EEA9C21-A0FF-154B-BEC4-5F193314A20A}" presName="childText" presStyleLbl="bgAcc1" presStyleIdx="1" presStyleCnt="12">
        <dgm:presLayoutVars>
          <dgm:bulletEnabled val="1"/>
        </dgm:presLayoutVars>
      </dgm:prSet>
      <dgm:spPr/>
    </dgm:pt>
    <dgm:pt modelId="{50D96614-171B-994D-9FE1-63BB11707498}" type="pres">
      <dgm:prSet presAssocID="{BA3DDA0D-886D-9E4D-AABB-E6755AC470E2}" presName="Name13" presStyleLbl="parChTrans1D2" presStyleIdx="2" presStyleCnt="12"/>
      <dgm:spPr/>
    </dgm:pt>
    <dgm:pt modelId="{F1667C9C-8D2F-9F45-93A0-25B27EC9F487}" type="pres">
      <dgm:prSet presAssocID="{A0D44496-1241-2445-A527-E6D6F6EC0600}" presName="childText" presStyleLbl="bgAcc1" presStyleIdx="2" presStyleCnt="12">
        <dgm:presLayoutVars>
          <dgm:bulletEnabled val="1"/>
        </dgm:presLayoutVars>
      </dgm:prSet>
      <dgm:spPr/>
    </dgm:pt>
    <dgm:pt modelId="{5A9F6B53-FB2D-F84D-A0A2-0AFA129E45F4}" type="pres">
      <dgm:prSet presAssocID="{B7A47B86-2968-B840-9FF1-62333A0A062E}" presName="Name13" presStyleLbl="parChTrans1D2" presStyleIdx="3" presStyleCnt="12"/>
      <dgm:spPr/>
    </dgm:pt>
    <dgm:pt modelId="{3E7B89E8-E032-7A4A-9EE4-DC3DBDD5EF23}" type="pres">
      <dgm:prSet presAssocID="{7D0E33B6-81B7-4A4B-8D82-9C622CC5796F}" presName="childText" presStyleLbl="bgAcc1" presStyleIdx="3" presStyleCnt="12">
        <dgm:presLayoutVars>
          <dgm:bulletEnabled val="1"/>
        </dgm:presLayoutVars>
      </dgm:prSet>
      <dgm:spPr/>
    </dgm:pt>
    <dgm:pt modelId="{E2CE8610-6921-CA4F-9A38-E7D0EEB147C7}" type="pres">
      <dgm:prSet presAssocID="{3BA4E9C7-A53B-374C-9AB8-93FBEBBBCBB7}" presName="Name13" presStyleLbl="parChTrans1D2" presStyleIdx="4" presStyleCnt="12"/>
      <dgm:spPr/>
    </dgm:pt>
    <dgm:pt modelId="{5CFF76A3-DE37-3E41-94B5-0B54DB340945}" type="pres">
      <dgm:prSet presAssocID="{0169D6F0-2CE7-2846-A5E9-DA4B8ECD72BD}" presName="childText" presStyleLbl="bgAcc1" presStyleIdx="4" presStyleCnt="12">
        <dgm:presLayoutVars>
          <dgm:bulletEnabled val="1"/>
        </dgm:presLayoutVars>
      </dgm:prSet>
      <dgm:spPr/>
    </dgm:pt>
    <dgm:pt modelId="{38AD9728-E6AB-614D-A418-63F54C6A8D6C}" type="pres">
      <dgm:prSet presAssocID="{0532CCED-64A7-BA4A-9FE5-4C2F79F2ED89}" presName="Name13" presStyleLbl="parChTrans1D2" presStyleIdx="5" presStyleCnt="12"/>
      <dgm:spPr/>
    </dgm:pt>
    <dgm:pt modelId="{45B3F719-C555-3B46-B609-A70F2AD0659A}" type="pres">
      <dgm:prSet presAssocID="{021098D5-A613-2D49-9E69-F8C12C1B7D8E}" presName="childText" presStyleLbl="bgAcc1" presStyleIdx="5" presStyleCnt="12">
        <dgm:presLayoutVars>
          <dgm:bulletEnabled val="1"/>
        </dgm:presLayoutVars>
      </dgm:prSet>
      <dgm:spPr/>
    </dgm:pt>
    <dgm:pt modelId="{4B015CDD-4E3F-4118-86E0-81AD35E9625A}" type="pres">
      <dgm:prSet presAssocID="{D2598471-EE4A-4D88-A662-10CDF1A8DC5D}" presName="Name13" presStyleLbl="parChTrans1D2" presStyleIdx="6" presStyleCnt="12"/>
      <dgm:spPr/>
    </dgm:pt>
    <dgm:pt modelId="{FC88FA3F-DA88-4172-9E4E-137D521FC732}" type="pres">
      <dgm:prSet presAssocID="{3D910F09-46A7-47B7-8B81-DA114BC848B3}" presName="childText" presStyleLbl="bgAcc1" presStyleIdx="6" presStyleCnt="12">
        <dgm:presLayoutVars>
          <dgm:bulletEnabled val="1"/>
        </dgm:presLayoutVars>
      </dgm:prSet>
      <dgm:spPr/>
    </dgm:pt>
    <dgm:pt modelId="{DBC2E27D-9B3E-F749-9842-C90B4D6E6699}" type="pres">
      <dgm:prSet presAssocID="{DC5A556B-E108-134F-A952-7E253DE8E23D}" presName="root" presStyleCnt="0"/>
      <dgm:spPr/>
    </dgm:pt>
    <dgm:pt modelId="{57F09C73-A569-E844-8466-672406E36CAF}" type="pres">
      <dgm:prSet presAssocID="{DC5A556B-E108-134F-A952-7E253DE8E23D}" presName="rootComposite" presStyleCnt="0"/>
      <dgm:spPr/>
    </dgm:pt>
    <dgm:pt modelId="{E3689131-BFDC-2A41-92F9-0428D5371C46}" type="pres">
      <dgm:prSet presAssocID="{DC5A556B-E108-134F-A952-7E253DE8E23D}" presName="rootText" presStyleLbl="node1" presStyleIdx="1" presStyleCnt="2"/>
      <dgm:spPr/>
    </dgm:pt>
    <dgm:pt modelId="{F8B1E785-A33B-0342-9B4F-84161EF5A481}" type="pres">
      <dgm:prSet presAssocID="{DC5A556B-E108-134F-A952-7E253DE8E23D}" presName="rootConnector" presStyleLbl="node1" presStyleIdx="1" presStyleCnt="2"/>
      <dgm:spPr/>
    </dgm:pt>
    <dgm:pt modelId="{CE0D07B6-B88B-524F-9DD0-DC1D2EB6C278}" type="pres">
      <dgm:prSet presAssocID="{DC5A556B-E108-134F-A952-7E253DE8E23D}" presName="childShape" presStyleCnt="0"/>
      <dgm:spPr/>
    </dgm:pt>
    <dgm:pt modelId="{30EDE69D-E4A0-454E-BCE6-FC601A91BCD8}" type="pres">
      <dgm:prSet presAssocID="{E5C63EDD-029B-F043-A263-0D97670CA9C5}" presName="Name13" presStyleLbl="parChTrans1D2" presStyleIdx="7" presStyleCnt="12"/>
      <dgm:spPr/>
    </dgm:pt>
    <dgm:pt modelId="{08859C0B-3B91-8747-856C-87265FEBE48D}" type="pres">
      <dgm:prSet presAssocID="{54FE19A3-4459-1341-958D-3D6D6CD94312}" presName="childText" presStyleLbl="bgAcc1" presStyleIdx="7" presStyleCnt="12">
        <dgm:presLayoutVars>
          <dgm:bulletEnabled val="1"/>
        </dgm:presLayoutVars>
      </dgm:prSet>
      <dgm:spPr/>
    </dgm:pt>
    <dgm:pt modelId="{33BC59DD-D2C5-D640-A38C-099C50987C47}" type="pres">
      <dgm:prSet presAssocID="{1496E7A7-527C-8C47-9ADE-91A98FE114FB}" presName="Name13" presStyleLbl="parChTrans1D2" presStyleIdx="8" presStyleCnt="12"/>
      <dgm:spPr/>
    </dgm:pt>
    <dgm:pt modelId="{719DBE46-557A-9842-8DEB-32F81A2CD7B2}" type="pres">
      <dgm:prSet presAssocID="{CF8D138B-0098-D140-B6AD-F473BB0BC2D6}" presName="childText" presStyleLbl="bgAcc1" presStyleIdx="8" presStyleCnt="12">
        <dgm:presLayoutVars>
          <dgm:bulletEnabled val="1"/>
        </dgm:presLayoutVars>
      </dgm:prSet>
      <dgm:spPr/>
    </dgm:pt>
    <dgm:pt modelId="{FC6B7F1A-0B86-8D4A-B8C6-F4049C3073E0}" type="pres">
      <dgm:prSet presAssocID="{EA381051-492B-9240-9F8C-6AFEE3A29CFB}" presName="Name13" presStyleLbl="parChTrans1D2" presStyleIdx="9" presStyleCnt="12"/>
      <dgm:spPr/>
    </dgm:pt>
    <dgm:pt modelId="{D65AC627-1A76-964F-A091-F4563532F83C}" type="pres">
      <dgm:prSet presAssocID="{2FE05702-5ACC-984A-92C7-09D5CD29E05F}" presName="childText" presStyleLbl="bgAcc1" presStyleIdx="9" presStyleCnt="12">
        <dgm:presLayoutVars>
          <dgm:bulletEnabled val="1"/>
        </dgm:presLayoutVars>
      </dgm:prSet>
      <dgm:spPr/>
    </dgm:pt>
    <dgm:pt modelId="{3B5FD59A-3463-B04E-A292-B32EA532DD17}" type="pres">
      <dgm:prSet presAssocID="{5E9DAFC7-E4B4-6F49-BF3B-F958E8B381AD}" presName="Name13" presStyleLbl="parChTrans1D2" presStyleIdx="10" presStyleCnt="12"/>
      <dgm:spPr/>
    </dgm:pt>
    <dgm:pt modelId="{A3FADBDC-F819-534F-B2B6-B6F2A91D88CA}" type="pres">
      <dgm:prSet presAssocID="{D4C2FF1B-5D49-7042-9530-DFEFD34B3A7E}" presName="childText" presStyleLbl="bgAcc1" presStyleIdx="10" presStyleCnt="12">
        <dgm:presLayoutVars>
          <dgm:bulletEnabled val="1"/>
        </dgm:presLayoutVars>
      </dgm:prSet>
      <dgm:spPr/>
    </dgm:pt>
    <dgm:pt modelId="{9ABF995B-1A3B-E244-88C3-7475379FFE38}" type="pres">
      <dgm:prSet presAssocID="{C7310A20-78C8-6A41-B164-99F0297727EF}" presName="Name13" presStyleLbl="parChTrans1D2" presStyleIdx="11" presStyleCnt="12"/>
      <dgm:spPr/>
    </dgm:pt>
    <dgm:pt modelId="{BFCBDD73-E454-4642-9DF4-9B5838E4A478}" type="pres">
      <dgm:prSet presAssocID="{8558866C-13C1-C248-AEED-12EBF578D31E}" presName="childText" presStyleLbl="bgAcc1" presStyleIdx="11" presStyleCnt="12">
        <dgm:presLayoutVars>
          <dgm:bulletEnabled val="1"/>
        </dgm:presLayoutVars>
      </dgm:prSet>
      <dgm:spPr/>
    </dgm:pt>
  </dgm:ptLst>
  <dgm:cxnLst>
    <dgm:cxn modelId="{7D869A01-614B-4D4D-8988-B7DD155389F6}" type="presOf" srcId="{2FE05702-5ACC-984A-92C7-09D5CD29E05F}" destId="{D65AC627-1A76-964F-A091-F4563532F83C}" srcOrd="0" destOrd="0" presId="urn:microsoft.com/office/officeart/2005/8/layout/hierarchy3"/>
    <dgm:cxn modelId="{94BC5707-4678-E145-A26C-CD6A2FEAECCE}" type="presOf" srcId="{A0D44496-1241-2445-A527-E6D6F6EC0600}" destId="{F1667C9C-8D2F-9F45-93A0-25B27EC9F487}" srcOrd="0" destOrd="0" presId="urn:microsoft.com/office/officeart/2005/8/layout/hierarchy3"/>
    <dgm:cxn modelId="{5FAAA509-6327-DB4C-8AB4-FD847E88A95C}" type="presOf" srcId="{2EEA9C21-A0FF-154B-BEC4-5F193314A20A}" destId="{A9BB3E9A-4BDF-9A4A-9FD1-BCAEFA1CFDB3}" srcOrd="0" destOrd="0" presId="urn:microsoft.com/office/officeart/2005/8/layout/hierarchy3"/>
    <dgm:cxn modelId="{E21D2613-278A-8E43-BA3B-C2157F38D787}" type="presOf" srcId="{021098D5-A613-2D49-9E69-F8C12C1B7D8E}" destId="{45B3F719-C555-3B46-B609-A70F2AD0659A}" srcOrd="0" destOrd="0" presId="urn:microsoft.com/office/officeart/2005/8/layout/hierarchy3"/>
    <dgm:cxn modelId="{77E07C15-46EB-F044-9BA9-9E3F1BDC990B}" type="presOf" srcId="{DC5A556B-E108-134F-A952-7E253DE8E23D}" destId="{F8B1E785-A33B-0342-9B4F-84161EF5A481}" srcOrd="1" destOrd="0" presId="urn:microsoft.com/office/officeart/2005/8/layout/hierarchy3"/>
    <dgm:cxn modelId="{0B393A24-24AB-434C-B7AF-5D01D332C2C2}" type="presOf" srcId="{D2598471-EE4A-4D88-A662-10CDF1A8DC5D}" destId="{4B015CDD-4E3F-4118-86E0-81AD35E9625A}" srcOrd="0" destOrd="0" presId="urn:microsoft.com/office/officeart/2005/8/layout/hierarchy3"/>
    <dgm:cxn modelId="{0EB1F22D-0D8B-3945-8100-BADC0521325E}" type="presOf" srcId="{CF8D138B-0098-D140-B6AD-F473BB0BC2D6}" destId="{719DBE46-557A-9842-8DEB-32F81A2CD7B2}" srcOrd="0" destOrd="0" presId="urn:microsoft.com/office/officeart/2005/8/layout/hierarchy3"/>
    <dgm:cxn modelId="{BAD66D2E-CF3B-6E43-806C-054A42F8E526}" srcId="{E1576800-064C-7F44-A1FC-0200D31E2D85}" destId="{A0D44496-1241-2445-A527-E6D6F6EC0600}" srcOrd="2" destOrd="0" parTransId="{BA3DDA0D-886D-9E4D-AABB-E6755AC470E2}" sibTransId="{DF1A0103-39FC-9243-AABB-FE8F7CA88D94}"/>
    <dgm:cxn modelId="{8469D234-5317-8749-A40F-D405ADC0FC25}" srcId="{DC5A556B-E108-134F-A952-7E253DE8E23D}" destId="{CF8D138B-0098-D140-B6AD-F473BB0BC2D6}" srcOrd="1" destOrd="0" parTransId="{1496E7A7-527C-8C47-9ADE-91A98FE114FB}" sibTransId="{15106415-3FDF-D741-9454-3F9950FA25FE}"/>
    <dgm:cxn modelId="{4E3BEB34-FE66-7C4F-AB88-A6307B044387}" srcId="{E1576800-064C-7F44-A1FC-0200D31E2D85}" destId="{7D0E33B6-81B7-4A4B-8D82-9C622CC5796F}" srcOrd="3" destOrd="0" parTransId="{B7A47B86-2968-B840-9FF1-62333A0A062E}" sibTransId="{4E24F3AF-0894-B647-A2F0-33345EB77737}"/>
    <dgm:cxn modelId="{B08FA936-D7BB-434C-8182-675CC3C5665D}" type="presOf" srcId="{0532CCED-64A7-BA4A-9FE5-4C2F79F2ED89}" destId="{38AD9728-E6AB-614D-A418-63F54C6A8D6C}" srcOrd="0" destOrd="0" presId="urn:microsoft.com/office/officeart/2005/8/layout/hierarchy3"/>
    <dgm:cxn modelId="{B437A761-7385-CE49-A39F-398ABD080991}" srcId="{E1576800-064C-7F44-A1FC-0200D31E2D85}" destId="{F118D2C4-440F-EC41-9188-E933CBFBEEC8}" srcOrd="0" destOrd="0" parTransId="{33CBE1C7-9F01-FE45-BB7F-35B7AE1BDE30}" sibTransId="{5242A65A-E68C-2B40-A112-85361D5C4C0F}"/>
    <dgm:cxn modelId="{5F02A067-87C3-C94A-9DD2-6564C046ADF9}" type="presOf" srcId="{0169D6F0-2CE7-2846-A5E9-DA4B8ECD72BD}" destId="{5CFF76A3-DE37-3E41-94B5-0B54DB340945}" srcOrd="0" destOrd="0" presId="urn:microsoft.com/office/officeart/2005/8/layout/hierarchy3"/>
    <dgm:cxn modelId="{602B2E6D-3B05-40C7-9543-331B7B454302}" type="presOf" srcId="{113A1CF0-5930-EF46-9AB9-3C20475CF270}" destId="{19F0E8D9-FB24-284F-B174-3B2D78D84A00}" srcOrd="0" destOrd="0" presId="urn:microsoft.com/office/officeart/2005/8/layout/hierarchy3"/>
    <dgm:cxn modelId="{2E28A370-7849-D446-B0C0-3BED09C2EC4C}" srcId="{E1576800-064C-7F44-A1FC-0200D31E2D85}" destId="{2EEA9C21-A0FF-154B-BEC4-5F193314A20A}" srcOrd="1" destOrd="0" parTransId="{733B6614-AC1F-4442-ABB2-A7059E65A4D3}" sibTransId="{07376546-3F51-5A4A-A017-50476041BFFB}"/>
    <dgm:cxn modelId="{C19D2252-5262-3847-B48E-43DA5ECD631E}" type="presOf" srcId="{E1576800-064C-7F44-A1FC-0200D31E2D85}" destId="{85FA6DCA-7190-E645-AE63-5C8F3FFB1AEB}" srcOrd="0" destOrd="0" presId="urn:microsoft.com/office/officeart/2005/8/layout/hierarchy3"/>
    <dgm:cxn modelId="{A8EC2372-B5A4-2A4C-8B96-39D6A203FC96}" srcId="{DC5A556B-E108-134F-A952-7E253DE8E23D}" destId="{D4C2FF1B-5D49-7042-9530-DFEFD34B3A7E}" srcOrd="3" destOrd="0" parTransId="{5E9DAFC7-E4B4-6F49-BF3B-F958E8B381AD}" sibTransId="{A0974B39-F749-7A44-B1C1-B25F93DAA6AF}"/>
    <dgm:cxn modelId="{B9AAE377-1D53-2148-9D87-A863749DA5BE}" type="presOf" srcId="{3D910F09-46A7-47B7-8B81-DA114BC848B3}" destId="{FC88FA3F-DA88-4172-9E4E-137D521FC732}" srcOrd="0" destOrd="0" presId="urn:microsoft.com/office/officeart/2005/8/layout/hierarchy3"/>
    <dgm:cxn modelId="{8DCC9C7D-418C-1E4F-A3D7-C8A7F42DC290}" type="presOf" srcId="{C7310A20-78C8-6A41-B164-99F0297727EF}" destId="{9ABF995B-1A3B-E244-88C3-7475379FFE38}" srcOrd="0" destOrd="0" presId="urn:microsoft.com/office/officeart/2005/8/layout/hierarchy3"/>
    <dgm:cxn modelId="{A44EC287-BC33-174B-A58C-96E42B484609}" type="presOf" srcId="{E5C63EDD-029B-F043-A263-0D97670CA9C5}" destId="{30EDE69D-E4A0-454E-BCE6-FC601A91BCD8}" srcOrd="0" destOrd="0" presId="urn:microsoft.com/office/officeart/2005/8/layout/hierarchy3"/>
    <dgm:cxn modelId="{00446394-D43C-BD40-BA75-0A09D1420549}" type="presOf" srcId="{33CBE1C7-9F01-FE45-BB7F-35B7AE1BDE30}" destId="{16FF9255-FD43-DF4A-AA94-F34A22062169}" srcOrd="0" destOrd="0" presId="urn:microsoft.com/office/officeart/2005/8/layout/hierarchy3"/>
    <dgm:cxn modelId="{04F03D9F-35BC-6C49-A234-D17E1663AA19}" type="presOf" srcId="{7D0E33B6-81B7-4A4B-8D82-9C622CC5796F}" destId="{3E7B89E8-E032-7A4A-9EE4-DC3DBDD5EF23}" srcOrd="0" destOrd="0" presId="urn:microsoft.com/office/officeart/2005/8/layout/hierarchy3"/>
    <dgm:cxn modelId="{FF188BA6-8A4B-1B49-B35D-73594C124FAD}" type="presOf" srcId="{EA381051-492B-9240-9F8C-6AFEE3A29CFB}" destId="{FC6B7F1A-0B86-8D4A-B8C6-F4049C3073E0}" srcOrd="0" destOrd="0" presId="urn:microsoft.com/office/officeart/2005/8/layout/hierarchy3"/>
    <dgm:cxn modelId="{00C7CFBA-7353-BF41-AE4B-C8637A326948}" type="presOf" srcId="{54FE19A3-4459-1341-958D-3D6D6CD94312}" destId="{08859C0B-3B91-8747-856C-87265FEBE48D}" srcOrd="0" destOrd="0" presId="urn:microsoft.com/office/officeart/2005/8/layout/hierarchy3"/>
    <dgm:cxn modelId="{D77731BF-6D84-4E98-B484-0B0CBC820944}" srcId="{E1576800-064C-7F44-A1FC-0200D31E2D85}" destId="{3D910F09-46A7-47B7-8B81-DA114BC848B3}" srcOrd="6" destOrd="0" parTransId="{D2598471-EE4A-4D88-A662-10CDF1A8DC5D}" sibTransId="{C72DDC48-D5B4-4A17-BEC8-761B00A6EC9A}"/>
    <dgm:cxn modelId="{D21B8DC0-6576-4649-B3A4-7D12B8F6D9F3}" srcId="{DC5A556B-E108-134F-A952-7E253DE8E23D}" destId="{2FE05702-5ACC-984A-92C7-09D5CD29E05F}" srcOrd="2" destOrd="0" parTransId="{EA381051-492B-9240-9F8C-6AFEE3A29CFB}" sibTransId="{FF220A44-F01A-0546-A0B9-C2675D31F3D5}"/>
    <dgm:cxn modelId="{007A8CC1-443D-FB49-8E56-CF5ADFEA98D2}" srcId="{E1576800-064C-7F44-A1FC-0200D31E2D85}" destId="{0169D6F0-2CE7-2846-A5E9-DA4B8ECD72BD}" srcOrd="4" destOrd="0" parTransId="{3BA4E9C7-A53B-374C-9AB8-93FBEBBBCBB7}" sibTransId="{308E8A67-F858-9045-A0EB-7E6A4BD39371}"/>
    <dgm:cxn modelId="{74A8F7C2-8E23-2443-8BB5-BE37840E99AB}" type="presOf" srcId="{E1576800-064C-7F44-A1FC-0200D31E2D85}" destId="{8AB92E66-7619-E04C-9E15-16E3FBC9C2D1}" srcOrd="1" destOrd="0" presId="urn:microsoft.com/office/officeart/2005/8/layout/hierarchy3"/>
    <dgm:cxn modelId="{08894CC8-11B2-F748-9C9C-B27293799E08}" srcId="{113A1CF0-5930-EF46-9AB9-3C20475CF270}" destId="{DC5A556B-E108-134F-A952-7E253DE8E23D}" srcOrd="1" destOrd="0" parTransId="{12D62D65-D80E-934E-AFE5-F3650C4B71CD}" sibTransId="{DAAD08A0-D2DD-9F4F-B954-1F89E7DFD1A9}"/>
    <dgm:cxn modelId="{4B6E40D2-7F4B-E740-949E-0D406571088F}" type="presOf" srcId="{F118D2C4-440F-EC41-9188-E933CBFBEEC8}" destId="{A32D228F-A16E-A34D-A8CB-8BBDA20F53E4}" srcOrd="0" destOrd="0" presId="urn:microsoft.com/office/officeart/2005/8/layout/hierarchy3"/>
    <dgm:cxn modelId="{694140D4-9699-A142-A14E-EB11CC787CB1}" type="presOf" srcId="{BA3DDA0D-886D-9E4D-AABB-E6755AC470E2}" destId="{50D96614-171B-994D-9FE1-63BB11707498}" srcOrd="0" destOrd="0" presId="urn:microsoft.com/office/officeart/2005/8/layout/hierarchy3"/>
    <dgm:cxn modelId="{D33520DC-3D6B-3C4B-9297-9C4DDE4F1A42}" srcId="{DC5A556B-E108-134F-A952-7E253DE8E23D}" destId="{54FE19A3-4459-1341-958D-3D6D6CD94312}" srcOrd="0" destOrd="0" parTransId="{E5C63EDD-029B-F043-A263-0D97670CA9C5}" sibTransId="{ED75D10E-7503-0741-BE65-FCFCE991784D}"/>
    <dgm:cxn modelId="{8A9088DD-4C7D-854C-9C55-D7A5AC90652C}" type="presOf" srcId="{D4C2FF1B-5D49-7042-9530-DFEFD34B3A7E}" destId="{A3FADBDC-F819-534F-B2B6-B6F2A91D88CA}" srcOrd="0" destOrd="0" presId="urn:microsoft.com/office/officeart/2005/8/layout/hierarchy3"/>
    <dgm:cxn modelId="{82C32DDE-50BF-C041-ACED-AAFDC85D01FC}" type="presOf" srcId="{DC5A556B-E108-134F-A952-7E253DE8E23D}" destId="{E3689131-BFDC-2A41-92F9-0428D5371C46}" srcOrd="0" destOrd="0" presId="urn:microsoft.com/office/officeart/2005/8/layout/hierarchy3"/>
    <dgm:cxn modelId="{8C0F5FDE-BFE8-DC4E-916D-C07FDDD35B31}" type="presOf" srcId="{1496E7A7-527C-8C47-9ADE-91A98FE114FB}" destId="{33BC59DD-D2C5-D640-A38C-099C50987C47}" srcOrd="0" destOrd="0" presId="urn:microsoft.com/office/officeart/2005/8/layout/hierarchy3"/>
    <dgm:cxn modelId="{B6F17AEA-D61E-6A4D-A863-7078B7FC49CE}" type="presOf" srcId="{5E9DAFC7-E4B4-6F49-BF3B-F958E8B381AD}" destId="{3B5FD59A-3463-B04E-A292-B32EA532DD17}" srcOrd="0" destOrd="0" presId="urn:microsoft.com/office/officeart/2005/8/layout/hierarchy3"/>
    <dgm:cxn modelId="{9186F0EB-7E59-D24B-AD5D-B33DAD0B67D1}" type="presOf" srcId="{733B6614-AC1F-4442-ABB2-A7059E65A4D3}" destId="{9182E2DC-AD29-FC45-A17F-7EDFE0E04B08}" srcOrd="0" destOrd="0" presId="urn:microsoft.com/office/officeart/2005/8/layout/hierarchy3"/>
    <dgm:cxn modelId="{BBF95BEE-B2B2-814E-B2EA-BD8AC35E97D1}" srcId="{113A1CF0-5930-EF46-9AB9-3C20475CF270}" destId="{E1576800-064C-7F44-A1FC-0200D31E2D85}" srcOrd="0" destOrd="0" parTransId="{F2DA5992-3A44-9B4F-91CF-B25F88361BF2}" sibTransId="{07AADB6F-2158-7642-AD35-28F8AB1EF475}"/>
    <dgm:cxn modelId="{B75025F2-7F04-A641-A2E8-21CC1C701B78}" type="presOf" srcId="{B7A47B86-2968-B840-9FF1-62333A0A062E}" destId="{5A9F6B53-FB2D-F84D-A0A2-0AFA129E45F4}" srcOrd="0" destOrd="0" presId="urn:microsoft.com/office/officeart/2005/8/layout/hierarchy3"/>
    <dgm:cxn modelId="{487F07F6-5977-0E41-9AB7-B78939D38910}" type="presOf" srcId="{3BA4E9C7-A53B-374C-9AB8-93FBEBBBCBB7}" destId="{E2CE8610-6921-CA4F-9A38-E7D0EEB147C7}" srcOrd="0" destOrd="0" presId="urn:microsoft.com/office/officeart/2005/8/layout/hierarchy3"/>
    <dgm:cxn modelId="{BCF227F6-54BB-344C-AAA0-C32DC563DB21}" type="presOf" srcId="{8558866C-13C1-C248-AEED-12EBF578D31E}" destId="{BFCBDD73-E454-4642-9DF4-9B5838E4A478}" srcOrd="0" destOrd="0" presId="urn:microsoft.com/office/officeart/2005/8/layout/hierarchy3"/>
    <dgm:cxn modelId="{3B8DB2F7-930F-914B-8784-C9833DB04EF5}" srcId="{DC5A556B-E108-134F-A952-7E253DE8E23D}" destId="{8558866C-13C1-C248-AEED-12EBF578D31E}" srcOrd="4" destOrd="0" parTransId="{C7310A20-78C8-6A41-B164-99F0297727EF}" sibTransId="{A15BD244-1D81-7A49-A0B9-C003922049B0}"/>
    <dgm:cxn modelId="{94339AFE-177E-C746-B5E9-955E7692ADFE}" srcId="{E1576800-064C-7F44-A1FC-0200D31E2D85}" destId="{021098D5-A613-2D49-9E69-F8C12C1B7D8E}" srcOrd="5" destOrd="0" parTransId="{0532CCED-64A7-BA4A-9FE5-4C2F79F2ED89}" sibTransId="{023080D6-FC40-F049-8338-7ED46DD1F3B6}"/>
    <dgm:cxn modelId="{71701EDF-88FD-384B-AC99-5693296DC0E9}" type="presParOf" srcId="{19F0E8D9-FB24-284F-B174-3B2D78D84A00}" destId="{51D303CC-52FE-8941-9825-5E88C9E4A780}" srcOrd="0" destOrd="0" presId="urn:microsoft.com/office/officeart/2005/8/layout/hierarchy3"/>
    <dgm:cxn modelId="{1A7224E1-4F23-6641-ACAD-A583A23A5AA6}" type="presParOf" srcId="{51D303CC-52FE-8941-9825-5E88C9E4A780}" destId="{87D6D1D9-1DDD-C94E-AE61-C0BE1B35E228}" srcOrd="0" destOrd="0" presId="urn:microsoft.com/office/officeart/2005/8/layout/hierarchy3"/>
    <dgm:cxn modelId="{CA940D2B-2387-444C-97DD-060663ACD20E}" type="presParOf" srcId="{87D6D1D9-1DDD-C94E-AE61-C0BE1B35E228}" destId="{85FA6DCA-7190-E645-AE63-5C8F3FFB1AEB}" srcOrd="0" destOrd="0" presId="urn:microsoft.com/office/officeart/2005/8/layout/hierarchy3"/>
    <dgm:cxn modelId="{3E220266-3225-5B46-B0D9-3CE28F4877D3}" type="presParOf" srcId="{87D6D1D9-1DDD-C94E-AE61-C0BE1B35E228}" destId="{8AB92E66-7619-E04C-9E15-16E3FBC9C2D1}" srcOrd="1" destOrd="0" presId="urn:microsoft.com/office/officeart/2005/8/layout/hierarchy3"/>
    <dgm:cxn modelId="{9DEEC910-3B0D-1A46-9B86-B0CE49501BB9}" type="presParOf" srcId="{51D303CC-52FE-8941-9825-5E88C9E4A780}" destId="{8AAA4D3D-A2E7-FA4B-9027-F00A3A84E026}" srcOrd="1" destOrd="0" presId="urn:microsoft.com/office/officeart/2005/8/layout/hierarchy3"/>
    <dgm:cxn modelId="{D7BCFEF7-460B-1D48-A734-5DC44A503296}" type="presParOf" srcId="{8AAA4D3D-A2E7-FA4B-9027-F00A3A84E026}" destId="{16FF9255-FD43-DF4A-AA94-F34A22062169}" srcOrd="0" destOrd="0" presId="urn:microsoft.com/office/officeart/2005/8/layout/hierarchy3"/>
    <dgm:cxn modelId="{9C35B49A-5C25-B845-9F98-94A4FFD0931E}" type="presParOf" srcId="{8AAA4D3D-A2E7-FA4B-9027-F00A3A84E026}" destId="{A32D228F-A16E-A34D-A8CB-8BBDA20F53E4}" srcOrd="1" destOrd="0" presId="urn:microsoft.com/office/officeart/2005/8/layout/hierarchy3"/>
    <dgm:cxn modelId="{0A4C3AA5-20A6-2F45-99C5-3D987480FF69}" type="presParOf" srcId="{8AAA4D3D-A2E7-FA4B-9027-F00A3A84E026}" destId="{9182E2DC-AD29-FC45-A17F-7EDFE0E04B08}" srcOrd="2" destOrd="0" presId="urn:microsoft.com/office/officeart/2005/8/layout/hierarchy3"/>
    <dgm:cxn modelId="{E82D67CD-7ADA-2E42-89BC-90DD7DE0A821}" type="presParOf" srcId="{8AAA4D3D-A2E7-FA4B-9027-F00A3A84E026}" destId="{A9BB3E9A-4BDF-9A4A-9FD1-BCAEFA1CFDB3}" srcOrd="3" destOrd="0" presId="urn:microsoft.com/office/officeart/2005/8/layout/hierarchy3"/>
    <dgm:cxn modelId="{21A9488A-22E8-A64B-819E-FCB19CB71357}" type="presParOf" srcId="{8AAA4D3D-A2E7-FA4B-9027-F00A3A84E026}" destId="{50D96614-171B-994D-9FE1-63BB11707498}" srcOrd="4" destOrd="0" presId="urn:microsoft.com/office/officeart/2005/8/layout/hierarchy3"/>
    <dgm:cxn modelId="{985FE640-0536-FE4B-82F0-145DFE1DD8B5}" type="presParOf" srcId="{8AAA4D3D-A2E7-FA4B-9027-F00A3A84E026}" destId="{F1667C9C-8D2F-9F45-93A0-25B27EC9F487}" srcOrd="5" destOrd="0" presId="urn:microsoft.com/office/officeart/2005/8/layout/hierarchy3"/>
    <dgm:cxn modelId="{C58387A7-91B4-1B49-98C8-921610A3A268}" type="presParOf" srcId="{8AAA4D3D-A2E7-FA4B-9027-F00A3A84E026}" destId="{5A9F6B53-FB2D-F84D-A0A2-0AFA129E45F4}" srcOrd="6" destOrd="0" presId="urn:microsoft.com/office/officeart/2005/8/layout/hierarchy3"/>
    <dgm:cxn modelId="{9D22A74B-0C87-7E4D-AC37-5F6FEA692A98}" type="presParOf" srcId="{8AAA4D3D-A2E7-FA4B-9027-F00A3A84E026}" destId="{3E7B89E8-E032-7A4A-9EE4-DC3DBDD5EF23}" srcOrd="7" destOrd="0" presId="urn:microsoft.com/office/officeart/2005/8/layout/hierarchy3"/>
    <dgm:cxn modelId="{E00CF7BF-DA7F-164D-BBC0-4FB8673B3B1F}" type="presParOf" srcId="{8AAA4D3D-A2E7-FA4B-9027-F00A3A84E026}" destId="{E2CE8610-6921-CA4F-9A38-E7D0EEB147C7}" srcOrd="8" destOrd="0" presId="urn:microsoft.com/office/officeart/2005/8/layout/hierarchy3"/>
    <dgm:cxn modelId="{C7A431F4-34C4-3D49-94BF-7E108BF8DE22}" type="presParOf" srcId="{8AAA4D3D-A2E7-FA4B-9027-F00A3A84E026}" destId="{5CFF76A3-DE37-3E41-94B5-0B54DB340945}" srcOrd="9" destOrd="0" presId="urn:microsoft.com/office/officeart/2005/8/layout/hierarchy3"/>
    <dgm:cxn modelId="{142164C1-D881-DE46-B43E-D035E336397B}" type="presParOf" srcId="{8AAA4D3D-A2E7-FA4B-9027-F00A3A84E026}" destId="{38AD9728-E6AB-614D-A418-63F54C6A8D6C}" srcOrd="10" destOrd="0" presId="urn:microsoft.com/office/officeart/2005/8/layout/hierarchy3"/>
    <dgm:cxn modelId="{7E967DEA-5247-7648-A000-6CCDBBD7C8D8}" type="presParOf" srcId="{8AAA4D3D-A2E7-FA4B-9027-F00A3A84E026}" destId="{45B3F719-C555-3B46-B609-A70F2AD0659A}" srcOrd="11" destOrd="0" presId="urn:microsoft.com/office/officeart/2005/8/layout/hierarchy3"/>
    <dgm:cxn modelId="{81535EC0-51A4-6544-995A-FD38D6324376}" type="presParOf" srcId="{8AAA4D3D-A2E7-FA4B-9027-F00A3A84E026}" destId="{4B015CDD-4E3F-4118-86E0-81AD35E9625A}" srcOrd="12" destOrd="0" presId="urn:microsoft.com/office/officeart/2005/8/layout/hierarchy3"/>
    <dgm:cxn modelId="{40CE0DD7-19AC-814E-9405-0E413B69CECA}" type="presParOf" srcId="{8AAA4D3D-A2E7-FA4B-9027-F00A3A84E026}" destId="{FC88FA3F-DA88-4172-9E4E-137D521FC732}" srcOrd="13" destOrd="0" presId="urn:microsoft.com/office/officeart/2005/8/layout/hierarchy3"/>
    <dgm:cxn modelId="{CC3E97DB-7217-F74E-81F6-09C81E91A3AE}" type="presParOf" srcId="{19F0E8D9-FB24-284F-B174-3B2D78D84A00}" destId="{DBC2E27D-9B3E-F749-9842-C90B4D6E6699}" srcOrd="1" destOrd="0" presId="urn:microsoft.com/office/officeart/2005/8/layout/hierarchy3"/>
    <dgm:cxn modelId="{B900C781-684F-AD45-ABEE-5FF9447A54F7}" type="presParOf" srcId="{DBC2E27D-9B3E-F749-9842-C90B4D6E6699}" destId="{57F09C73-A569-E844-8466-672406E36CAF}" srcOrd="0" destOrd="0" presId="urn:microsoft.com/office/officeart/2005/8/layout/hierarchy3"/>
    <dgm:cxn modelId="{E33FC2E8-8146-3546-B8D6-F949CCEF1C63}" type="presParOf" srcId="{57F09C73-A569-E844-8466-672406E36CAF}" destId="{E3689131-BFDC-2A41-92F9-0428D5371C46}" srcOrd="0" destOrd="0" presId="urn:microsoft.com/office/officeart/2005/8/layout/hierarchy3"/>
    <dgm:cxn modelId="{890B3231-5A25-3246-AC0C-7D25B3A6B8FC}" type="presParOf" srcId="{57F09C73-A569-E844-8466-672406E36CAF}" destId="{F8B1E785-A33B-0342-9B4F-84161EF5A481}" srcOrd="1" destOrd="0" presId="urn:microsoft.com/office/officeart/2005/8/layout/hierarchy3"/>
    <dgm:cxn modelId="{1BA15808-A779-394E-B3DF-D9753FD3978E}" type="presParOf" srcId="{DBC2E27D-9B3E-F749-9842-C90B4D6E6699}" destId="{CE0D07B6-B88B-524F-9DD0-DC1D2EB6C278}" srcOrd="1" destOrd="0" presId="urn:microsoft.com/office/officeart/2005/8/layout/hierarchy3"/>
    <dgm:cxn modelId="{F0D86222-D659-1B42-AC4B-AFAAB021E544}" type="presParOf" srcId="{CE0D07B6-B88B-524F-9DD0-DC1D2EB6C278}" destId="{30EDE69D-E4A0-454E-BCE6-FC601A91BCD8}" srcOrd="0" destOrd="0" presId="urn:microsoft.com/office/officeart/2005/8/layout/hierarchy3"/>
    <dgm:cxn modelId="{B5FB410D-9F75-AC46-8FC0-A41A1F02FEE7}" type="presParOf" srcId="{CE0D07B6-B88B-524F-9DD0-DC1D2EB6C278}" destId="{08859C0B-3B91-8747-856C-87265FEBE48D}" srcOrd="1" destOrd="0" presId="urn:microsoft.com/office/officeart/2005/8/layout/hierarchy3"/>
    <dgm:cxn modelId="{1FA0C7BA-1D2D-0542-A22C-F55FB87A50A4}" type="presParOf" srcId="{CE0D07B6-B88B-524F-9DD0-DC1D2EB6C278}" destId="{33BC59DD-D2C5-D640-A38C-099C50987C47}" srcOrd="2" destOrd="0" presId="urn:microsoft.com/office/officeart/2005/8/layout/hierarchy3"/>
    <dgm:cxn modelId="{8CF887D6-8E0D-904F-8DA4-D1C7A2F4E184}" type="presParOf" srcId="{CE0D07B6-B88B-524F-9DD0-DC1D2EB6C278}" destId="{719DBE46-557A-9842-8DEB-32F81A2CD7B2}" srcOrd="3" destOrd="0" presId="urn:microsoft.com/office/officeart/2005/8/layout/hierarchy3"/>
    <dgm:cxn modelId="{8346FE1F-42AE-184A-8833-0B0C27CD1CD2}" type="presParOf" srcId="{CE0D07B6-B88B-524F-9DD0-DC1D2EB6C278}" destId="{FC6B7F1A-0B86-8D4A-B8C6-F4049C3073E0}" srcOrd="4" destOrd="0" presId="urn:microsoft.com/office/officeart/2005/8/layout/hierarchy3"/>
    <dgm:cxn modelId="{BEE87B68-E998-254D-89D8-3E11D46F9F72}" type="presParOf" srcId="{CE0D07B6-B88B-524F-9DD0-DC1D2EB6C278}" destId="{D65AC627-1A76-964F-A091-F4563532F83C}" srcOrd="5" destOrd="0" presId="urn:microsoft.com/office/officeart/2005/8/layout/hierarchy3"/>
    <dgm:cxn modelId="{B3AC436B-BA24-F94A-B980-459E9C9F8EB8}" type="presParOf" srcId="{CE0D07B6-B88B-524F-9DD0-DC1D2EB6C278}" destId="{3B5FD59A-3463-B04E-A292-B32EA532DD17}" srcOrd="6" destOrd="0" presId="urn:microsoft.com/office/officeart/2005/8/layout/hierarchy3"/>
    <dgm:cxn modelId="{F4A71FBB-609F-EA4C-9700-27CBDB44D6EA}" type="presParOf" srcId="{CE0D07B6-B88B-524F-9DD0-DC1D2EB6C278}" destId="{A3FADBDC-F819-534F-B2B6-B6F2A91D88CA}" srcOrd="7" destOrd="0" presId="urn:microsoft.com/office/officeart/2005/8/layout/hierarchy3"/>
    <dgm:cxn modelId="{3D2573E2-5F51-BB4D-AE87-9B3666A05AC2}" type="presParOf" srcId="{CE0D07B6-B88B-524F-9DD0-DC1D2EB6C278}" destId="{9ABF995B-1A3B-E244-88C3-7475379FFE38}" srcOrd="8" destOrd="0" presId="urn:microsoft.com/office/officeart/2005/8/layout/hierarchy3"/>
    <dgm:cxn modelId="{F16167CB-C8CD-114D-B669-65BC9E9D7046}" type="presParOf" srcId="{CE0D07B6-B88B-524F-9DD0-DC1D2EB6C278}" destId="{BFCBDD73-E454-4642-9DF4-9B5838E4A478}"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3A1CF0-5930-EF46-9AB9-3C20475CF270}"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19F0E8D9-FB24-284F-B174-3B2D78D84A00}" type="pres">
      <dgm:prSet presAssocID="{113A1CF0-5930-EF46-9AB9-3C20475CF270}" presName="diagram" presStyleCnt="0">
        <dgm:presLayoutVars>
          <dgm:chPref val="1"/>
          <dgm:dir/>
          <dgm:animOne val="branch"/>
          <dgm:animLvl val="lvl"/>
          <dgm:resizeHandles/>
        </dgm:presLayoutVars>
      </dgm:prSet>
      <dgm:spPr/>
    </dgm:pt>
  </dgm:ptLst>
  <dgm:cxnLst>
    <dgm:cxn modelId="{53E73562-F39B-43F4-B471-F5D6E12A9806}" type="presOf" srcId="{113A1CF0-5930-EF46-9AB9-3C20475CF270}" destId="{19F0E8D9-FB24-284F-B174-3B2D78D84A00}" srcOrd="0"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3A1CF0-5930-EF46-9AB9-3C20475CF270}"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E1576800-064C-7F44-A1FC-0200D31E2D85}">
      <dgm:prSet phldrT="[Text]"/>
      <dgm:spPr>
        <a:solidFill>
          <a:schemeClr val="accent6">
            <a:lumMod val="75000"/>
          </a:schemeClr>
        </a:solidFill>
      </dgm:spPr>
      <dgm:t>
        <a:bodyPr/>
        <a:lstStyle/>
        <a:p>
          <a:r>
            <a:rPr lang="en-US" b="1"/>
            <a:t>Cardiovascular</a:t>
          </a:r>
        </a:p>
      </dgm:t>
    </dgm:pt>
    <dgm:pt modelId="{F2DA5992-3A44-9B4F-91CF-B25F88361BF2}" type="parTrans" cxnId="{BBF95BEE-B2B2-814E-B2EA-BD8AC35E97D1}">
      <dgm:prSet/>
      <dgm:spPr/>
      <dgm:t>
        <a:bodyPr/>
        <a:lstStyle/>
        <a:p>
          <a:endParaRPr lang="en-US"/>
        </a:p>
      </dgm:t>
    </dgm:pt>
    <dgm:pt modelId="{07AADB6F-2158-7642-AD35-28F8AB1EF475}" type="sibTrans" cxnId="{BBF95BEE-B2B2-814E-B2EA-BD8AC35E97D1}">
      <dgm:prSet/>
      <dgm:spPr/>
      <dgm:t>
        <a:bodyPr/>
        <a:lstStyle/>
        <a:p>
          <a:endParaRPr lang="en-US"/>
        </a:p>
      </dgm:t>
    </dgm:pt>
    <dgm:pt modelId="{2EEA9C21-A0FF-154B-BEC4-5F193314A20A}">
      <dgm:prSet phldrT="[Text]"/>
      <dgm:spPr/>
      <dgm:t>
        <a:bodyPr/>
        <a:lstStyle/>
        <a:p>
          <a:r>
            <a:rPr lang="en-US"/>
            <a:t>Heart Rate</a:t>
          </a:r>
        </a:p>
      </dgm:t>
    </dgm:pt>
    <dgm:pt modelId="{733B6614-AC1F-4442-ABB2-A7059E65A4D3}" type="parTrans" cxnId="{2E28A370-7849-D446-B0C0-3BED09C2EC4C}">
      <dgm:prSet/>
      <dgm:spPr/>
      <dgm:t>
        <a:bodyPr/>
        <a:lstStyle/>
        <a:p>
          <a:endParaRPr lang="en-US"/>
        </a:p>
      </dgm:t>
    </dgm:pt>
    <dgm:pt modelId="{07376546-3F51-5A4A-A017-50476041BFFB}" type="sibTrans" cxnId="{2E28A370-7849-D446-B0C0-3BED09C2EC4C}">
      <dgm:prSet/>
      <dgm:spPr/>
      <dgm:t>
        <a:bodyPr/>
        <a:lstStyle/>
        <a:p>
          <a:endParaRPr lang="en-US"/>
        </a:p>
      </dgm:t>
    </dgm:pt>
    <dgm:pt modelId="{0169D6F0-2CE7-2846-A5E9-DA4B8ECD72BD}">
      <dgm:prSet phldrT="[Text]"/>
      <dgm:spPr/>
      <dgm:t>
        <a:bodyPr/>
        <a:lstStyle/>
        <a:p>
          <a:r>
            <a:rPr lang="en-US"/>
            <a:t>Redistribution of Blood Flow</a:t>
          </a:r>
        </a:p>
      </dgm:t>
    </dgm:pt>
    <dgm:pt modelId="{3BA4E9C7-A53B-374C-9AB8-93FBEBBBCBB7}" type="parTrans" cxnId="{007A8CC1-443D-FB49-8E56-CF5ADFEA98D2}">
      <dgm:prSet/>
      <dgm:spPr/>
      <dgm:t>
        <a:bodyPr/>
        <a:lstStyle/>
        <a:p>
          <a:endParaRPr lang="en-US"/>
        </a:p>
      </dgm:t>
    </dgm:pt>
    <dgm:pt modelId="{308E8A67-F858-9045-A0EB-7E6A4BD39371}" type="sibTrans" cxnId="{007A8CC1-443D-FB49-8E56-CF5ADFEA98D2}">
      <dgm:prSet/>
      <dgm:spPr/>
      <dgm:t>
        <a:bodyPr/>
        <a:lstStyle/>
        <a:p>
          <a:endParaRPr lang="en-US"/>
        </a:p>
      </dgm:t>
    </dgm:pt>
    <dgm:pt modelId="{A0D44496-1241-2445-A527-E6D6F6EC0600}">
      <dgm:prSet phldrT="[Text]"/>
      <dgm:spPr/>
      <dgm:t>
        <a:bodyPr/>
        <a:lstStyle/>
        <a:p>
          <a:r>
            <a:rPr lang="en-US"/>
            <a:t>Stroke Volume</a:t>
          </a:r>
        </a:p>
      </dgm:t>
    </dgm:pt>
    <dgm:pt modelId="{BA3DDA0D-886D-9E4D-AABB-E6755AC470E2}" type="parTrans" cxnId="{BAD66D2E-CF3B-6E43-806C-054A42F8E526}">
      <dgm:prSet/>
      <dgm:spPr/>
      <dgm:t>
        <a:bodyPr/>
        <a:lstStyle/>
        <a:p>
          <a:endParaRPr lang="en-US"/>
        </a:p>
      </dgm:t>
    </dgm:pt>
    <dgm:pt modelId="{DF1A0103-39FC-9243-AABB-FE8F7CA88D94}" type="sibTrans" cxnId="{BAD66D2E-CF3B-6E43-806C-054A42F8E526}">
      <dgm:prSet/>
      <dgm:spPr/>
      <dgm:t>
        <a:bodyPr/>
        <a:lstStyle/>
        <a:p>
          <a:endParaRPr lang="en-US"/>
        </a:p>
      </dgm:t>
    </dgm:pt>
    <dgm:pt modelId="{F118D2C4-440F-EC41-9188-E933CBFBEEC8}">
      <dgm:prSet phldrT="[Text]"/>
      <dgm:spPr/>
      <dgm:t>
        <a:bodyPr/>
        <a:lstStyle/>
        <a:p>
          <a:r>
            <a:rPr lang="en-US"/>
            <a:t>Cardiac Output</a:t>
          </a:r>
        </a:p>
      </dgm:t>
    </dgm:pt>
    <dgm:pt modelId="{33CBE1C7-9F01-FE45-BB7F-35B7AE1BDE30}" type="parTrans" cxnId="{B437A761-7385-CE49-A39F-398ABD080991}">
      <dgm:prSet/>
      <dgm:spPr/>
      <dgm:t>
        <a:bodyPr/>
        <a:lstStyle/>
        <a:p>
          <a:endParaRPr lang="en-US"/>
        </a:p>
      </dgm:t>
    </dgm:pt>
    <dgm:pt modelId="{5242A65A-E68C-2B40-A112-85361D5C4C0F}" type="sibTrans" cxnId="{B437A761-7385-CE49-A39F-398ABD080991}">
      <dgm:prSet/>
      <dgm:spPr/>
      <dgm:t>
        <a:bodyPr/>
        <a:lstStyle/>
        <a:p>
          <a:endParaRPr lang="en-US"/>
        </a:p>
      </dgm:t>
    </dgm:pt>
    <dgm:pt modelId="{7D0E33B6-81B7-4A4B-8D82-9C622CC5796F}">
      <dgm:prSet phldrT="[Text]"/>
      <dgm:spPr/>
      <dgm:t>
        <a:bodyPr/>
        <a:lstStyle/>
        <a:p>
          <a:r>
            <a:rPr lang="en-US"/>
            <a:t>Blood Pressure</a:t>
          </a:r>
        </a:p>
      </dgm:t>
    </dgm:pt>
    <dgm:pt modelId="{B7A47B86-2968-B840-9FF1-62333A0A062E}" type="parTrans" cxnId="{4E3BEB34-FE66-7C4F-AB88-A6307B044387}">
      <dgm:prSet/>
      <dgm:spPr/>
      <dgm:t>
        <a:bodyPr/>
        <a:lstStyle/>
        <a:p>
          <a:endParaRPr lang="en-US"/>
        </a:p>
      </dgm:t>
    </dgm:pt>
    <dgm:pt modelId="{4E24F3AF-0894-B647-A2F0-33345EB77737}" type="sibTrans" cxnId="{4E3BEB34-FE66-7C4F-AB88-A6307B044387}">
      <dgm:prSet/>
      <dgm:spPr/>
      <dgm:t>
        <a:bodyPr/>
        <a:lstStyle/>
        <a:p>
          <a:endParaRPr lang="en-US"/>
        </a:p>
      </dgm:t>
    </dgm:pt>
    <dgm:pt modelId="{021098D5-A613-2D49-9E69-F8C12C1B7D8E}">
      <dgm:prSet phldrT="[Text]"/>
      <dgm:spPr/>
      <dgm:t>
        <a:bodyPr/>
        <a:lstStyle/>
        <a:p>
          <a:r>
            <a:rPr lang="en-US"/>
            <a:t>a-vO</a:t>
          </a:r>
          <a:r>
            <a:rPr lang="en-US" baseline="-25000"/>
            <a:t>2</a:t>
          </a:r>
          <a:r>
            <a:rPr lang="en-US"/>
            <a:t> Difference </a:t>
          </a:r>
        </a:p>
      </dgm:t>
    </dgm:pt>
    <dgm:pt modelId="{0532CCED-64A7-BA4A-9FE5-4C2F79F2ED89}" type="parTrans" cxnId="{94339AFE-177E-C746-B5E9-955E7692ADFE}">
      <dgm:prSet/>
      <dgm:spPr/>
      <dgm:t>
        <a:bodyPr/>
        <a:lstStyle/>
        <a:p>
          <a:endParaRPr lang="en-US"/>
        </a:p>
      </dgm:t>
    </dgm:pt>
    <dgm:pt modelId="{023080D6-FC40-F049-8338-7ED46DD1F3B6}" type="sibTrans" cxnId="{94339AFE-177E-C746-B5E9-955E7692ADFE}">
      <dgm:prSet/>
      <dgm:spPr/>
      <dgm:t>
        <a:bodyPr/>
        <a:lstStyle/>
        <a:p>
          <a:endParaRPr lang="en-US"/>
        </a:p>
      </dgm:t>
    </dgm:pt>
    <dgm:pt modelId="{1CB1D396-A63E-49B3-B633-3AF27CBDC8C9}">
      <dgm:prSet/>
      <dgm:spPr/>
      <dgm:t>
        <a:bodyPr/>
        <a:lstStyle/>
        <a:p>
          <a:r>
            <a:rPr lang="en-GB" dirty="0"/>
            <a:t>Venous Return</a:t>
          </a:r>
          <a:endParaRPr lang="en-AU" dirty="0"/>
        </a:p>
      </dgm:t>
    </dgm:pt>
    <dgm:pt modelId="{0E9BB005-E7E9-4237-B853-45A275FECD5F}" type="parTrans" cxnId="{820FB6E3-8509-4F25-9ABE-7572DE75ECDA}">
      <dgm:prSet/>
      <dgm:spPr/>
      <dgm:t>
        <a:bodyPr/>
        <a:lstStyle/>
        <a:p>
          <a:endParaRPr lang="en-AU"/>
        </a:p>
      </dgm:t>
    </dgm:pt>
    <dgm:pt modelId="{50850950-BF5F-4BEF-8864-D96FBEDDAE23}" type="sibTrans" cxnId="{820FB6E3-8509-4F25-9ABE-7572DE75ECDA}">
      <dgm:prSet/>
      <dgm:spPr/>
      <dgm:t>
        <a:bodyPr/>
        <a:lstStyle/>
        <a:p>
          <a:endParaRPr lang="en-AU"/>
        </a:p>
      </dgm:t>
    </dgm:pt>
    <dgm:pt modelId="{19F0E8D9-FB24-284F-B174-3B2D78D84A00}" type="pres">
      <dgm:prSet presAssocID="{113A1CF0-5930-EF46-9AB9-3C20475CF270}" presName="diagram" presStyleCnt="0">
        <dgm:presLayoutVars>
          <dgm:chPref val="1"/>
          <dgm:dir/>
          <dgm:animOne val="branch"/>
          <dgm:animLvl val="lvl"/>
          <dgm:resizeHandles/>
        </dgm:presLayoutVars>
      </dgm:prSet>
      <dgm:spPr/>
    </dgm:pt>
    <dgm:pt modelId="{51D303CC-52FE-8941-9825-5E88C9E4A780}" type="pres">
      <dgm:prSet presAssocID="{E1576800-064C-7F44-A1FC-0200D31E2D85}" presName="root" presStyleCnt="0"/>
      <dgm:spPr/>
    </dgm:pt>
    <dgm:pt modelId="{87D6D1D9-1DDD-C94E-AE61-C0BE1B35E228}" type="pres">
      <dgm:prSet presAssocID="{E1576800-064C-7F44-A1FC-0200D31E2D85}" presName="rootComposite" presStyleCnt="0"/>
      <dgm:spPr/>
    </dgm:pt>
    <dgm:pt modelId="{85FA6DCA-7190-E645-AE63-5C8F3FFB1AEB}" type="pres">
      <dgm:prSet presAssocID="{E1576800-064C-7F44-A1FC-0200D31E2D85}" presName="rootText" presStyleLbl="node1" presStyleIdx="0" presStyleCnt="1"/>
      <dgm:spPr/>
    </dgm:pt>
    <dgm:pt modelId="{8AB92E66-7619-E04C-9E15-16E3FBC9C2D1}" type="pres">
      <dgm:prSet presAssocID="{E1576800-064C-7F44-A1FC-0200D31E2D85}" presName="rootConnector" presStyleLbl="node1" presStyleIdx="0" presStyleCnt="1"/>
      <dgm:spPr/>
    </dgm:pt>
    <dgm:pt modelId="{8AAA4D3D-A2E7-FA4B-9027-F00A3A84E026}" type="pres">
      <dgm:prSet presAssocID="{E1576800-064C-7F44-A1FC-0200D31E2D85}" presName="childShape" presStyleCnt="0"/>
      <dgm:spPr/>
    </dgm:pt>
    <dgm:pt modelId="{16FF9255-FD43-DF4A-AA94-F34A22062169}" type="pres">
      <dgm:prSet presAssocID="{33CBE1C7-9F01-FE45-BB7F-35B7AE1BDE30}" presName="Name13" presStyleLbl="parChTrans1D2" presStyleIdx="0" presStyleCnt="7"/>
      <dgm:spPr/>
    </dgm:pt>
    <dgm:pt modelId="{A32D228F-A16E-A34D-A8CB-8BBDA20F53E4}" type="pres">
      <dgm:prSet presAssocID="{F118D2C4-440F-EC41-9188-E933CBFBEEC8}" presName="childText" presStyleLbl="bgAcc1" presStyleIdx="0" presStyleCnt="7">
        <dgm:presLayoutVars>
          <dgm:bulletEnabled val="1"/>
        </dgm:presLayoutVars>
      </dgm:prSet>
      <dgm:spPr/>
    </dgm:pt>
    <dgm:pt modelId="{9182E2DC-AD29-FC45-A17F-7EDFE0E04B08}" type="pres">
      <dgm:prSet presAssocID="{733B6614-AC1F-4442-ABB2-A7059E65A4D3}" presName="Name13" presStyleLbl="parChTrans1D2" presStyleIdx="1" presStyleCnt="7"/>
      <dgm:spPr/>
    </dgm:pt>
    <dgm:pt modelId="{A9BB3E9A-4BDF-9A4A-9FD1-BCAEFA1CFDB3}" type="pres">
      <dgm:prSet presAssocID="{2EEA9C21-A0FF-154B-BEC4-5F193314A20A}" presName="childText" presStyleLbl="bgAcc1" presStyleIdx="1" presStyleCnt="7">
        <dgm:presLayoutVars>
          <dgm:bulletEnabled val="1"/>
        </dgm:presLayoutVars>
      </dgm:prSet>
      <dgm:spPr/>
    </dgm:pt>
    <dgm:pt modelId="{50D96614-171B-994D-9FE1-63BB11707498}" type="pres">
      <dgm:prSet presAssocID="{BA3DDA0D-886D-9E4D-AABB-E6755AC470E2}" presName="Name13" presStyleLbl="parChTrans1D2" presStyleIdx="2" presStyleCnt="7"/>
      <dgm:spPr/>
    </dgm:pt>
    <dgm:pt modelId="{F1667C9C-8D2F-9F45-93A0-25B27EC9F487}" type="pres">
      <dgm:prSet presAssocID="{A0D44496-1241-2445-A527-E6D6F6EC0600}" presName="childText" presStyleLbl="bgAcc1" presStyleIdx="2" presStyleCnt="7">
        <dgm:presLayoutVars>
          <dgm:bulletEnabled val="1"/>
        </dgm:presLayoutVars>
      </dgm:prSet>
      <dgm:spPr/>
    </dgm:pt>
    <dgm:pt modelId="{5A9F6B53-FB2D-F84D-A0A2-0AFA129E45F4}" type="pres">
      <dgm:prSet presAssocID="{B7A47B86-2968-B840-9FF1-62333A0A062E}" presName="Name13" presStyleLbl="parChTrans1D2" presStyleIdx="3" presStyleCnt="7"/>
      <dgm:spPr/>
    </dgm:pt>
    <dgm:pt modelId="{3E7B89E8-E032-7A4A-9EE4-DC3DBDD5EF23}" type="pres">
      <dgm:prSet presAssocID="{7D0E33B6-81B7-4A4B-8D82-9C622CC5796F}" presName="childText" presStyleLbl="bgAcc1" presStyleIdx="3" presStyleCnt="7">
        <dgm:presLayoutVars>
          <dgm:bulletEnabled val="1"/>
        </dgm:presLayoutVars>
      </dgm:prSet>
      <dgm:spPr/>
    </dgm:pt>
    <dgm:pt modelId="{E2CE8610-6921-CA4F-9A38-E7D0EEB147C7}" type="pres">
      <dgm:prSet presAssocID="{3BA4E9C7-A53B-374C-9AB8-93FBEBBBCBB7}" presName="Name13" presStyleLbl="parChTrans1D2" presStyleIdx="4" presStyleCnt="7"/>
      <dgm:spPr/>
    </dgm:pt>
    <dgm:pt modelId="{5CFF76A3-DE37-3E41-94B5-0B54DB340945}" type="pres">
      <dgm:prSet presAssocID="{0169D6F0-2CE7-2846-A5E9-DA4B8ECD72BD}" presName="childText" presStyleLbl="bgAcc1" presStyleIdx="4" presStyleCnt="7">
        <dgm:presLayoutVars>
          <dgm:bulletEnabled val="1"/>
        </dgm:presLayoutVars>
      </dgm:prSet>
      <dgm:spPr/>
    </dgm:pt>
    <dgm:pt modelId="{38AD9728-E6AB-614D-A418-63F54C6A8D6C}" type="pres">
      <dgm:prSet presAssocID="{0532CCED-64A7-BA4A-9FE5-4C2F79F2ED89}" presName="Name13" presStyleLbl="parChTrans1D2" presStyleIdx="5" presStyleCnt="7"/>
      <dgm:spPr/>
    </dgm:pt>
    <dgm:pt modelId="{45B3F719-C555-3B46-B609-A70F2AD0659A}" type="pres">
      <dgm:prSet presAssocID="{021098D5-A613-2D49-9E69-F8C12C1B7D8E}" presName="childText" presStyleLbl="bgAcc1" presStyleIdx="5" presStyleCnt="7">
        <dgm:presLayoutVars>
          <dgm:bulletEnabled val="1"/>
        </dgm:presLayoutVars>
      </dgm:prSet>
      <dgm:spPr/>
    </dgm:pt>
    <dgm:pt modelId="{8FB26553-9519-4F7B-BBFB-A25CE2903381}" type="pres">
      <dgm:prSet presAssocID="{0E9BB005-E7E9-4237-B853-45A275FECD5F}" presName="Name13" presStyleLbl="parChTrans1D2" presStyleIdx="6" presStyleCnt="7"/>
      <dgm:spPr/>
    </dgm:pt>
    <dgm:pt modelId="{63A0CFEB-1B9C-45E2-A804-4D4820008658}" type="pres">
      <dgm:prSet presAssocID="{1CB1D396-A63E-49B3-B633-3AF27CBDC8C9}" presName="childText" presStyleLbl="bgAcc1" presStyleIdx="6" presStyleCnt="7">
        <dgm:presLayoutVars>
          <dgm:bulletEnabled val="1"/>
        </dgm:presLayoutVars>
      </dgm:prSet>
      <dgm:spPr/>
    </dgm:pt>
  </dgm:ptLst>
  <dgm:cxnLst>
    <dgm:cxn modelId="{6D85A710-7E12-8F4D-B90D-D06BE9F7FC2C}" type="presOf" srcId="{0169D6F0-2CE7-2846-A5E9-DA4B8ECD72BD}" destId="{5CFF76A3-DE37-3E41-94B5-0B54DB340945}" srcOrd="0" destOrd="0" presId="urn:microsoft.com/office/officeart/2005/8/layout/hierarchy3"/>
    <dgm:cxn modelId="{C2654714-1E81-9A4F-A25A-8D9B06767213}" type="presOf" srcId="{0E9BB005-E7E9-4237-B853-45A275FECD5F}" destId="{8FB26553-9519-4F7B-BBFB-A25CE2903381}" srcOrd="0" destOrd="0" presId="urn:microsoft.com/office/officeart/2005/8/layout/hierarchy3"/>
    <dgm:cxn modelId="{3997BF15-D20B-C84B-8C44-38C3850CEEB9}" type="presOf" srcId="{A0D44496-1241-2445-A527-E6D6F6EC0600}" destId="{F1667C9C-8D2F-9F45-93A0-25B27EC9F487}" srcOrd="0" destOrd="0" presId="urn:microsoft.com/office/officeart/2005/8/layout/hierarchy3"/>
    <dgm:cxn modelId="{13373624-488C-D742-9B59-D6855E1E076B}" type="presOf" srcId="{E1576800-064C-7F44-A1FC-0200D31E2D85}" destId="{8AB92E66-7619-E04C-9E15-16E3FBC9C2D1}" srcOrd="1" destOrd="0" presId="urn:microsoft.com/office/officeart/2005/8/layout/hierarchy3"/>
    <dgm:cxn modelId="{C79DFD24-CB5B-1F4F-A584-7020879CDA84}" type="presOf" srcId="{B7A47B86-2968-B840-9FF1-62333A0A062E}" destId="{5A9F6B53-FB2D-F84D-A0A2-0AFA129E45F4}" srcOrd="0" destOrd="0" presId="urn:microsoft.com/office/officeart/2005/8/layout/hierarchy3"/>
    <dgm:cxn modelId="{BAD66D2E-CF3B-6E43-806C-054A42F8E526}" srcId="{E1576800-064C-7F44-A1FC-0200D31E2D85}" destId="{A0D44496-1241-2445-A527-E6D6F6EC0600}" srcOrd="2" destOrd="0" parTransId="{BA3DDA0D-886D-9E4D-AABB-E6755AC470E2}" sibTransId="{DF1A0103-39FC-9243-AABB-FE8F7CA88D94}"/>
    <dgm:cxn modelId="{4E3BEB34-FE66-7C4F-AB88-A6307B044387}" srcId="{E1576800-064C-7F44-A1FC-0200D31E2D85}" destId="{7D0E33B6-81B7-4A4B-8D82-9C622CC5796F}" srcOrd="3" destOrd="0" parTransId="{B7A47B86-2968-B840-9FF1-62333A0A062E}" sibTransId="{4E24F3AF-0894-B647-A2F0-33345EB77737}"/>
    <dgm:cxn modelId="{B8562C3E-FEB8-DE42-95F8-28499FA53DE6}" type="presOf" srcId="{021098D5-A613-2D49-9E69-F8C12C1B7D8E}" destId="{45B3F719-C555-3B46-B609-A70F2AD0659A}" srcOrd="0" destOrd="0" presId="urn:microsoft.com/office/officeart/2005/8/layout/hierarchy3"/>
    <dgm:cxn modelId="{B437A761-7385-CE49-A39F-398ABD080991}" srcId="{E1576800-064C-7F44-A1FC-0200D31E2D85}" destId="{F118D2C4-440F-EC41-9188-E933CBFBEEC8}" srcOrd="0" destOrd="0" parTransId="{33CBE1C7-9F01-FE45-BB7F-35B7AE1BDE30}" sibTransId="{5242A65A-E68C-2B40-A112-85361D5C4C0F}"/>
    <dgm:cxn modelId="{F9F8E04B-B70B-A54D-BD49-49D692851027}" type="presOf" srcId="{F118D2C4-440F-EC41-9188-E933CBFBEEC8}" destId="{A32D228F-A16E-A34D-A8CB-8BBDA20F53E4}" srcOrd="0" destOrd="0" presId="urn:microsoft.com/office/officeart/2005/8/layout/hierarchy3"/>
    <dgm:cxn modelId="{602B2E6D-3B05-40C7-9543-331B7B454302}" type="presOf" srcId="{113A1CF0-5930-EF46-9AB9-3C20475CF270}" destId="{19F0E8D9-FB24-284F-B174-3B2D78D84A00}" srcOrd="0" destOrd="0" presId="urn:microsoft.com/office/officeart/2005/8/layout/hierarchy3"/>
    <dgm:cxn modelId="{2E28A370-7849-D446-B0C0-3BED09C2EC4C}" srcId="{E1576800-064C-7F44-A1FC-0200D31E2D85}" destId="{2EEA9C21-A0FF-154B-BEC4-5F193314A20A}" srcOrd="1" destOrd="0" parTransId="{733B6614-AC1F-4442-ABB2-A7059E65A4D3}" sibTransId="{07376546-3F51-5A4A-A017-50476041BFFB}"/>
    <dgm:cxn modelId="{C7FCDB77-489D-6745-9EBF-E53B1A645A47}" type="presOf" srcId="{0532CCED-64A7-BA4A-9FE5-4C2F79F2ED89}" destId="{38AD9728-E6AB-614D-A418-63F54C6A8D6C}" srcOrd="0" destOrd="0" presId="urn:microsoft.com/office/officeart/2005/8/layout/hierarchy3"/>
    <dgm:cxn modelId="{991BA283-EFD4-AF4F-A319-BA3D1AC6C5B3}" type="presOf" srcId="{3BA4E9C7-A53B-374C-9AB8-93FBEBBBCBB7}" destId="{E2CE8610-6921-CA4F-9A38-E7D0EEB147C7}" srcOrd="0" destOrd="0" presId="urn:microsoft.com/office/officeart/2005/8/layout/hierarchy3"/>
    <dgm:cxn modelId="{D4E0FF86-517A-CF43-BEEC-7229AF9AA34E}" type="presOf" srcId="{2EEA9C21-A0FF-154B-BEC4-5F193314A20A}" destId="{A9BB3E9A-4BDF-9A4A-9FD1-BCAEFA1CFDB3}" srcOrd="0" destOrd="0" presId="urn:microsoft.com/office/officeart/2005/8/layout/hierarchy3"/>
    <dgm:cxn modelId="{37498C8E-EC54-9D4B-AD2F-6EB2F948035F}" type="presOf" srcId="{E1576800-064C-7F44-A1FC-0200D31E2D85}" destId="{85FA6DCA-7190-E645-AE63-5C8F3FFB1AEB}" srcOrd="0" destOrd="0" presId="urn:microsoft.com/office/officeart/2005/8/layout/hierarchy3"/>
    <dgm:cxn modelId="{9613A4B2-0612-5548-BD8F-6D2A8101ECB0}" type="presOf" srcId="{1CB1D396-A63E-49B3-B633-3AF27CBDC8C9}" destId="{63A0CFEB-1B9C-45E2-A804-4D4820008658}" srcOrd="0" destOrd="0" presId="urn:microsoft.com/office/officeart/2005/8/layout/hierarchy3"/>
    <dgm:cxn modelId="{6734E1B2-6131-0445-A6DA-F2AFC602A86A}" type="presOf" srcId="{BA3DDA0D-886D-9E4D-AABB-E6755AC470E2}" destId="{50D96614-171B-994D-9FE1-63BB11707498}" srcOrd="0" destOrd="0" presId="urn:microsoft.com/office/officeart/2005/8/layout/hierarchy3"/>
    <dgm:cxn modelId="{007A8CC1-443D-FB49-8E56-CF5ADFEA98D2}" srcId="{E1576800-064C-7F44-A1FC-0200D31E2D85}" destId="{0169D6F0-2CE7-2846-A5E9-DA4B8ECD72BD}" srcOrd="4" destOrd="0" parTransId="{3BA4E9C7-A53B-374C-9AB8-93FBEBBBCBB7}" sibTransId="{308E8A67-F858-9045-A0EB-7E6A4BD39371}"/>
    <dgm:cxn modelId="{7BA37AC5-51D6-7A43-99EB-668C7A009A42}" type="presOf" srcId="{7D0E33B6-81B7-4A4B-8D82-9C622CC5796F}" destId="{3E7B89E8-E032-7A4A-9EE4-DC3DBDD5EF23}" srcOrd="0" destOrd="0" presId="urn:microsoft.com/office/officeart/2005/8/layout/hierarchy3"/>
    <dgm:cxn modelId="{E5B66ACA-9DCD-4B44-A946-273FD0286B74}" type="presOf" srcId="{733B6614-AC1F-4442-ABB2-A7059E65A4D3}" destId="{9182E2DC-AD29-FC45-A17F-7EDFE0E04B08}" srcOrd="0" destOrd="0" presId="urn:microsoft.com/office/officeart/2005/8/layout/hierarchy3"/>
    <dgm:cxn modelId="{5562B4D2-3EA9-C34C-91E2-595D77F80591}" type="presOf" srcId="{33CBE1C7-9F01-FE45-BB7F-35B7AE1BDE30}" destId="{16FF9255-FD43-DF4A-AA94-F34A22062169}" srcOrd="0" destOrd="0" presId="urn:microsoft.com/office/officeart/2005/8/layout/hierarchy3"/>
    <dgm:cxn modelId="{820FB6E3-8509-4F25-9ABE-7572DE75ECDA}" srcId="{E1576800-064C-7F44-A1FC-0200D31E2D85}" destId="{1CB1D396-A63E-49B3-B633-3AF27CBDC8C9}" srcOrd="6" destOrd="0" parTransId="{0E9BB005-E7E9-4237-B853-45A275FECD5F}" sibTransId="{50850950-BF5F-4BEF-8864-D96FBEDDAE23}"/>
    <dgm:cxn modelId="{BBF95BEE-B2B2-814E-B2EA-BD8AC35E97D1}" srcId="{113A1CF0-5930-EF46-9AB9-3C20475CF270}" destId="{E1576800-064C-7F44-A1FC-0200D31E2D85}" srcOrd="0" destOrd="0" parTransId="{F2DA5992-3A44-9B4F-91CF-B25F88361BF2}" sibTransId="{07AADB6F-2158-7642-AD35-28F8AB1EF475}"/>
    <dgm:cxn modelId="{94339AFE-177E-C746-B5E9-955E7692ADFE}" srcId="{E1576800-064C-7F44-A1FC-0200D31E2D85}" destId="{021098D5-A613-2D49-9E69-F8C12C1B7D8E}" srcOrd="5" destOrd="0" parTransId="{0532CCED-64A7-BA4A-9FE5-4C2F79F2ED89}" sibTransId="{023080D6-FC40-F049-8338-7ED46DD1F3B6}"/>
    <dgm:cxn modelId="{CB27BD07-8A4F-4A4D-B125-F3BDB68140AB}" type="presParOf" srcId="{19F0E8D9-FB24-284F-B174-3B2D78D84A00}" destId="{51D303CC-52FE-8941-9825-5E88C9E4A780}" srcOrd="0" destOrd="0" presId="urn:microsoft.com/office/officeart/2005/8/layout/hierarchy3"/>
    <dgm:cxn modelId="{89CC3B94-9499-9E4A-AF30-A90036FEE6DC}" type="presParOf" srcId="{51D303CC-52FE-8941-9825-5E88C9E4A780}" destId="{87D6D1D9-1DDD-C94E-AE61-C0BE1B35E228}" srcOrd="0" destOrd="0" presId="urn:microsoft.com/office/officeart/2005/8/layout/hierarchy3"/>
    <dgm:cxn modelId="{4374FE38-B129-BF46-8985-D0EC714F5509}" type="presParOf" srcId="{87D6D1D9-1DDD-C94E-AE61-C0BE1B35E228}" destId="{85FA6DCA-7190-E645-AE63-5C8F3FFB1AEB}" srcOrd="0" destOrd="0" presId="urn:microsoft.com/office/officeart/2005/8/layout/hierarchy3"/>
    <dgm:cxn modelId="{E9D1611C-228A-7E46-B3EC-9B972D39382C}" type="presParOf" srcId="{87D6D1D9-1DDD-C94E-AE61-C0BE1B35E228}" destId="{8AB92E66-7619-E04C-9E15-16E3FBC9C2D1}" srcOrd="1" destOrd="0" presId="urn:microsoft.com/office/officeart/2005/8/layout/hierarchy3"/>
    <dgm:cxn modelId="{2AD7D98D-EF63-1348-A245-F3BE27CE8254}" type="presParOf" srcId="{51D303CC-52FE-8941-9825-5E88C9E4A780}" destId="{8AAA4D3D-A2E7-FA4B-9027-F00A3A84E026}" srcOrd="1" destOrd="0" presId="urn:microsoft.com/office/officeart/2005/8/layout/hierarchy3"/>
    <dgm:cxn modelId="{FA059CAB-9907-9F42-8A72-0E1BA0F4217F}" type="presParOf" srcId="{8AAA4D3D-A2E7-FA4B-9027-F00A3A84E026}" destId="{16FF9255-FD43-DF4A-AA94-F34A22062169}" srcOrd="0" destOrd="0" presId="urn:microsoft.com/office/officeart/2005/8/layout/hierarchy3"/>
    <dgm:cxn modelId="{1400A211-C4D0-3C45-802D-D1AB967BE3F6}" type="presParOf" srcId="{8AAA4D3D-A2E7-FA4B-9027-F00A3A84E026}" destId="{A32D228F-A16E-A34D-A8CB-8BBDA20F53E4}" srcOrd="1" destOrd="0" presId="urn:microsoft.com/office/officeart/2005/8/layout/hierarchy3"/>
    <dgm:cxn modelId="{0777A86F-C81B-3246-B5DF-CA79BBFA95A6}" type="presParOf" srcId="{8AAA4D3D-A2E7-FA4B-9027-F00A3A84E026}" destId="{9182E2DC-AD29-FC45-A17F-7EDFE0E04B08}" srcOrd="2" destOrd="0" presId="urn:microsoft.com/office/officeart/2005/8/layout/hierarchy3"/>
    <dgm:cxn modelId="{2AAB130C-B706-2541-97F7-646BB46DB6A7}" type="presParOf" srcId="{8AAA4D3D-A2E7-FA4B-9027-F00A3A84E026}" destId="{A9BB3E9A-4BDF-9A4A-9FD1-BCAEFA1CFDB3}" srcOrd="3" destOrd="0" presId="urn:microsoft.com/office/officeart/2005/8/layout/hierarchy3"/>
    <dgm:cxn modelId="{D1C40336-F409-AB42-ADB5-D885C204D8A2}" type="presParOf" srcId="{8AAA4D3D-A2E7-FA4B-9027-F00A3A84E026}" destId="{50D96614-171B-994D-9FE1-63BB11707498}" srcOrd="4" destOrd="0" presId="urn:microsoft.com/office/officeart/2005/8/layout/hierarchy3"/>
    <dgm:cxn modelId="{423E2F37-824C-904D-9ECB-ACA86907B23B}" type="presParOf" srcId="{8AAA4D3D-A2E7-FA4B-9027-F00A3A84E026}" destId="{F1667C9C-8D2F-9F45-93A0-25B27EC9F487}" srcOrd="5" destOrd="0" presId="urn:microsoft.com/office/officeart/2005/8/layout/hierarchy3"/>
    <dgm:cxn modelId="{25B33A5A-E947-2449-BABE-08591071AC8E}" type="presParOf" srcId="{8AAA4D3D-A2E7-FA4B-9027-F00A3A84E026}" destId="{5A9F6B53-FB2D-F84D-A0A2-0AFA129E45F4}" srcOrd="6" destOrd="0" presId="urn:microsoft.com/office/officeart/2005/8/layout/hierarchy3"/>
    <dgm:cxn modelId="{BC698DB3-8847-254E-ADDE-480282177C4F}" type="presParOf" srcId="{8AAA4D3D-A2E7-FA4B-9027-F00A3A84E026}" destId="{3E7B89E8-E032-7A4A-9EE4-DC3DBDD5EF23}" srcOrd="7" destOrd="0" presId="urn:microsoft.com/office/officeart/2005/8/layout/hierarchy3"/>
    <dgm:cxn modelId="{E6D97E1C-53C3-D146-81F7-35C3B1249F5B}" type="presParOf" srcId="{8AAA4D3D-A2E7-FA4B-9027-F00A3A84E026}" destId="{E2CE8610-6921-CA4F-9A38-E7D0EEB147C7}" srcOrd="8" destOrd="0" presId="urn:microsoft.com/office/officeart/2005/8/layout/hierarchy3"/>
    <dgm:cxn modelId="{7F178C4F-CC02-8D4D-BC56-2A6279FE2597}" type="presParOf" srcId="{8AAA4D3D-A2E7-FA4B-9027-F00A3A84E026}" destId="{5CFF76A3-DE37-3E41-94B5-0B54DB340945}" srcOrd="9" destOrd="0" presId="urn:microsoft.com/office/officeart/2005/8/layout/hierarchy3"/>
    <dgm:cxn modelId="{9CED0E05-96DE-C84F-86A6-D3572F956839}" type="presParOf" srcId="{8AAA4D3D-A2E7-FA4B-9027-F00A3A84E026}" destId="{38AD9728-E6AB-614D-A418-63F54C6A8D6C}" srcOrd="10" destOrd="0" presId="urn:microsoft.com/office/officeart/2005/8/layout/hierarchy3"/>
    <dgm:cxn modelId="{17A4160A-161F-0842-A4FD-64563A0BB88C}" type="presParOf" srcId="{8AAA4D3D-A2E7-FA4B-9027-F00A3A84E026}" destId="{45B3F719-C555-3B46-B609-A70F2AD0659A}" srcOrd="11" destOrd="0" presId="urn:microsoft.com/office/officeart/2005/8/layout/hierarchy3"/>
    <dgm:cxn modelId="{FA4B7D8B-ED7D-184A-8B1A-AEEC1E2F8638}" type="presParOf" srcId="{8AAA4D3D-A2E7-FA4B-9027-F00A3A84E026}" destId="{8FB26553-9519-4F7B-BBFB-A25CE2903381}" srcOrd="12" destOrd="0" presId="urn:microsoft.com/office/officeart/2005/8/layout/hierarchy3"/>
    <dgm:cxn modelId="{8B2CD6CF-044A-3443-88DB-1E7289938DFC}" type="presParOf" srcId="{8AAA4D3D-A2E7-FA4B-9027-F00A3A84E026}" destId="{63A0CFEB-1B9C-45E2-A804-4D4820008658}" srcOrd="1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3A1CF0-5930-EF46-9AB9-3C20475CF270}"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54FE19A3-4459-1341-958D-3D6D6CD94312}">
      <dgm:prSet phldrT="[Text]"/>
      <dgm:spPr/>
      <dgm:t>
        <a:bodyPr/>
        <a:lstStyle/>
        <a:p>
          <a:r>
            <a:rPr lang="en-US"/>
            <a:t>Respiratory Rate </a:t>
          </a:r>
        </a:p>
      </dgm:t>
    </dgm:pt>
    <dgm:pt modelId="{E5C63EDD-029B-F043-A263-0D97670CA9C5}" type="parTrans" cxnId="{D33520DC-3D6B-3C4B-9297-9C4DDE4F1A42}">
      <dgm:prSet/>
      <dgm:spPr/>
      <dgm:t>
        <a:bodyPr/>
        <a:lstStyle/>
        <a:p>
          <a:endParaRPr lang="en-US"/>
        </a:p>
      </dgm:t>
    </dgm:pt>
    <dgm:pt modelId="{ED75D10E-7503-0741-BE65-FCFCE991784D}" type="sibTrans" cxnId="{D33520DC-3D6B-3C4B-9297-9C4DDE4F1A42}">
      <dgm:prSet/>
      <dgm:spPr/>
      <dgm:t>
        <a:bodyPr/>
        <a:lstStyle/>
        <a:p>
          <a:endParaRPr lang="en-US"/>
        </a:p>
      </dgm:t>
    </dgm:pt>
    <dgm:pt modelId="{CF8D138B-0098-D140-B6AD-F473BB0BC2D6}">
      <dgm:prSet phldrT="[Text]"/>
      <dgm:spPr/>
      <dgm:t>
        <a:bodyPr/>
        <a:lstStyle/>
        <a:p>
          <a:r>
            <a:rPr lang="en-US"/>
            <a:t>Tidal Volume</a:t>
          </a:r>
        </a:p>
      </dgm:t>
    </dgm:pt>
    <dgm:pt modelId="{1496E7A7-527C-8C47-9ADE-91A98FE114FB}" type="parTrans" cxnId="{8469D234-5317-8749-A40F-D405ADC0FC25}">
      <dgm:prSet/>
      <dgm:spPr/>
      <dgm:t>
        <a:bodyPr/>
        <a:lstStyle/>
        <a:p>
          <a:endParaRPr lang="en-US"/>
        </a:p>
      </dgm:t>
    </dgm:pt>
    <dgm:pt modelId="{15106415-3FDF-D741-9454-3F9950FA25FE}" type="sibTrans" cxnId="{8469D234-5317-8749-A40F-D405ADC0FC25}">
      <dgm:prSet/>
      <dgm:spPr/>
      <dgm:t>
        <a:bodyPr/>
        <a:lstStyle/>
        <a:p>
          <a:endParaRPr lang="en-US"/>
        </a:p>
      </dgm:t>
    </dgm:pt>
    <dgm:pt modelId="{2FE05702-5ACC-984A-92C7-09D5CD29E05F}">
      <dgm:prSet phldrT="[Text]"/>
      <dgm:spPr/>
      <dgm:t>
        <a:bodyPr/>
        <a:lstStyle/>
        <a:p>
          <a:r>
            <a:rPr lang="en-US"/>
            <a:t>Ventilation</a:t>
          </a:r>
        </a:p>
      </dgm:t>
    </dgm:pt>
    <dgm:pt modelId="{EA381051-492B-9240-9F8C-6AFEE3A29CFB}" type="parTrans" cxnId="{D21B8DC0-6576-4649-B3A4-7D12B8F6D9F3}">
      <dgm:prSet/>
      <dgm:spPr/>
      <dgm:t>
        <a:bodyPr/>
        <a:lstStyle/>
        <a:p>
          <a:endParaRPr lang="en-US"/>
        </a:p>
      </dgm:t>
    </dgm:pt>
    <dgm:pt modelId="{FF220A44-F01A-0546-A0B9-C2675D31F3D5}" type="sibTrans" cxnId="{D21B8DC0-6576-4649-B3A4-7D12B8F6D9F3}">
      <dgm:prSet/>
      <dgm:spPr/>
      <dgm:t>
        <a:bodyPr/>
        <a:lstStyle/>
        <a:p>
          <a:endParaRPr lang="en-US"/>
        </a:p>
      </dgm:t>
    </dgm:pt>
    <dgm:pt modelId="{DC5A556B-E108-134F-A952-7E253DE8E23D}">
      <dgm:prSet phldrT="[Text]"/>
      <dgm:spPr>
        <a:solidFill>
          <a:srgbClr val="92D050"/>
        </a:solidFill>
      </dgm:spPr>
      <dgm:t>
        <a:bodyPr/>
        <a:lstStyle/>
        <a:p>
          <a:r>
            <a:rPr lang="en-US" b="1" dirty="0">
              <a:solidFill>
                <a:schemeClr val="bg1"/>
              </a:solidFill>
            </a:rPr>
            <a:t>Respiratory</a:t>
          </a:r>
          <a:r>
            <a:rPr lang="en-US" dirty="0">
              <a:solidFill>
                <a:schemeClr val="bg1"/>
              </a:solidFill>
            </a:rPr>
            <a:t> </a:t>
          </a:r>
        </a:p>
      </dgm:t>
    </dgm:pt>
    <dgm:pt modelId="{12D62D65-D80E-934E-AFE5-F3650C4B71CD}" type="parTrans" cxnId="{08894CC8-11B2-F748-9C9C-B27293799E08}">
      <dgm:prSet/>
      <dgm:spPr/>
      <dgm:t>
        <a:bodyPr/>
        <a:lstStyle/>
        <a:p>
          <a:endParaRPr lang="en-US"/>
        </a:p>
      </dgm:t>
    </dgm:pt>
    <dgm:pt modelId="{DAAD08A0-D2DD-9F4F-B954-1F89E7DFD1A9}" type="sibTrans" cxnId="{08894CC8-11B2-F748-9C9C-B27293799E08}">
      <dgm:prSet/>
      <dgm:spPr/>
      <dgm:t>
        <a:bodyPr/>
        <a:lstStyle/>
        <a:p>
          <a:endParaRPr lang="en-US"/>
        </a:p>
      </dgm:t>
    </dgm:pt>
    <dgm:pt modelId="{D4C2FF1B-5D49-7042-9530-DFEFD34B3A7E}">
      <dgm:prSet phldrT="[Text]"/>
      <dgm:spPr/>
      <dgm:t>
        <a:bodyPr/>
        <a:lstStyle/>
        <a:p>
          <a:r>
            <a:rPr lang="en-US"/>
            <a:t>Pulmonary Diffusion</a:t>
          </a:r>
        </a:p>
      </dgm:t>
    </dgm:pt>
    <dgm:pt modelId="{5E9DAFC7-E4B4-6F49-BF3B-F958E8B381AD}" type="parTrans" cxnId="{A8EC2372-B5A4-2A4C-8B96-39D6A203FC96}">
      <dgm:prSet/>
      <dgm:spPr/>
      <dgm:t>
        <a:bodyPr/>
        <a:lstStyle/>
        <a:p>
          <a:endParaRPr lang="en-US"/>
        </a:p>
      </dgm:t>
    </dgm:pt>
    <dgm:pt modelId="{A0974B39-F749-7A44-B1C1-B25F93DAA6AF}" type="sibTrans" cxnId="{A8EC2372-B5A4-2A4C-8B96-39D6A203FC96}">
      <dgm:prSet/>
      <dgm:spPr/>
      <dgm:t>
        <a:bodyPr/>
        <a:lstStyle/>
        <a:p>
          <a:endParaRPr lang="en-US"/>
        </a:p>
      </dgm:t>
    </dgm:pt>
    <dgm:pt modelId="{8558866C-13C1-C248-AEED-12EBF578D31E}">
      <dgm:prSet phldrT="[Text]"/>
      <dgm:spPr/>
      <dgm:t>
        <a:bodyPr/>
        <a:lstStyle/>
        <a:p>
          <a:r>
            <a:rPr lang="en-US"/>
            <a:t>Oxygen Uptake </a:t>
          </a:r>
        </a:p>
      </dgm:t>
    </dgm:pt>
    <dgm:pt modelId="{C7310A20-78C8-6A41-B164-99F0297727EF}" type="parTrans" cxnId="{3B8DB2F7-930F-914B-8784-C9833DB04EF5}">
      <dgm:prSet/>
      <dgm:spPr/>
      <dgm:t>
        <a:bodyPr/>
        <a:lstStyle/>
        <a:p>
          <a:endParaRPr lang="en-US"/>
        </a:p>
      </dgm:t>
    </dgm:pt>
    <dgm:pt modelId="{A15BD244-1D81-7A49-A0B9-C003922049B0}" type="sibTrans" cxnId="{3B8DB2F7-930F-914B-8784-C9833DB04EF5}">
      <dgm:prSet/>
      <dgm:spPr/>
      <dgm:t>
        <a:bodyPr/>
        <a:lstStyle/>
        <a:p>
          <a:endParaRPr lang="en-US"/>
        </a:p>
      </dgm:t>
    </dgm:pt>
    <dgm:pt modelId="{19F0E8D9-FB24-284F-B174-3B2D78D84A00}" type="pres">
      <dgm:prSet presAssocID="{113A1CF0-5930-EF46-9AB9-3C20475CF270}" presName="diagram" presStyleCnt="0">
        <dgm:presLayoutVars>
          <dgm:chPref val="1"/>
          <dgm:dir/>
          <dgm:animOne val="branch"/>
          <dgm:animLvl val="lvl"/>
          <dgm:resizeHandles/>
        </dgm:presLayoutVars>
      </dgm:prSet>
      <dgm:spPr/>
    </dgm:pt>
    <dgm:pt modelId="{DBC2E27D-9B3E-F749-9842-C90B4D6E6699}" type="pres">
      <dgm:prSet presAssocID="{DC5A556B-E108-134F-A952-7E253DE8E23D}" presName="root" presStyleCnt="0"/>
      <dgm:spPr/>
    </dgm:pt>
    <dgm:pt modelId="{57F09C73-A569-E844-8466-672406E36CAF}" type="pres">
      <dgm:prSet presAssocID="{DC5A556B-E108-134F-A952-7E253DE8E23D}" presName="rootComposite" presStyleCnt="0"/>
      <dgm:spPr/>
    </dgm:pt>
    <dgm:pt modelId="{E3689131-BFDC-2A41-92F9-0428D5371C46}" type="pres">
      <dgm:prSet presAssocID="{DC5A556B-E108-134F-A952-7E253DE8E23D}" presName="rootText" presStyleLbl="node1" presStyleIdx="0" presStyleCnt="1"/>
      <dgm:spPr/>
    </dgm:pt>
    <dgm:pt modelId="{F8B1E785-A33B-0342-9B4F-84161EF5A481}" type="pres">
      <dgm:prSet presAssocID="{DC5A556B-E108-134F-A952-7E253DE8E23D}" presName="rootConnector" presStyleLbl="node1" presStyleIdx="0" presStyleCnt="1"/>
      <dgm:spPr/>
    </dgm:pt>
    <dgm:pt modelId="{CE0D07B6-B88B-524F-9DD0-DC1D2EB6C278}" type="pres">
      <dgm:prSet presAssocID="{DC5A556B-E108-134F-A952-7E253DE8E23D}" presName="childShape" presStyleCnt="0"/>
      <dgm:spPr/>
    </dgm:pt>
    <dgm:pt modelId="{30EDE69D-E4A0-454E-BCE6-FC601A91BCD8}" type="pres">
      <dgm:prSet presAssocID="{E5C63EDD-029B-F043-A263-0D97670CA9C5}" presName="Name13" presStyleLbl="parChTrans1D2" presStyleIdx="0" presStyleCnt="5"/>
      <dgm:spPr/>
    </dgm:pt>
    <dgm:pt modelId="{08859C0B-3B91-8747-856C-87265FEBE48D}" type="pres">
      <dgm:prSet presAssocID="{54FE19A3-4459-1341-958D-3D6D6CD94312}" presName="childText" presStyleLbl="bgAcc1" presStyleIdx="0" presStyleCnt="5">
        <dgm:presLayoutVars>
          <dgm:bulletEnabled val="1"/>
        </dgm:presLayoutVars>
      </dgm:prSet>
      <dgm:spPr/>
    </dgm:pt>
    <dgm:pt modelId="{33BC59DD-D2C5-D640-A38C-099C50987C47}" type="pres">
      <dgm:prSet presAssocID="{1496E7A7-527C-8C47-9ADE-91A98FE114FB}" presName="Name13" presStyleLbl="parChTrans1D2" presStyleIdx="1" presStyleCnt="5"/>
      <dgm:spPr/>
    </dgm:pt>
    <dgm:pt modelId="{719DBE46-557A-9842-8DEB-32F81A2CD7B2}" type="pres">
      <dgm:prSet presAssocID="{CF8D138B-0098-D140-B6AD-F473BB0BC2D6}" presName="childText" presStyleLbl="bgAcc1" presStyleIdx="1" presStyleCnt="5">
        <dgm:presLayoutVars>
          <dgm:bulletEnabled val="1"/>
        </dgm:presLayoutVars>
      </dgm:prSet>
      <dgm:spPr/>
    </dgm:pt>
    <dgm:pt modelId="{FC6B7F1A-0B86-8D4A-B8C6-F4049C3073E0}" type="pres">
      <dgm:prSet presAssocID="{EA381051-492B-9240-9F8C-6AFEE3A29CFB}" presName="Name13" presStyleLbl="parChTrans1D2" presStyleIdx="2" presStyleCnt="5"/>
      <dgm:spPr/>
    </dgm:pt>
    <dgm:pt modelId="{D65AC627-1A76-964F-A091-F4563532F83C}" type="pres">
      <dgm:prSet presAssocID="{2FE05702-5ACC-984A-92C7-09D5CD29E05F}" presName="childText" presStyleLbl="bgAcc1" presStyleIdx="2" presStyleCnt="5">
        <dgm:presLayoutVars>
          <dgm:bulletEnabled val="1"/>
        </dgm:presLayoutVars>
      </dgm:prSet>
      <dgm:spPr/>
    </dgm:pt>
    <dgm:pt modelId="{3B5FD59A-3463-B04E-A292-B32EA532DD17}" type="pres">
      <dgm:prSet presAssocID="{5E9DAFC7-E4B4-6F49-BF3B-F958E8B381AD}" presName="Name13" presStyleLbl="parChTrans1D2" presStyleIdx="3" presStyleCnt="5"/>
      <dgm:spPr/>
    </dgm:pt>
    <dgm:pt modelId="{A3FADBDC-F819-534F-B2B6-B6F2A91D88CA}" type="pres">
      <dgm:prSet presAssocID="{D4C2FF1B-5D49-7042-9530-DFEFD34B3A7E}" presName="childText" presStyleLbl="bgAcc1" presStyleIdx="3" presStyleCnt="5">
        <dgm:presLayoutVars>
          <dgm:bulletEnabled val="1"/>
        </dgm:presLayoutVars>
      </dgm:prSet>
      <dgm:spPr/>
    </dgm:pt>
    <dgm:pt modelId="{9ABF995B-1A3B-E244-88C3-7475379FFE38}" type="pres">
      <dgm:prSet presAssocID="{C7310A20-78C8-6A41-B164-99F0297727EF}" presName="Name13" presStyleLbl="parChTrans1D2" presStyleIdx="4" presStyleCnt="5"/>
      <dgm:spPr/>
    </dgm:pt>
    <dgm:pt modelId="{BFCBDD73-E454-4642-9DF4-9B5838E4A478}" type="pres">
      <dgm:prSet presAssocID="{8558866C-13C1-C248-AEED-12EBF578D31E}" presName="childText" presStyleLbl="bgAcc1" presStyleIdx="4" presStyleCnt="5">
        <dgm:presLayoutVars>
          <dgm:bulletEnabled val="1"/>
        </dgm:presLayoutVars>
      </dgm:prSet>
      <dgm:spPr/>
    </dgm:pt>
  </dgm:ptLst>
  <dgm:cxnLst>
    <dgm:cxn modelId="{8469D234-5317-8749-A40F-D405ADC0FC25}" srcId="{DC5A556B-E108-134F-A952-7E253DE8E23D}" destId="{CF8D138B-0098-D140-B6AD-F473BB0BC2D6}" srcOrd="1" destOrd="0" parTransId="{1496E7A7-527C-8C47-9ADE-91A98FE114FB}" sibTransId="{15106415-3FDF-D741-9454-3F9950FA25FE}"/>
    <dgm:cxn modelId="{EAE64C64-EBED-4CB4-9BB9-F0F28F530237}" type="presOf" srcId="{5E9DAFC7-E4B4-6F49-BF3B-F958E8B381AD}" destId="{3B5FD59A-3463-B04E-A292-B32EA532DD17}" srcOrd="0" destOrd="0" presId="urn:microsoft.com/office/officeart/2005/8/layout/hierarchy3"/>
    <dgm:cxn modelId="{260ECF6C-D987-4090-973F-5B419E2A4FAA}" type="presOf" srcId="{C7310A20-78C8-6A41-B164-99F0297727EF}" destId="{9ABF995B-1A3B-E244-88C3-7475379FFE38}" srcOrd="0" destOrd="0" presId="urn:microsoft.com/office/officeart/2005/8/layout/hierarchy3"/>
    <dgm:cxn modelId="{602B2E6D-3B05-40C7-9543-331B7B454302}" type="presOf" srcId="{113A1CF0-5930-EF46-9AB9-3C20475CF270}" destId="{19F0E8D9-FB24-284F-B174-3B2D78D84A00}" srcOrd="0" destOrd="0" presId="urn:microsoft.com/office/officeart/2005/8/layout/hierarchy3"/>
    <dgm:cxn modelId="{A8EC2372-B5A4-2A4C-8B96-39D6A203FC96}" srcId="{DC5A556B-E108-134F-A952-7E253DE8E23D}" destId="{D4C2FF1B-5D49-7042-9530-DFEFD34B3A7E}" srcOrd="3" destOrd="0" parTransId="{5E9DAFC7-E4B4-6F49-BF3B-F958E8B381AD}" sibTransId="{A0974B39-F749-7A44-B1C1-B25F93DAA6AF}"/>
    <dgm:cxn modelId="{B8E18552-F74A-43F6-8EA0-08179E3F1B70}" type="presOf" srcId="{1496E7A7-527C-8C47-9ADE-91A98FE114FB}" destId="{33BC59DD-D2C5-D640-A38C-099C50987C47}" srcOrd="0" destOrd="0" presId="urn:microsoft.com/office/officeart/2005/8/layout/hierarchy3"/>
    <dgm:cxn modelId="{14006C54-D0CA-4712-B0C7-969AA3E88832}" type="presOf" srcId="{CF8D138B-0098-D140-B6AD-F473BB0BC2D6}" destId="{719DBE46-557A-9842-8DEB-32F81A2CD7B2}" srcOrd="0" destOrd="0" presId="urn:microsoft.com/office/officeart/2005/8/layout/hierarchy3"/>
    <dgm:cxn modelId="{E2289B84-6A25-4A6B-96CC-6A5137E30BE8}" type="presOf" srcId="{DC5A556B-E108-134F-A952-7E253DE8E23D}" destId="{E3689131-BFDC-2A41-92F9-0428D5371C46}" srcOrd="0" destOrd="0" presId="urn:microsoft.com/office/officeart/2005/8/layout/hierarchy3"/>
    <dgm:cxn modelId="{8B0ACDAB-B7F7-448A-910B-60B1B13E3E5C}" type="presOf" srcId="{54FE19A3-4459-1341-958D-3D6D6CD94312}" destId="{08859C0B-3B91-8747-856C-87265FEBE48D}" srcOrd="0" destOrd="0" presId="urn:microsoft.com/office/officeart/2005/8/layout/hierarchy3"/>
    <dgm:cxn modelId="{BF9254AD-D602-4C17-8CCD-25A4B18620BA}" type="presOf" srcId="{DC5A556B-E108-134F-A952-7E253DE8E23D}" destId="{F8B1E785-A33B-0342-9B4F-84161EF5A481}" srcOrd="1" destOrd="0" presId="urn:microsoft.com/office/officeart/2005/8/layout/hierarchy3"/>
    <dgm:cxn modelId="{5BC091B6-FCCD-4599-B6C1-24EDDEE829E1}" type="presOf" srcId="{2FE05702-5ACC-984A-92C7-09D5CD29E05F}" destId="{D65AC627-1A76-964F-A091-F4563532F83C}" srcOrd="0" destOrd="0" presId="urn:microsoft.com/office/officeart/2005/8/layout/hierarchy3"/>
    <dgm:cxn modelId="{D21B8DC0-6576-4649-B3A4-7D12B8F6D9F3}" srcId="{DC5A556B-E108-134F-A952-7E253DE8E23D}" destId="{2FE05702-5ACC-984A-92C7-09D5CD29E05F}" srcOrd="2" destOrd="0" parTransId="{EA381051-492B-9240-9F8C-6AFEE3A29CFB}" sibTransId="{FF220A44-F01A-0546-A0B9-C2675D31F3D5}"/>
    <dgm:cxn modelId="{08894CC8-11B2-F748-9C9C-B27293799E08}" srcId="{113A1CF0-5930-EF46-9AB9-3C20475CF270}" destId="{DC5A556B-E108-134F-A952-7E253DE8E23D}" srcOrd="0" destOrd="0" parTransId="{12D62D65-D80E-934E-AFE5-F3650C4B71CD}" sibTransId="{DAAD08A0-D2DD-9F4F-B954-1F89E7DFD1A9}"/>
    <dgm:cxn modelId="{125AA5CA-1FB6-466F-AD9B-31706E83A313}" type="presOf" srcId="{D4C2FF1B-5D49-7042-9530-DFEFD34B3A7E}" destId="{A3FADBDC-F819-534F-B2B6-B6F2A91D88CA}" srcOrd="0" destOrd="0" presId="urn:microsoft.com/office/officeart/2005/8/layout/hierarchy3"/>
    <dgm:cxn modelId="{E961C1D3-45F5-40AC-893E-FE8BE1670301}" type="presOf" srcId="{EA381051-492B-9240-9F8C-6AFEE3A29CFB}" destId="{FC6B7F1A-0B86-8D4A-B8C6-F4049C3073E0}" srcOrd="0" destOrd="0" presId="urn:microsoft.com/office/officeart/2005/8/layout/hierarchy3"/>
    <dgm:cxn modelId="{D33520DC-3D6B-3C4B-9297-9C4DDE4F1A42}" srcId="{DC5A556B-E108-134F-A952-7E253DE8E23D}" destId="{54FE19A3-4459-1341-958D-3D6D6CD94312}" srcOrd="0" destOrd="0" parTransId="{E5C63EDD-029B-F043-A263-0D97670CA9C5}" sibTransId="{ED75D10E-7503-0741-BE65-FCFCE991784D}"/>
    <dgm:cxn modelId="{01BA83E1-5224-4211-AABD-E509DEF90BF2}" type="presOf" srcId="{8558866C-13C1-C248-AEED-12EBF578D31E}" destId="{BFCBDD73-E454-4642-9DF4-9B5838E4A478}" srcOrd="0" destOrd="0" presId="urn:microsoft.com/office/officeart/2005/8/layout/hierarchy3"/>
    <dgm:cxn modelId="{0EDDB1F4-D172-4693-8F4D-0217144655BB}" type="presOf" srcId="{E5C63EDD-029B-F043-A263-0D97670CA9C5}" destId="{30EDE69D-E4A0-454E-BCE6-FC601A91BCD8}" srcOrd="0" destOrd="0" presId="urn:microsoft.com/office/officeart/2005/8/layout/hierarchy3"/>
    <dgm:cxn modelId="{3B8DB2F7-930F-914B-8784-C9833DB04EF5}" srcId="{DC5A556B-E108-134F-A952-7E253DE8E23D}" destId="{8558866C-13C1-C248-AEED-12EBF578D31E}" srcOrd="4" destOrd="0" parTransId="{C7310A20-78C8-6A41-B164-99F0297727EF}" sibTransId="{A15BD244-1D81-7A49-A0B9-C003922049B0}"/>
    <dgm:cxn modelId="{628EE330-4040-43D8-866B-3D7C0B884C8C}" type="presParOf" srcId="{19F0E8D9-FB24-284F-B174-3B2D78D84A00}" destId="{DBC2E27D-9B3E-F749-9842-C90B4D6E6699}" srcOrd="0" destOrd="0" presId="urn:microsoft.com/office/officeart/2005/8/layout/hierarchy3"/>
    <dgm:cxn modelId="{FB21F2D2-E75E-4E6B-AC5E-890C5FF66C1C}" type="presParOf" srcId="{DBC2E27D-9B3E-F749-9842-C90B4D6E6699}" destId="{57F09C73-A569-E844-8466-672406E36CAF}" srcOrd="0" destOrd="0" presId="urn:microsoft.com/office/officeart/2005/8/layout/hierarchy3"/>
    <dgm:cxn modelId="{F808B4A8-D1EA-4FD7-BE29-78487F8F293D}" type="presParOf" srcId="{57F09C73-A569-E844-8466-672406E36CAF}" destId="{E3689131-BFDC-2A41-92F9-0428D5371C46}" srcOrd="0" destOrd="0" presId="urn:microsoft.com/office/officeart/2005/8/layout/hierarchy3"/>
    <dgm:cxn modelId="{7B2408B0-965F-45C0-8B54-36C2ED7D8B99}" type="presParOf" srcId="{57F09C73-A569-E844-8466-672406E36CAF}" destId="{F8B1E785-A33B-0342-9B4F-84161EF5A481}" srcOrd="1" destOrd="0" presId="urn:microsoft.com/office/officeart/2005/8/layout/hierarchy3"/>
    <dgm:cxn modelId="{BF19030B-A99E-4B39-A794-E5B5637541C8}" type="presParOf" srcId="{DBC2E27D-9B3E-F749-9842-C90B4D6E6699}" destId="{CE0D07B6-B88B-524F-9DD0-DC1D2EB6C278}" srcOrd="1" destOrd="0" presId="urn:microsoft.com/office/officeart/2005/8/layout/hierarchy3"/>
    <dgm:cxn modelId="{FC78BBAB-5669-420D-8818-830D6C281AB6}" type="presParOf" srcId="{CE0D07B6-B88B-524F-9DD0-DC1D2EB6C278}" destId="{30EDE69D-E4A0-454E-BCE6-FC601A91BCD8}" srcOrd="0" destOrd="0" presId="urn:microsoft.com/office/officeart/2005/8/layout/hierarchy3"/>
    <dgm:cxn modelId="{2AD2C6E1-0DDD-4E1C-ACE4-26C7188F2B8F}" type="presParOf" srcId="{CE0D07B6-B88B-524F-9DD0-DC1D2EB6C278}" destId="{08859C0B-3B91-8747-856C-87265FEBE48D}" srcOrd="1" destOrd="0" presId="urn:microsoft.com/office/officeart/2005/8/layout/hierarchy3"/>
    <dgm:cxn modelId="{803F70DC-1E4C-4CC4-AE2C-A418970425A6}" type="presParOf" srcId="{CE0D07B6-B88B-524F-9DD0-DC1D2EB6C278}" destId="{33BC59DD-D2C5-D640-A38C-099C50987C47}" srcOrd="2" destOrd="0" presId="urn:microsoft.com/office/officeart/2005/8/layout/hierarchy3"/>
    <dgm:cxn modelId="{15252DB7-E659-4089-8782-DEB5838E05D8}" type="presParOf" srcId="{CE0D07B6-B88B-524F-9DD0-DC1D2EB6C278}" destId="{719DBE46-557A-9842-8DEB-32F81A2CD7B2}" srcOrd="3" destOrd="0" presId="urn:microsoft.com/office/officeart/2005/8/layout/hierarchy3"/>
    <dgm:cxn modelId="{99B85938-1FBA-444E-A2EE-4907F822FA69}" type="presParOf" srcId="{CE0D07B6-B88B-524F-9DD0-DC1D2EB6C278}" destId="{FC6B7F1A-0B86-8D4A-B8C6-F4049C3073E0}" srcOrd="4" destOrd="0" presId="urn:microsoft.com/office/officeart/2005/8/layout/hierarchy3"/>
    <dgm:cxn modelId="{EE9E0DF1-26F0-4556-BFA5-C3BFA6167303}" type="presParOf" srcId="{CE0D07B6-B88B-524F-9DD0-DC1D2EB6C278}" destId="{D65AC627-1A76-964F-A091-F4563532F83C}" srcOrd="5" destOrd="0" presId="urn:microsoft.com/office/officeart/2005/8/layout/hierarchy3"/>
    <dgm:cxn modelId="{3CF55AA6-F8E3-4D14-A9F7-E85E26F5C950}" type="presParOf" srcId="{CE0D07B6-B88B-524F-9DD0-DC1D2EB6C278}" destId="{3B5FD59A-3463-B04E-A292-B32EA532DD17}" srcOrd="6" destOrd="0" presId="urn:microsoft.com/office/officeart/2005/8/layout/hierarchy3"/>
    <dgm:cxn modelId="{17CC78B0-69DC-47E1-91B2-9872313E2667}" type="presParOf" srcId="{CE0D07B6-B88B-524F-9DD0-DC1D2EB6C278}" destId="{A3FADBDC-F819-534F-B2B6-B6F2A91D88CA}" srcOrd="7" destOrd="0" presId="urn:microsoft.com/office/officeart/2005/8/layout/hierarchy3"/>
    <dgm:cxn modelId="{C9367B59-315B-4533-8B12-436AE4549A03}" type="presParOf" srcId="{CE0D07B6-B88B-524F-9DD0-DC1D2EB6C278}" destId="{9ABF995B-1A3B-E244-88C3-7475379FFE38}" srcOrd="8" destOrd="0" presId="urn:microsoft.com/office/officeart/2005/8/layout/hierarchy3"/>
    <dgm:cxn modelId="{C378D56E-67E0-434A-AC71-AA2862A3DED5}" type="presParOf" srcId="{CE0D07B6-B88B-524F-9DD0-DC1D2EB6C278}" destId="{BFCBDD73-E454-4642-9DF4-9B5838E4A478}"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811148-D0C6-AB45-AE98-431DE4E0A167}"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34AAEEF9-0FEB-634C-83D9-E468C6D2C546}">
      <dgm:prSet phldrT="[Text]"/>
      <dgm:spPr>
        <a:solidFill>
          <a:schemeClr val="bg1"/>
        </a:solidFill>
      </dgm:spPr>
      <dgm:t>
        <a:bodyPr/>
        <a:lstStyle/>
        <a:p>
          <a:r>
            <a:rPr lang="en-US" dirty="0">
              <a:solidFill>
                <a:schemeClr val="tx1"/>
              </a:solidFill>
            </a:rPr>
            <a:t>Aerobic Training</a:t>
          </a:r>
        </a:p>
      </dgm:t>
    </dgm:pt>
    <dgm:pt modelId="{35A090D7-D286-9D40-8D9A-4A039B662EA4}" type="parTrans" cxnId="{EF4A9343-56A3-1540-B7BC-AF147C803AD6}">
      <dgm:prSet/>
      <dgm:spPr/>
      <dgm:t>
        <a:bodyPr/>
        <a:lstStyle/>
        <a:p>
          <a:endParaRPr lang="en-US"/>
        </a:p>
      </dgm:t>
    </dgm:pt>
    <dgm:pt modelId="{01766EAB-9D43-CF46-88DE-B4777131682C}" type="sibTrans" cxnId="{EF4A9343-56A3-1540-B7BC-AF147C803AD6}">
      <dgm:prSet/>
      <dgm:spPr/>
      <dgm:t>
        <a:bodyPr/>
        <a:lstStyle/>
        <a:p>
          <a:endParaRPr lang="en-US"/>
        </a:p>
      </dgm:t>
    </dgm:pt>
    <dgm:pt modelId="{94F9D8B4-812B-C74E-BCBC-8CD2685D91D4}">
      <dgm:prSet phldrT="[Text]"/>
      <dgm:spPr>
        <a:solidFill>
          <a:schemeClr val="accent4">
            <a:alpha val="90000"/>
          </a:schemeClr>
        </a:solidFill>
      </dgm:spPr>
      <dgm:t>
        <a:bodyPr/>
        <a:lstStyle/>
        <a:p>
          <a:r>
            <a:rPr lang="en-US" b="1" dirty="0">
              <a:solidFill>
                <a:schemeClr val="bg1"/>
              </a:solidFill>
            </a:rPr>
            <a:t>Cardiovascular</a:t>
          </a:r>
        </a:p>
      </dgm:t>
    </dgm:pt>
    <dgm:pt modelId="{A38FCAA0-1C25-E842-8EBF-1FAB74ABB45B}" type="parTrans" cxnId="{2E4F7B2D-DEDA-BB4F-9602-D935E65DAB66}">
      <dgm:prSet/>
      <dgm:spPr/>
      <dgm:t>
        <a:bodyPr/>
        <a:lstStyle/>
        <a:p>
          <a:endParaRPr lang="en-US"/>
        </a:p>
      </dgm:t>
    </dgm:pt>
    <dgm:pt modelId="{87007080-30C5-5648-8A72-56E428D6863E}" type="sibTrans" cxnId="{2E4F7B2D-DEDA-BB4F-9602-D935E65DAB66}">
      <dgm:prSet/>
      <dgm:spPr/>
      <dgm:t>
        <a:bodyPr/>
        <a:lstStyle/>
        <a:p>
          <a:endParaRPr lang="en-US"/>
        </a:p>
      </dgm:t>
    </dgm:pt>
    <dgm:pt modelId="{CDA20B04-54BF-524C-A33C-29BD07E3233C}">
      <dgm:prSet phldrT="[Text]"/>
      <dgm:spPr>
        <a:solidFill>
          <a:schemeClr val="accent6">
            <a:alpha val="90000"/>
          </a:schemeClr>
        </a:solidFill>
      </dgm:spPr>
      <dgm:t>
        <a:bodyPr/>
        <a:lstStyle/>
        <a:p>
          <a:r>
            <a:rPr lang="en-US" b="1" dirty="0">
              <a:solidFill>
                <a:schemeClr val="bg1"/>
              </a:solidFill>
            </a:rPr>
            <a:t>Respiratory</a:t>
          </a:r>
        </a:p>
      </dgm:t>
    </dgm:pt>
    <dgm:pt modelId="{5609B37F-1254-AA4E-A90C-6D3288A016F9}" type="parTrans" cxnId="{A6EDC42C-8EFD-EB4B-8539-743DD74ECC31}">
      <dgm:prSet/>
      <dgm:spPr/>
      <dgm:t>
        <a:bodyPr/>
        <a:lstStyle/>
        <a:p>
          <a:endParaRPr lang="en-US"/>
        </a:p>
      </dgm:t>
    </dgm:pt>
    <dgm:pt modelId="{AD714202-04B6-5540-843D-C6B4EFB6B325}" type="sibTrans" cxnId="{A6EDC42C-8EFD-EB4B-8539-743DD74ECC31}">
      <dgm:prSet/>
      <dgm:spPr/>
      <dgm:t>
        <a:bodyPr/>
        <a:lstStyle/>
        <a:p>
          <a:endParaRPr lang="en-US"/>
        </a:p>
      </dgm:t>
    </dgm:pt>
    <dgm:pt modelId="{DB1871CC-EA51-A44A-8E17-45178C4EB62D}">
      <dgm:prSet phldrT="[Text]"/>
      <dgm:spPr>
        <a:solidFill>
          <a:schemeClr val="bg1"/>
        </a:solidFill>
      </dgm:spPr>
      <dgm:t>
        <a:bodyPr/>
        <a:lstStyle/>
        <a:p>
          <a:r>
            <a:rPr lang="en-US" dirty="0">
              <a:solidFill>
                <a:schemeClr val="tx1"/>
              </a:solidFill>
            </a:rPr>
            <a:t>Anaerobic Training</a:t>
          </a:r>
        </a:p>
      </dgm:t>
    </dgm:pt>
    <dgm:pt modelId="{4752E9BA-14CA-A449-8EB5-7FF0F6C51574}" type="parTrans" cxnId="{5B890DEA-B51A-A849-A08A-D45837DFEB3B}">
      <dgm:prSet/>
      <dgm:spPr/>
      <dgm:t>
        <a:bodyPr/>
        <a:lstStyle/>
        <a:p>
          <a:endParaRPr lang="en-US"/>
        </a:p>
      </dgm:t>
    </dgm:pt>
    <dgm:pt modelId="{764BEB90-EF0D-5E41-B24D-ABAAB8724189}" type="sibTrans" cxnId="{5B890DEA-B51A-A849-A08A-D45837DFEB3B}">
      <dgm:prSet/>
      <dgm:spPr/>
      <dgm:t>
        <a:bodyPr/>
        <a:lstStyle/>
        <a:p>
          <a:endParaRPr lang="en-US"/>
        </a:p>
      </dgm:t>
    </dgm:pt>
    <dgm:pt modelId="{F96CEAAA-FA10-3642-9BB3-6ABE0485D2D1}">
      <dgm:prSet phldrT="[Text]"/>
      <dgm:spPr>
        <a:solidFill>
          <a:srgbClr val="002060">
            <a:alpha val="90000"/>
          </a:srgbClr>
        </a:solidFill>
      </dgm:spPr>
      <dgm:t>
        <a:bodyPr/>
        <a:lstStyle/>
        <a:p>
          <a:r>
            <a:rPr lang="en-US" b="1" dirty="0">
              <a:solidFill>
                <a:schemeClr val="bg1"/>
              </a:solidFill>
            </a:rPr>
            <a:t>Muscular</a:t>
          </a:r>
        </a:p>
      </dgm:t>
    </dgm:pt>
    <dgm:pt modelId="{2BB9B1F5-CCA3-F842-A981-B1732CB4CC63}" type="parTrans" cxnId="{136889A7-2F84-2A4C-9781-BCF1DEA7D101}">
      <dgm:prSet/>
      <dgm:spPr/>
      <dgm:t>
        <a:bodyPr/>
        <a:lstStyle/>
        <a:p>
          <a:endParaRPr lang="en-US"/>
        </a:p>
      </dgm:t>
    </dgm:pt>
    <dgm:pt modelId="{19B2EB15-B2D6-5545-89C0-F58796E7DD78}" type="sibTrans" cxnId="{136889A7-2F84-2A4C-9781-BCF1DEA7D101}">
      <dgm:prSet/>
      <dgm:spPr/>
      <dgm:t>
        <a:bodyPr/>
        <a:lstStyle/>
        <a:p>
          <a:endParaRPr lang="en-US"/>
        </a:p>
      </dgm:t>
    </dgm:pt>
    <dgm:pt modelId="{C5DD88EE-B52A-CA43-9D5E-2AF342FB8DF8}">
      <dgm:prSet phldrT="[Text]"/>
      <dgm:spPr>
        <a:solidFill>
          <a:srgbClr val="FF0000">
            <a:alpha val="90000"/>
          </a:srgbClr>
        </a:solidFill>
      </dgm:spPr>
      <dgm:t>
        <a:bodyPr/>
        <a:lstStyle/>
        <a:p>
          <a:r>
            <a:rPr lang="en-US" b="1" dirty="0">
              <a:solidFill>
                <a:schemeClr val="bg1"/>
              </a:solidFill>
            </a:rPr>
            <a:t>Muscular</a:t>
          </a:r>
        </a:p>
      </dgm:t>
    </dgm:pt>
    <dgm:pt modelId="{5F3B42EE-7802-C24C-9919-DD3A9F602A1A}" type="parTrans" cxnId="{4DECBB22-00C6-C442-AC25-55EAD48A0BFE}">
      <dgm:prSet/>
      <dgm:spPr/>
      <dgm:t>
        <a:bodyPr/>
        <a:lstStyle/>
        <a:p>
          <a:endParaRPr lang="en-US"/>
        </a:p>
      </dgm:t>
    </dgm:pt>
    <dgm:pt modelId="{EF7C6671-9D0D-1C4C-9979-4C6038B304AF}" type="sibTrans" cxnId="{4DECBB22-00C6-C442-AC25-55EAD48A0BFE}">
      <dgm:prSet/>
      <dgm:spPr/>
      <dgm:t>
        <a:bodyPr/>
        <a:lstStyle/>
        <a:p>
          <a:endParaRPr lang="en-US"/>
        </a:p>
      </dgm:t>
    </dgm:pt>
    <dgm:pt modelId="{EEBC6DA7-8C04-1645-AF4D-035528C6B31F}" type="pres">
      <dgm:prSet presAssocID="{84811148-D0C6-AB45-AE98-431DE4E0A167}" presName="diagram" presStyleCnt="0">
        <dgm:presLayoutVars>
          <dgm:chPref val="1"/>
          <dgm:dir/>
          <dgm:animOne val="branch"/>
          <dgm:animLvl val="lvl"/>
          <dgm:resizeHandles/>
        </dgm:presLayoutVars>
      </dgm:prSet>
      <dgm:spPr/>
    </dgm:pt>
    <dgm:pt modelId="{393C4214-59C4-8B4B-831B-BC0F71FF6809}" type="pres">
      <dgm:prSet presAssocID="{34AAEEF9-0FEB-634C-83D9-E468C6D2C546}" presName="root" presStyleCnt="0"/>
      <dgm:spPr/>
    </dgm:pt>
    <dgm:pt modelId="{81C05A40-8C00-AA47-A205-F3F8D67F5016}" type="pres">
      <dgm:prSet presAssocID="{34AAEEF9-0FEB-634C-83D9-E468C6D2C546}" presName="rootComposite" presStyleCnt="0"/>
      <dgm:spPr/>
    </dgm:pt>
    <dgm:pt modelId="{C950C58A-65CF-604D-98C9-FB558E8C5EE8}" type="pres">
      <dgm:prSet presAssocID="{34AAEEF9-0FEB-634C-83D9-E468C6D2C546}" presName="rootText" presStyleLbl="node1" presStyleIdx="0" presStyleCnt="2"/>
      <dgm:spPr/>
    </dgm:pt>
    <dgm:pt modelId="{F02E0DCF-1835-534B-9208-A5AF8A23EADD}" type="pres">
      <dgm:prSet presAssocID="{34AAEEF9-0FEB-634C-83D9-E468C6D2C546}" presName="rootConnector" presStyleLbl="node1" presStyleIdx="0" presStyleCnt="2"/>
      <dgm:spPr/>
    </dgm:pt>
    <dgm:pt modelId="{5E38E722-D49B-FD48-9CE4-D4993BA230D6}" type="pres">
      <dgm:prSet presAssocID="{34AAEEF9-0FEB-634C-83D9-E468C6D2C546}" presName="childShape" presStyleCnt="0"/>
      <dgm:spPr/>
    </dgm:pt>
    <dgm:pt modelId="{EF74B871-5060-BA40-A140-7386BB3E1977}" type="pres">
      <dgm:prSet presAssocID="{A38FCAA0-1C25-E842-8EBF-1FAB74ABB45B}" presName="Name13" presStyleLbl="parChTrans1D2" presStyleIdx="0" presStyleCnt="4"/>
      <dgm:spPr/>
    </dgm:pt>
    <dgm:pt modelId="{DD5E6280-4A41-3A42-9B88-D5F299E1329B}" type="pres">
      <dgm:prSet presAssocID="{94F9D8B4-812B-C74E-BCBC-8CD2685D91D4}" presName="childText" presStyleLbl="bgAcc1" presStyleIdx="0" presStyleCnt="4">
        <dgm:presLayoutVars>
          <dgm:bulletEnabled val="1"/>
        </dgm:presLayoutVars>
      </dgm:prSet>
      <dgm:spPr/>
    </dgm:pt>
    <dgm:pt modelId="{0099FE1A-28BD-834B-9CCC-6EB1E3F1D423}" type="pres">
      <dgm:prSet presAssocID="{5609B37F-1254-AA4E-A90C-6D3288A016F9}" presName="Name13" presStyleLbl="parChTrans1D2" presStyleIdx="1" presStyleCnt="4"/>
      <dgm:spPr/>
    </dgm:pt>
    <dgm:pt modelId="{5030BF4E-A9DD-2540-8BAD-178A1541E1E6}" type="pres">
      <dgm:prSet presAssocID="{CDA20B04-54BF-524C-A33C-29BD07E3233C}" presName="childText" presStyleLbl="bgAcc1" presStyleIdx="1" presStyleCnt="4">
        <dgm:presLayoutVars>
          <dgm:bulletEnabled val="1"/>
        </dgm:presLayoutVars>
      </dgm:prSet>
      <dgm:spPr/>
    </dgm:pt>
    <dgm:pt modelId="{D3BD8DA1-D287-204F-9BC3-C395F174C421}" type="pres">
      <dgm:prSet presAssocID="{5F3B42EE-7802-C24C-9919-DD3A9F602A1A}" presName="Name13" presStyleLbl="parChTrans1D2" presStyleIdx="2" presStyleCnt="4"/>
      <dgm:spPr/>
    </dgm:pt>
    <dgm:pt modelId="{686AE0D8-01A6-7443-A343-B5840E468E92}" type="pres">
      <dgm:prSet presAssocID="{C5DD88EE-B52A-CA43-9D5E-2AF342FB8DF8}" presName="childText" presStyleLbl="bgAcc1" presStyleIdx="2" presStyleCnt="4">
        <dgm:presLayoutVars>
          <dgm:bulletEnabled val="1"/>
        </dgm:presLayoutVars>
      </dgm:prSet>
      <dgm:spPr/>
    </dgm:pt>
    <dgm:pt modelId="{49FFBF54-2A04-554F-ABCD-CDE1D50A4D89}" type="pres">
      <dgm:prSet presAssocID="{DB1871CC-EA51-A44A-8E17-45178C4EB62D}" presName="root" presStyleCnt="0"/>
      <dgm:spPr/>
    </dgm:pt>
    <dgm:pt modelId="{9910793C-37CA-F244-858E-7ADF513C312D}" type="pres">
      <dgm:prSet presAssocID="{DB1871CC-EA51-A44A-8E17-45178C4EB62D}" presName="rootComposite" presStyleCnt="0"/>
      <dgm:spPr/>
    </dgm:pt>
    <dgm:pt modelId="{A2A5F601-4CB8-294D-82FA-45BEF86CF777}" type="pres">
      <dgm:prSet presAssocID="{DB1871CC-EA51-A44A-8E17-45178C4EB62D}" presName="rootText" presStyleLbl="node1" presStyleIdx="1" presStyleCnt="2"/>
      <dgm:spPr/>
    </dgm:pt>
    <dgm:pt modelId="{51BF86A1-06AF-DF4F-BE8F-590E87B26A73}" type="pres">
      <dgm:prSet presAssocID="{DB1871CC-EA51-A44A-8E17-45178C4EB62D}" presName="rootConnector" presStyleLbl="node1" presStyleIdx="1" presStyleCnt="2"/>
      <dgm:spPr/>
    </dgm:pt>
    <dgm:pt modelId="{0385C231-0197-454E-B840-55ADD31D30A0}" type="pres">
      <dgm:prSet presAssocID="{DB1871CC-EA51-A44A-8E17-45178C4EB62D}" presName="childShape" presStyleCnt="0"/>
      <dgm:spPr/>
    </dgm:pt>
    <dgm:pt modelId="{32EAC11A-0C88-494E-8641-478F681A6217}" type="pres">
      <dgm:prSet presAssocID="{2BB9B1F5-CCA3-F842-A981-B1732CB4CC63}" presName="Name13" presStyleLbl="parChTrans1D2" presStyleIdx="3" presStyleCnt="4"/>
      <dgm:spPr/>
    </dgm:pt>
    <dgm:pt modelId="{AFE72051-111F-194F-B755-0B5D252F1D09}" type="pres">
      <dgm:prSet presAssocID="{F96CEAAA-FA10-3642-9BB3-6ABE0485D2D1}" presName="childText" presStyleLbl="bgAcc1" presStyleIdx="3" presStyleCnt="4">
        <dgm:presLayoutVars>
          <dgm:bulletEnabled val="1"/>
        </dgm:presLayoutVars>
      </dgm:prSet>
      <dgm:spPr/>
    </dgm:pt>
  </dgm:ptLst>
  <dgm:cxnLst>
    <dgm:cxn modelId="{81CB5301-22E0-4654-9FD8-B0CA524976AC}" type="presOf" srcId="{C5DD88EE-B52A-CA43-9D5E-2AF342FB8DF8}" destId="{686AE0D8-01A6-7443-A343-B5840E468E92}" srcOrd="0" destOrd="0" presId="urn:microsoft.com/office/officeart/2005/8/layout/hierarchy3"/>
    <dgm:cxn modelId="{CF128A01-9482-4DE9-BDFD-ED0413FBDBC4}" type="presOf" srcId="{5F3B42EE-7802-C24C-9919-DD3A9F602A1A}" destId="{D3BD8DA1-D287-204F-9BC3-C395F174C421}" srcOrd="0" destOrd="0" presId="urn:microsoft.com/office/officeart/2005/8/layout/hierarchy3"/>
    <dgm:cxn modelId="{4DECBB22-00C6-C442-AC25-55EAD48A0BFE}" srcId="{34AAEEF9-0FEB-634C-83D9-E468C6D2C546}" destId="{C5DD88EE-B52A-CA43-9D5E-2AF342FB8DF8}" srcOrd="2" destOrd="0" parTransId="{5F3B42EE-7802-C24C-9919-DD3A9F602A1A}" sibTransId="{EF7C6671-9D0D-1C4C-9979-4C6038B304AF}"/>
    <dgm:cxn modelId="{A6EDC42C-8EFD-EB4B-8539-743DD74ECC31}" srcId="{34AAEEF9-0FEB-634C-83D9-E468C6D2C546}" destId="{CDA20B04-54BF-524C-A33C-29BD07E3233C}" srcOrd="1" destOrd="0" parTransId="{5609B37F-1254-AA4E-A90C-6D3288A016F9}" sibTransId="{AD714202-04B6-5540-843D-C6B4EFB6B325}"/>
    <dgm:cxn modelId="{2E4F7B2D-DEDA-BB4F-9602-D935E65DAB66}" srcId="{34AAEEF9-0FEB-634C-83D9-E468C6D2C546}" destId="{94F9D8B4-812B-C74E-BCBC-8CD2685D91D4}" srcOrd="0" destOrd="0" parTransId="{A38FCAA0-1C25-E842-8EBF-1FAB74ABB45B}" sibTransId="{87007080-30C5-5648-8A72-56E428D6863E}"/>
    <dgm:cxn modelId="{FC89F035-809E-4219-A778-FDD883FE910A}" type="presOf" srcId="{A38FCAA0-1C25-E842-8EBF-1FAB74ABB45B}" destId="{EF74B871-5060-BA40-A140-7386BB3E1977}" srcOrd="0" destOrd="0" presId="urn:microsoft.com/office/officeart/2005/8/layout/hierarchy3"/>
    <dgm:cxn modelId="{158B043B-07EC-4680-A55E-F36A0BB31521}" type="presOf" srcId="{34AAEEF9-0FEB-634C-83D9-E468C6D2C546}" destId="{F02E0DCF-1835-534B-9208-A5AF8A23EADD}" srcOrd="1" destOrd="0" presId="urn:microsoft.com/office/officeart/2005/8/layout/hierarchy3"/>
    <dgm:cxn modelId="{EF4A9343-56A3-1540-B7BC-AF147C803AD6}" srcId="{84811148-D0C6-AB45-AE98-431DE4E0A167}" destId="{34AAEEF9-0FEB-634C-83D9-E468C6D2C546}" srcOrd="0" destOrd="0" parTransId="{35A090D7-D286-9D40-8D9A-4A039B662EA4}" sibTransId="{01766EAB-9D43-CF46-88DE-B4777131682C}"/>
    <dgm:cxn modelId="{D9FA0F51-6090-45C1-8AE0-C1BE9A112826}" type="presOf" srcId="{DB1871CC-EA51-A44A-8E17-45178C4EB62D}" destId="{A2A5F601-4CB8-294D-82FA-45BEF86CF777}" srcOrd="0" destOrd="0" presId="urn:microsoft.com/office/officeart/2005/8/layout/hierarchy3"/>
    <dgm:cxn modelId="{B095F453-6397-43D4-ACA0-3FDF8C78CA7F}" type="presOf" srcId="{94F9D8B4-812B-C74E-BCBC-8CD2685D91D4}" destId="{DD5E6280-4A41-3A42-9B88-D5F299E1329B}" srcOrd="0" destOrd="0" presId="urn:microsoft.com/office/officeart/2005/8/layout/hierarchy3"/>
    <dgm:cxn modelId="{DA0B12A7-25D2-42E2-B7FA-6E463B93B09C}" type="presOf" srcId="{5609B37F-1254-AA4E-A90C-6D3288A016F9}" destId="{0099FE1A-28BD-834B-9CCC-6EB1E3F1D423}" srcOrd="0" destOrd="0" presId="urn:microsoft.com/office/officeart/2005/8/layout/hierarchy3"/>
    <dgm:cxn modelId="{136889A7-2F84-2A4C-9781-BCF1DEA7D101}" srcId="{DB1871CC-EA51-A44A-8E17-45178C4EB62D}" destId="{F96CEAAA-FA10-3642-9BB3-6ABE0485D2D1}" srcOrd="0" destOrd="0" parTransId="{2BB9B1F5-CCA3-F842-A981-B1732CB4CC63}" sibTransId="{19B2EB15-B2D6-5545-89C0-F58796E7DD78}"/>
    <dgm:cxn modelId="{99597AD1-8F07-4A49-9560-E260302AE6FC}" type="presOf" srcId="{CDA20B04-54BF-524C-A33C-29BD07E3233C}" destId="{5030BF4E-A9DD-2540-8BAD-178A1541E1E6}" srcOrd="0" destOrd="0" presId="urn:microsoft.com/office/officeart/2005/8/layout/hierarchy3"/>
    <dgm:cxn modelId="{D09A69D9-8C74-47DD-9963-BF5B283DD3D7}" type="presOf" srcId="{84811148-D0C6-AB45-AE98-431DE4E0A167}" destId="{EEBC6DA7-8C04-1645-AF4D-035528C6B31F}" srcOrd="0" destOrd="0" presId="urn:microsoft.com/office/officeart/2005/8/layout/hierarchy3"/>
    <dgm:cxn modelId="{810523E7-A043-49E6-82A1-156F9E68CFA6}" type="presOf" srcId="{DB1871CC-EA51-A44A-8E17-45178C4EB62D}" destId="{51BF86A1-06AF-DF4F-BE8F-590E87B26A73}" srcOrd="1" destOrd="0" presId="urn:microsoft.com/office/officeart/2005/8/layout/hierarchy3"/>
    <dgm:cxn modelId="{5B890DEA-B51A-A849-A08A-D45837DFEB3B}" srcId="{84811148-D0C6-AB45-AE98-431DE4E0A167}" destId="{DB1871CC-EA51-A44A-8E17-45178C4EB62D}" srcOrd="1" destOrd="0" parTransId="{4752E9BA-14CA-A449-8EB5-7FF0F6C51574}" sibTransId="{764BEB90-EF0D-5E41-B24D-ABAAB8724189}"/>
    <dgm:cxn modelId="{87AA40EA-BDCF-4DE4-8CC7-F43D358C3787}" type="presOf" srcId="{F96CEAAA-FA10-3642-9BB3-6ABE0485D2D1}" destId="{AFE72051-111F-194F-B755-0B5D252F1D09}" srcOrd="0" destOrd="0" presId="urn:microsoft.com/office/officeart/2005/8/layout/hierarchy3"/>
    <dgm:cxn modelId="{53CE37ED-EA1D-4E7B-9CBB-E11EB58019DD}" type="presOf" srcId="{34AAEEF9-0FEB-634C-83D9-E468C6D2C546}" destId="{C950C58A-65CF-604D-98C9-FB558E8C5EE8}" srcOrd="0" destOrd="0" presId="urn:microsoft.com/office/officeart/2005/8/layout/hierarchy3"/>
    <dgm:cxn modelId="{B3DC06F3-0869-4073-8FF7-1278E150C665}" type="presOf" srcId="{2BB9B1F5-CCA3-F842-A981-B1732CB4CC63}" destId="{32EAC11A-0C88-494E-8641-478F681A6217}" srcOrd="0" destOrd="0" presId="urn:microsoft.com/office/officeart/2005/8/layout/hierarchy3"/>
    <dgm:cxn modelId="{CC15D175-7320-4720-91E6-28545C8F9780}" type="presParOf" srcId="{EEBC6DA7-8C04-1645-AF4D-035528C6B31F}" destId="{393C4214-59C4-8B4B-831B-BC0F71FF6809}" srcOrd="0" destOrd="0" presId="urn:microsoft.com/office/officeart/2005/8/layout/hierarchy3"/>
    <dgm:cxn modelId="{4CF08638-9D18-4211-A065-22C0AE086E3A}" type="presParOf" srcId="{393C4214-59C4-8B4B-831B-BC0F71FF6809}" destId="{81C05A40-8C00-AA47-A205-F3F8D67F5016}" srcOrd="0" destOrd="0" presId="urn:microsoft.com/office/officeart/2005/8/layout/hierarchy3"/>
    <dgm:cxn modelId="{62EA852C-7A04-4641-B165-AE9E57D1C3D3}" type="presParOf" srcId="{81C05A40-8C00-AA47-A205-F3F8D67F5016}" destId="{C950C58A-65CF-604D-98C9-FB558E8C5EE8}" srcOrd="0" destOrd="0" presId="urn:microsoft.com/office/officeart/2005/8/layout/hierarchy3"/>
    <dgm:cxn modelId="{B3AC08A7-7C9E-4762-A4D1-83AC3F36C0E3}" type="presParOf" srcId="{81C05A40-8C00-AA47-A205-F3F8D67F5016}" destId="{F02E0DCF-1835-534B-9208-A5AF8A23EADD}" srcOrd="1" destOrd="0" presId="urn:microsoft.com/office/officeart/2005/8/layout/hierarchy3"/>
    <dgm:cxn modelId="{5D38005C-A2C1-44F6-9187-07673A45F6FF}" type="presParOf" srcId="{393C4214-59C4-8B4B-831B-BC0F71FF6809}" destId="{5E38E722-D49B-FD48-9CE4-D4993BA230D6}" srcOrd="1" destOrd="0" presId="urn:microsoft.com/office/officeart/2005/8/layout/hierarchy3"/>
    <dgm:cxn modelId="{CAA12142-DB6B-464F-B6EB-ADE312D58BBD}" type="presParOf" srcId="{5E38E722-D49B-FD48-9CE4-D4993BA230D6}" destId="{EF74B871-5060-BA40-A140-7386BB3E1977}" srcOrd="0" destOrd="0" presId="urn:microsoft.com/office/officeart/2005/8/layout/hierarchy3"/>
    <dgm:cxn modelId="{5F00D5D5-D426-4232-89F5-58195B32A506}" type="presParOf" srcId="{5E38E722-D49B-FD48-9CE4-D4993BA230D6}" destId="{DD5E6280-4A41-3A42-9B88-D5F299E1329B}" srcOrd="1" destOrd="0" presId="urn:microsoft.com/office/officeart/2005/8/layout/hierarchy3"/>
    <dgm:cxn modelId="{EF7CA1E2-E9B0-4872-89CE-A5EFF6AE9C04}" type="presParOf" srcId="{5E38E722-D49B-FD48-9CE4-D4993BA230D6}" destId="{0099FE1A-28BD-834B-9CCC-6EB1E3F1D423}" srcOrd="2" destOrd="0" presId="urn:microsoft.com/office/officeart/2005/8/layout/hierarchy3"/>
    <dgm:cxn modelId="{85AE0778-051B-4598-B7F0-399222F35C93}" type="presParOf" srcId="{5E38E722-D49B-FD48-9CE4-D4993BA230D6}" destId="{5030BF4E-A9DD-2540-8BAD-178A1541E1E6}" srcOrd="3" destOrd="0" presId="urn:microsoft.com/office/officeart/2005/8/layout/hierarchy3"/>
    <dgm:cxn modelId="{3F03EC40-D584-4417-8E0B-866381665F27}" type="presParOf" srcId="{5E38E722-D49B-FD48-9CE4-D4993BA230D6}" destId="{D3BD8DA1-D287-204F-9BC3-C395F174C421}" srcOrd="4" destOrd="0" presId="urn:microsoft.com/office/officeart/2005/8/layout/hierarchy3"/>
    <dgm:cxn modelId="{1E072BA3-75F2-48F0-BFA9-3F21A4F9E5B9}" type="presParOf" srcId="{5E38E722-D49B-FD48-9CE4-D4993BA230D6}" destId="{686AE0D8-01A6-7443-A343-B5840E468E92}" srcOrd="5" destOrd="0" presId="urn:microsoft.com/office/officeart/2005/8/layout/hierarchy3"/>
    <dgm:cxn modelId="{D65569D0-582A-4F7C-8747-FE46D5D67027}" type="presParOf" srcId="{EEBC6DA7-8C04-1645-AF4D-035528C6B31F}" destId="{49FFBF54-2A04-554F-ABCD-CDE1D50A4D89}" srcOrd="1" destOrd="0" presId="urn:microsoft.com/office/officeart/2005/8/layout/hierarchy3"/>
    <dgm:cxn modelId="{ACF0C0C7-5104-4935-B4CE-D73D9502B875}" type="presParOf" srcId="{49FFBF54-2A04-554F-ABCD-CDE1D50A4D89}" destId="{9910793C-37CA-F244-858E-7ADF513C312D}" srcOrd="0" destOrd="0" presId="urn:microsoft.com/office/officeart/2005/8/layout/hierarchy3"/>
    <dgm:cxn modelId="{43038A62-9DA3-4764-8FA2-181F77EFC7FD}" type="presParOf" srcId="{9910793C-37CA-F244-858E-7ADF513C312D}" destId="{A2A5F601-4CB8-294D-82FA-45BEF86CF777}" srcOrd="0" destOrd="0" presId="urn:microsoft.com/office/officeart/2005/8/layout/hierarchy3"/>
    <dgm:cxn modelId="{862A47E0-9F1C-4401-ACFE-D8F677466B97}" type="presParOf" srcId="{9910793C-37CA-F244-858E-7ADF513C312D}" destId="{51BF86A1-06AF-DF4F-BE8F-590E87B26A73}" srcOrd="1" destOrd="0" presId="urn:microsoft.com/office/officeart/2005/8/layout/hierarchy3"/>
    <dgm:cxn modelId="{A2C73154-BC41-474D-9416-17B1CAE01BEF}" type="presParOf" srcId="{49FFBF54-2A04-554F-ABCD-CDE1D50A4D89}" destId="{0385C231-0197-454E-B840-55ADD31D30A0}" srcOrd="1" destOrd="0" presId="urn:microsoft.com/office/officeart/2005/8/layout/hierarchy3"/>
    <dgm:cxn modelId="{B4711572-289D-4062-BAAC-7A64601C2704}" type="presParOf" srcId="{0385C231-0197-454E-B840-55ADD31D30A0}" destId="{32EAC11A-0C88-494E-8641-478F681A6217}" srcOrd="0" destOrd="0" presId="urn:microsoft.com/office/officeart/2005/8/layout/hierarchy3"/>
    <dgm:cxn modelId="{23FAB53C-4140-4EBA-A7B0-D5F3DC5C0C14}" type="presParOf" srcId="{0385C231-0197-454E-B840-55ADD31D30A0}" destId="{AFE72051-111F-194F-B755-0B5D252F1D0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811148-D0C6-AB45-AE98-431DE4E0A167}" type="doc">
      <dgm:prSet loTypeId="urn:microsoft.com/office/officeart/2005/8/layout/hierarchy3" loCatId="hierarchy" qsTypeId="urn:microsoft.com/office/officeart/2005/8/quickstyle/simple4" qsCatId="simple" csTypeId="urn:microsoft.com/office/officeart/2005/8/colors/colorful1" csCatId="colorful" phldr="1"/>
      <dgm:spPr/>
      <dgm:t>
        <a:bodyPr/>
        <a:lstStyle/>
        <a:p>
          <a:endParaRPr lang="en-US"/>
        </a:p>
      </dgm:t>
    </dgm:pt>
    <dgm:pt modelId="{DB1871CC-EA51-A44A-8E17-45178C4EB62D}">
      <dgm:prSet phldrT="[Text]" custT="1"/>
      <dgm:spPr/>
      <dgm:t>
        <a:bodyPr/>
        <a:lstStyle/>
        <a:p>
          <a:r>
            <a:rPr lang="en-US" sz="2800" b="1"/>
            <a:t>Aerobic Training</a:t>
          </a:r>
          <a:endParaRPr lang="en-US" sz="2800" b="1" dirty="0"/>
        </a:p>
      </dgm:t>
    </dgm:pt>
    <dgm:pt modelId="{4752E9BA-14CA-A449-8EB5-7FF0F6C51574}" type="parTrans" cxnId="{5B890DEA-B51A-A849-A08A-D45837DFEB3B}">
      <dgm:prSet/>
      <dgm:spPr/>
      <dgm:t>
        <a:bodyPr/>
        <a:lstStyle/>
        <a:p>
          <a:endParaRPr lang="en-US"/>
        </a:p>
      </dgm:t>
    </dgm:pt>
    <dgm:pt modelId="{764BEB90-EF0D-5E41-B24D-ABAAB8724189}" type="sibTrans" cxnId="{5B890DEA-B51A-A849-A08A-D45837DFEB3B}">
      <dgm:prSet/>
      <dgm:spPr/>
      <dgm:t>
        <a:bodyPr/>
        <a:lstStyle/>
        <a:p>
          <a:endParaRPr lang="en-US"/>
        </a:p>
      </dgm:t>
    </dgm:pt>
    <dgm:pt modelId="{F96CEAAA-FA10-3642-9BB3-6ABE0485D2D1}">
      <dgm:prSet phldrT="[Text]" custT="1"/>
      <dgm:spPr/>
      <dgm:t>
        <a:bodyPr/>
        <a:lstStyle/>
        <a:p>
          <a:r>
            <a:rPr lang="en-US" sz="1600" b="1" dirty="0"/>
            <a:t>Cardiovascular Adaptations:</a:t>
          </a:r>
        </a:p>
      </dgm:t>
    </dgm:pt>
    <dgm:pt modelId="{2BB9B1F5-CCA3-F842-A981-B1732CB4CC63}" type="parTrans" cxnId="{136889A7-2F84-2A4C-9781-BCF1DEA7D101}">
      <dgm:prSet/>
      <dgm:spPr/>
      <dgm:t>
        <a:bodyPr/>
        <a:lstStyle/>
        <a:p>
          <a:endParaRPr lang="en-US"/>
        </a:p>
      </dgm:t>
    </dgm:pt>
    <dgm:pt modelId="{19B2EB15-B2D6-5545-89C0-F58796E7DD78}" type="sibTrans" cxnId="{136889A7-2F84-2A4C-9781-BCF1DEA7D101}">
      <dgm:prSet/>
      <dgm:spPr/>
      <dgm:t>
        <a:bodyPr/>
        <a:lstStyle/>
        <a:p>
          <a:endParaRPr lang="en-US"/>
        </a:p>
      </dgm:t>
    </dgm:pt>
    <dgm:pt modelId="{56FB5BAA-E235-4A23-AD4D-9E016FA4CCDB}">
      <dgm:prSet phldrT="[Text]" custT="1"/>
      <dgm:spPr/>
      <dgm:t>
        <a:bodyPr/>
        <a:lstStyle/>
        <a:p>
          <a:r>
            <a:rPr lang="en-AU" sz="1600">
              <a:sym typeface="Symbol" pitchFamily="18" charset="2"/>
            </a:rPr>
            <a:t></a:t>
          </a:r>
          <a:r>
            <a:rPr lang="en-US" altLang="en-US" sz="1600">
              <a:latin typeface="Calibri" panose="020F0502020204030204" pitchFamily="34" charset="0"/>
            </a:rPr>
            <a:t> Myocardial contractility</a:t>
          </a:r>
          <a:endParaRPr lang="en-US" sz="1600" dirty="0"/>
        </a:p>
      </dgm:t>
    </dgm:pt>
    <dgm:pt modelId="{B6FCAA5B-19E8-411C-9A56-82C1DED2EA9F}" type="parTrans" cxnId="{B446EDCB-3BBE-41D2-8ABC-BEC0B5062689}">
      <dgm:prSet/>
      <dgm:spPr/>
      <dgm:t>
        <a:bodyPr/>
        <a:lstStyle/>
        <a:p>
          <a:endParaRPr lang="en-AU"/>
        </a:p>
      </dgm:t>
    </dgm:pt>
    <dgm:pt modelId="{C731CDEC-B7E7-4BC2-8344-EC617A940D71}" type="sibTrans" cxnId="{B446EDCB-3BBE-41D2-8ABC-BEC0B5062689}">
      <dgm:prSet/>
      <dgm:spPr/>
      <dgm:t>
        <a:bodyPr/>
        <a:lstStyle/>
        <a:p>
          <a:endParaRPr lang="en-AU"/>
        </a:p>
      </dgm:t>
    </dgm:pt>
    <dgm:pt modelId="{D1C09584-2651-4EA3-A385-CE3434899A01}">
      <dgm:prSet custT="1"/>
      <dgm:spPr/>
      <dgm:t>
        <a:bodyPr/>
        <a:lstStyle/>
        <a:p>
          <a:r>
            <a:rPr lang="en-AU" sz="1600">
              <a:sym typeface="Symbol" pitchFamily="18" charset="2"/>
            </a:rPr>
            <a:t></a:t>
          </a:r>
          <a:r>
            <a:rPr lang="en-US" altLang="en-US" sz="1600">
              <a:latin typeface="Calibri" panose="020F0502020204030204" pitchFamily="34" charset="0"/>
            </a:rPr>
            <a:t> Size of left ventricle</a:t>
          </a:r>
          <a:endParaRPr lang="en-US" altLang="en-US" sz="1600" dirty="0">
            <a:latin typeface="Calibri" panose="020F0502020204030204" pitchFamily="34" charset="0"/>
          </a:endParaRPr>
        </a:p>
      </dgm:t>
    </dgm:pt>
    <dgm:pt modelId="{8E166D7A-2D65-4015-B99C-BC4B301E6672}" type="parTrans" cxnId="{07F45C44-83C3-4AE7-8D7F-40C5AF9718B9}">
      <dgm:prSet/>
      <dgm:spPr/>
      <dgm:t>
        <a:bodyPr/>
        <a:lstStyle/>
        <a:p>
          <a:endParaRPr lang="en-AU"/>
        </a:p>
      </dgm:t>
    </dgm:pt>
    <dgm:pt modelId="{A4D84A25-3928-4AC5-94E5-71A6B17E170C}" type="sibTrans" cxnId="{07F45C44-83C3-4AE7-8D7F-40C5AF9718B9}">
      <dgm:prSet/>
      <dgm:spPr/>
      <dgm:t>
        <a:bodyPr/>
        <a:lstStyle/>
        <a:p>
          <a:endParaRPr lang="en-AU"/>
        </a:p>
      </dgm:t>
    </dgm:pt>
    <dgm:pt modelId="{BF6BB420-DEE7-488E-9A28-A9CFD373E7D9}">
      <dgm:prSet custT="1"/>
      <dgm:spPr/>
      <dgm:t>
        <a:bodyPr/>
        <a:lstStyle/>
        <a:p>
          <a:r>
            <a:rPr lang="en-AU" sz="1600">
              <a:sym typeface="Symbol" pitchFamily="18" charset="2"/>
            </a:rPr>
            <a:t></a:t>
          </a:r>
          <a:r>
            <a:rPr lang="en-US" altLang="en-US" sz="1600">
              <a:latin typeface="Calibri" panose="020F0502020204030204" pitchFamily="34" charset="0"/>
            </a:rPr>
            <a:t> SV</a:t>
          </a:r>
          <a:endParaRPr lang="en-US" altLang="en-US" sz="1600" dirty="0">
            <a:latin typeface="Calibri" panose="020F0502020204030204" pitchFamily="34" charset="0"/>
          </a:endParaRPr>
        </a:p>
      </dgm:t>
    </dgm:pt>
    <dgm:pt modelId="{35741FCF-A0EE-42CA-A2FB-828580B9ABF1}" type="parTrans" cxnId="{1F8D6074-40B8-4644-B65D-20BE5100A68F}">
      <dgm:prSet/>
      <dgm:spPr/>
      <dgm:t>
        <a:bodyPr/>
        <a:lstStyle/>
        <a:p>
          <a:endParaRPr lang="en-AU"/>
        </a:p>
      </dgm:t>
    </dgm:pt>
    <dgm:pt modelId="{BD854B13-C445-4835-88F2-458C6B26A855}" type="sibTrans" cxnId="{1F8D6074-40B8-4644-B65D-20BE5100A68F}">
      <dgm:prSet/>
      <dgm:spPr/>
      <dgm:t>
        <a:bodyPr/>
        <a:lstStyle/>
        <a:p>
          <a:endParaRPr lang="en-AU"/>
        </a:p>
      </dgm:t>
    </dgm:pt>
    <dgm:pt modelId="{2EC49796-AD5B-462D-BB1D-52AE0F5A0E08}">
      <dgm:prSet custT="1"/>
      <dgm:spPr/>
      <dgm:t>
        <a:bodyPr/>
        <a:lstStyle/>
        <a:p>
          <a:r>
            <a:rPr lang="en-US" altLang="en-US" sz="1600">
              <a:latin typeface="Calibri" panose="020F0502020204030204" pitchFamily="34" charset="0"/>
              <a:cs typeface="Calibri" panose="020F0502020204030204" pitchFamily="34" charset="0"/>
            </a:rPr>
            <a:t>↓</a:t>
          </a:r>
          <a:r>
            <a:rPr lang="en-US" altLang="en-US" sz="1600">
              <a:latin typeface="Calibri" panose="020F0502020204030204" pitchFamily="34" charset="0"/>
            </a:rPr>
            <a:t>HR during submaximal exercise &amp; rest</a:t>
          </a:r>
          <a:endParaRPr lang="en-US" altLang="en-US" sz="1600" dirty="0">
            <a:latin typeface="Calibri" panose="020F0502020204030204" pitchFamily="34" charset="0"/>
          </a:endParaRPr>
        </a:p>
      </dgm:t>
    </dgm:pt>
    <dgm:pt modelId="{57DB8B51-5953-4776-A19A-2AF0210CE424}" type="parTrans" cxnId="{8F801B0E-0B83-47D2-9B51-B52C9D1AA0CD}">
      <dgm:prSet/>
      <dgm:spPr/>
      <dgm:t>
        <a:bodyPr/>
        <a:lstStyle/>
        <a:p>
          <a:endParaRPr lang="en-AU"/>
        </a:p>
      </dgm:t>
    </dgm:pt>
    <dgm:pt modelId="{F14220E8-4420-476A-AE65-8265777EC2E0}" type="sibTrans" cxnId="{8F801B0E-0B83-47D2-9B51-B52C9D1AA0CD}">
      <dgm:prSet/>
      <dgm:spPr/>
      <dgm:t>
        <a:bodyPr/>
        <a:lstStyle/>
        <a:p>
          <a:endParaRPr lang="en-AU"/>
        </a:p>
      </dgm:t>
    </dgm:pt>
    <dgm:pt modelId="{A1743BA7-AE39-49DA-9BDC-7086EDA1FF88}">
      <dgm:prSet custT="1"/>
      <dgm:spPr/>
      <dgm:t>
        <a:bodyPr/>
        <a:lstStyle/>
        <a:p>
          <a:r>
            <a:rPr lang="en-AU" sz="1600">
              <a:sym typeface="Symbol" pitchFamily="18" charset="2"/>
            </a:rPr>
            <a:t> </a:t>
          </a:r>
          <a:r>
            <a:rPr lang="en-US" altLang="en-US" sz="1600">
              <a:latin typeface="Calibri" panose="020F0502020204030204" pitchFamily="34" charset="0"/>
            </a:rPr>
            <a:t>Cardiac output (Q) during maximal exercise</a:t>
          </a:r>
          <a:endParaRPr lang="en-US" altLang="en-US" sz="1600" dirty="0">
            <a:latin typeface="Calibri" panose="020F0502020204030204" pitchFamily="34" charset="0"/>
          </a:endParaRPr>
        </a:p>
      </dgm:t>
    </dgm:pt>
    <dgm:pt modelId="{7320DA50-4EBE-48E4-8EB7-8406D102AB8B}" type="parTrans" cxnId="{6186DF0E-4BCE-4810-A1FB-0EF600A7E7FC}">
      <dgm:prSet/>
      <dgm:spPr/>
      <dgm:t>
        <a:bodyPr/>
        <a:lstStyle/>
        <a:p>
          <a:endParaRPr lang="en-AU"/>
        </a:p>
      </dgm:t>
    </dgm:pt>
    <dgm:pt modelId="{0CB747A7-9FBC-423B-B7CF-21BFD194D13F}" type="sibTrans" cxnId="{6186DF0E-4BCE-4810-A1FB-0EF600A7E7FC}">
      <dgm:prSet/>
      <dgm:spPr/>
      <dgm:t>
        <a:bodyPr/>
        <a:lstStyle/>
        <a:p>
          <a:endParaRPr lang="en-AU"/>
        </a:p>
      </dgm:t>
    </dgm:pt>
    <dgm:pt modelId="{FB910B12-056D-421B-8585-567262232AE7}">
      <dgm:prSet custT="1"/>
      <dgm:spPr/>
      <dgm:t>
        <a:bodyPr/>
        <a:lstStyle/>
        <a:p>
          <a:r>
            <a:rPr lang="en-AU" sz="1600">
              <a:sym typeface="Symbol" pitchFamily="18" charset="2"/>
            </a:rPr>
            <a:t></a:t>
          </a:r>
          <a:r>
            <a:rPr lang="en-US" altLang="en-US" sz="1600">
              <a:latin typeface="Calibri" panose="020F0502020204030204" pitchFamily="34" charset="0"/>
            </a:rPr>
            <a:t> Blood volume (</a:t>
          </a:r>
          <a:r>
            <a:rPr lang="en-AU" sz="1600">
              <a:sym typeface="Symbol" pitchFamily="18" charset="2"/>
            </a:rPr>
            <a:t></a:t>
          </a:r>
          <a:r>
            <a:rPr lang="en-US" altLang="en-US" sz="1600">
              <a:latin typeface="Calibri" panose="020F0502020204030204" pitchFamily="34" charset="0"/>
            </a:rPr>
            <a:t> plasma volume &amp; </a:t>
          </a:r>
          <a:r>
            <a:rPr lang="en-AU" sz="1600">
              <a:sym typeface="Symbol" pitchFamily="18" charset="2"/>
            </a:rPr>
            <a:t></a:t>
          </a:r>
          <a:r>
            <a:rPr lang="en-US" altLang="en-US" sz="1600">
              <a:latin typeface="Calibri" panose="020F0502020204030204" pitchFamily="34" charset="0"/>
            </a:rPr>
            <a:t> RBC count)</a:t>
          </a:r>
          <a:endParaRPr lang="en-US" altLang="en-US" sz="1600" dirty="0">
            <a:latin typeface="Calibri" panose="020F0502020204030204" pitchFamily="34" charset="0"/>
          </a:endParaRPr>
        </a:p>
      </dgm:t>
    </dgm:pt>
    <dgm:pt modelId="{768948F3-3573-4AE0-B3B8-CF2969E0984E}" type="parTrans" cxnId="{86952A95-A0B7-4C9C-A934-C3DE4E19A74E}">
      <dgm:prSet/>
      <dgm:spPr/>
      <dgm:t>
        <a:bodyPr/>
        <a:lstStyle/>
        <a:p>
          <a:endParaRPr lang="en-AU"/>
        </a:p>
      </dgm:t>
    </dgm:pt>
    <dgm:pt modelId="{4610E696-405E-4B5C-A667-D409E5E50A0F}" type="sibTrans" cxnId="{86952A95-A0B7-4C9C-A934-C3DE4E19A74E}">
      <dgm:prSet/>
      <dgm:spPr/>
      <dgm:t>
        <a:bodyPr/>
        <a:lstStyle/>
        <a:p>
          <a:endParaRPr lang="en-AU"/>
        </a:p>
      </dgm:t>
    </dgm:pt>
    <dgm:pt modelId="{D1FF9811-42C3-43D8-B007-BCAF24475812}">
      <dgm:prSet custT="1"/>
      <dgm:spPr/>
      <dgm:t>
        <a:bodyPr/>
        <a:lstStyle/>
        <a:p>
          <a:r>
            <a:rPr lang="en-AU" sz="1600">
              <a:sym typeface="Symbol" pitchFamily="18" charset="2"/>
            </a:rPr>
            <a:t> </a:t>
          </a:r>
          <a:r>
            <a:rPr lang="en-US" sz="1600">
              <a:latin typeface="Calibri" panose="020F0502020204030204" pitchFamily="34" charset="0"/>
              <a:sym typeface="Symbol" pitchFamily="18" charset="2"/>
            </a:rPr>
            <a:t>V</a:t>
          </a:r>
          <a:r>
            <a:rPr lang="en-US" altLang="en-US" sz="1600">
              <a:latin typeface="Calibri" panose="020F0502020204030204" pitchFamily="34" charset="0"/>
            </a:rPr>
            <a:t>olume of haemoglobin</a:t>
          </a:r>
          <a:endParaRPr lang="en-US" altLang="en-US" sz="1600" dirty="0">
            <a:latin typeface="Calibri" panose="020F0502020204030204" pitchFamily="34" charset="0"/>
          </a:endParaRPr>
        </a:p>
      </dgm:t>
    </dgm:pt>
    <dgm:pt modelId="{8694CF82-9D13-4E4D-AF72-E5FF6EED3CA2}" type="parTrans" cxnId="{661210A6-4EEC-42D3-AE64-9219C23D98AE}">
      <dgm:prSet/>
      <dgm:spPr/>
      <dgm:t>
        <a:bodyPr/>
        <a:lstStyle/>
        <a:p>
          <a:endParaRPr lang="en-AU"/>
        </a:p>
      </dgm:t>
    </dgm:pt>
    <dgm:pt modelId="{18382BD6-88BB-4361-8458-656949FC5ED7}" type="sibTrans" cxnId="{661210A6-4EEC-42D3-AE64-9219C23D98AE}">
      <dgm:prSet/>
      <dgm:spPr/>
      <dgm:t>
        <a:bodyPr/>
        <a:lstStyle/>
        <a:p>
          <a:endParaRPr lang="en-AU"/>
        </a:p>
      </dgm:t>
    </dgm:pt>
    <dgm:pt modelId="{166D83EF-06C6-4D51-94F7-69EFDF46F163}">
      <dgm:prSet custT="1"/>
      <dgm:spPr/>
      <dgm:t>
        <a:bodyPr/>
        <a:lstStyle/>
        <a:p>
          <a:r>
            <a:rPr lang="en-AU" sz="1600">
              <a:sym typeface="Symbol" pitchFamily="18" charset="2"/>
            </a:rPr>
            <a:t> </a:t>
          </a:r>
          <a:r>
            <a:rPr lang="en-US" altLang="en-US" sz="1600">
              <a:latin typeface="Calibri" panose="020F0502020204030204" pitchFamily="34" charset="0"/>
            </a:rPr>
            <a:t>Capillarisation around heart &amp; skeletal muscle</a:t>
          </a:r>
          <a:endParaRPr lang="en-US" altLang="en-US" sz="1600" dirty="0">
            <a:latin typeface="Calibri" panose="020F0502020204030204" pitchFamily="34" charset="0"/>
          </a:endParaRPr>
        </a:p>
      </dgm:t>
    </dgm:pt>
    <dgm:pt modelId="{1E3AB9C2-C5B1-474B-BF88-2873AA79E7DB}" type="parTrans" cxnId="{E60C065F-0770-42D1-86A1-48932E9E75F5}">
      <dgm:prSet/>
      <dgm:spPr/>
      <dgm:t>
        <a:bodyPr/>
        <a:lstStyle/>
        <a:p>
          <a:endParaRPr lang="en-AU"/>
        </a:p>
      </dgm:t>
    </dgm:pt>
    <dgm:pt modelId="{368F2D82-A298-4D3A-95B3-C93A14454C64}" type="sibTrans" cxnId="{E60C065F-0770-42D1-86A1-48932E9E75F5}">
      <dgm:prSet/>
      <dgm:spPr/>
      <dgm:t>
        <a:bodyPr/>
        <a:lstStyle/>
        <a:p>
          <a:endParaRPr lang="en-AU"/>
        </a:p>
      </dgm:t>
    </dgm:pt>
    <dgm:pt modelId="{39ECBF19-D862-CD4E-AF10-0BB4A9F3CF2E}">
      <dgm:prSet custT="1"/>
      <dgm:spPr/>
      <dgm:t>
        <a:bodyPr/>
        <a:lstStyle/>
        <a:p>
          <a:r>
            <a:rPr lang="en-US" altLang="en-US" sz="1600" dirty="0">
              <a:latin typeface="Calibri" panose="020F0502020204030204" pitchFamily="34" charset="0"/>
              <a:cs typeface="Calibri" panose="020F0502020204030204" pitchFamily="34" charset="0"/>
            </a:rPr>
            <a:t>↓</a:t>
          </a:r>
          <a:r>
            <a:rPr lang="en-US" altLang="en-US" sz="1600" dirty="0">
              <a:latin typeface="Calibri" panose="020F0502020204030204" pitchFamily="34" charset="0"/>
            </a:rPr>
            <a:t>Blood pressure</a:t>
          </a:r>
        </a:p>
      </dgm:t>
    </dgm:pt>
    <dgm:pt modelId="{5D99F76E-EAB5-A541-AE89-0F3538751066}" type="parTrans" cxnId="{D79BF713-E6BB-2C4B-8BAE-387A59B0EE7A}">
      <dgm:prSet/>
      <dgm:spPr/>
      <dgm:t>
        <a:bodyPr/>
        <a:lstStyle/>
        <a:p>
          <a:endParaRPr lang="en-GB"/>
        </a:p>
      </dgm:t>
    </dgm:pt>
    <dgm:pt modelId="{008DAF5B-AB85-EB41-84CD-D3E92B2B612F}" type="sibTrans" cxnId="{D79BF713-E6BB-2C4B-8BAE-387A59B0EE7A}">
      <dgm:prSet/>
      <dgm:spPr/>
      <dgm:t>
        <a:bodyPr/>
        <a:lstStyle/>
        <a:p>
          <a:endParaRPr lang="en-GB"/>
        </a:p>
      </dgm:t>
    </dgm:pt>
    <dgm:pt modelId="{EEBC6DA7-8C04-1645-AF4D-035528C6B31F}" type="pres">
      <dgm:prSet presAssocID="{84811148-D0C6-AB45-AE98-431DE4E0A167}" presName="diagram" presStyleCnt="0">
        <dgm:presLayoutVars>
          <dgm:chPref val="1"/>
          <dgm:dir/>
          <dgm:animOne val="branch"/>
          <dgm:animLvl val="lvl"/>
          <dgm:resizeHandles/>
        </dgm:presLayoutVars>
      </dgm:prSet>
      <dgm:spPr/>
    </dgm:pt>
    <dgm:pt modelId="{49FFBF54-2A04-554F-ABCD-CDE1D50A4D89}" type="pres">
      <dgm:prSet presAssocID="{DB1871CC-EA51-A44A-8E17-45178C4EB62D}" presName="root" presStyleCnt="0"/>
      <dgm:spPr/>
    </dgm:pt>
    <dgm:pt modelId="{9910793C-37CA-F244-858E-7ADF513C312D}" type="pres">
      <dgm:prSet presAssocID="{DB1871CC-EA51-A44A-8E17-45178C4EB62D}" presName="rootComposite" presStyleCnt="0"/>
      <dgm:spPr/>
    </dgm:pt>
    <dgm:pt modelId="{A2A5F601-4CB8-294D-82FA-45BEF86CF777}" type="pres">
      <dgm:prSet presAssocID="{DB1871CC-EA51-A44A-8E17-45178C4EB62D}" presName="rootText" presStyleLbl="node1" presStyleIdx="0" presStyleCnt="1" custScaleX="180825" custScaleY="54460"/>
      <dgm:spPr/>
    </dgm:pt>
    <dgm:pt modelId="{51BF86A1-06AF-DF4F-BE8F-590E87B26A73}" type="pres">
      <dgm:prSet presAssocID="{DB1871CC-EA51-A44A-8E17-45178C4EB62D}" presName="rootConnector" presStyleLbl="node1" presStyleIdx="0" presStyleCnt="1"/>
      <dgm:spPr/>
    </dgm:pt>
    <dgm:pt modelId="{0385C231-0197-454E-B840-55ADD31D30A0}" type="pres">
      <dgm:prSet presAssocID="{DB1871CC-EA51-A44A-8E17-45178C4EB62D}" presName="childShape" presStyleCnt="0"/>
      <dgm:spPr/>
    </dgm:pt>
    <dgm:pt modelId="{32EAC11A-0C88-494E-8641-478F681A6217}" type="pres">
      <dgm:prSet presAssocID="{2BB9B1F5-CCA3-F842-A981-B1732CB4CC63}" presName="Name13" presStyleLbl="parChTrans1D2" presStyleIdx="0" presStyleCnt="1"/>
      <dgm:spPr/>
    </dgm:pt>
    <dgm:pt modelId="{AFE72051-111F-194F-B755-0B5D252F1D09}" type="pres">
      <dgm:prSet presAssocID="{F96CEAAA-FA10-3642-9BB3-6ABE0485D2D1}" presName="childText" presStyleLbl="bgAcc1" presStyleIdx="0" presStyleCnt="1" custScaleX="228621" custScaleY="235279" custLinFactNeighborX="2516" custLinFactNeighborY="-8173">
        <dgm:presLayoutVars>
          <dgm:bulletEnabled val="1"/>
        </dgm:presLayoutVars>
      </dgm:prSet>
      <dgm:spPr/>
    </dgm:pt>
  </dgm:ptLst>
  <dgm:cxnLst>
    <dgm:cxn modelId="{A92BF300-27A4-4F97-A922-AA9D5F561FB6}" type="presOf" srcId="{FB910B12-056D-421B-8585-567262232AE7}" destId="{AFE72051-111F-194F-B755-0B5D252F1D09}" srcOrd="0" destOrd="6" presId="urn:microsoft.com/office/officeart/2005/8/layout/hierarchy3"/>
    <dgm:cxn modelId="{8F801B0E-0B83-47D2-9B51-B52C9D1AA0CD}" srcId="{F96CEAAA-FA10-3642-9BB3-6ABE0485D2D1}" destId="{2EC49796-AD5B-462D-BB1D-52AE0F5A0E08}" srcOrd="3" destOrd="0" parTransId="{57DB8B51-5953-4776-A19A-2AF0210CE424}" sibTransId="{F14220E8-4420-476A-AE65-8265777EC2E0}"/>
    <dgm:cxn modelId="{6186DF0E-4BCE-4810-A1FB-0EF600A7E7FC}" srcId="{F96CEAAA-FA10-3642-9BB3-6ABE0485D2D1}" destId="{A1743BA7-AE39-49DA-9BDC-7086EDA1FF88}" srcOrd="4" destOrd="0" parTransId="{7320DA50-4EBE-48E4-8EB7-8406D102AB8B}" sibTransId="{0CB747A7-9FBC-423B-B7CF-21BFD194D13F}"/>
    <dgm:cxn modelId="{D79BF713-E6BB-2C4B-8BAE-387A59B0EE7A}" srcId="{F96CEAAA-FA10-3642-9BB3-6ABE0485D2D1}" destId="{39ECBF19-D862-CD4E-AF10-0BB4A9F3CF2E}" srcOrd="6" destOrd="0" parTransId="{5D99F76E-EAB5-A541-AE89-0F3538751066}" sibTransId="{008DAF5B-AB85-EB41-84CD-D3E92B2B612F}"/>
    <dgm:cxn modelId="{E60C065F-0770-42D1-86A1-48932E9E75F5}" srcId="{F96CEAAA-FA10-3642-9BB3-6ABE0485D2D1}" destId="{166D83EF-06C6-4D51-94F7-69EFDF46F163}" srcOrd="8" destOrd="0" parTransId="{1E3AB9C2-C5B1-474B-BF88-2873AA79E7DB}" sibTransId="{368F2D82-A298-4D3A-95B3-C93A14454C64}"/>
    <dgm:cxn modelId="{07F45C44-83C3-4AE7-8D7F-40C5AF9718B9}" srcId="{F96CEAAA-FA10-3642-9BB3-6ABE0485D2D1}" destId="{D1C09584-2651-4EA3-A385-CE3434899A01}" srcOrd="1" destOrd="0" parTransId="{8E166D7A-2D65-4015-B99C-BC4B301E6672}" sibTransId="{A4D84A25-3928-4AC5-94E5-71A6B17E170C}"/>
    <dgm:cxn modelId="{DE85FF67-A2A6-4FE4-9E59-C9DD6C7E02BC}" type="presOf" srcId="{D1C09584-2651-4EA3-A385-CE3434899A01}" destId="{AFE72051-111F-194F-B755-0B5D252F1D09}" srcOrd="0" destOrd="2" presId="urn:microsoft.com/office/officeart/2005/8/layout/hierarchy3"/>
    <dgm:cxn modelId="{D9FA0F51-6090-45C1-8AE0-C1BE9A112826}" type="presOf" srcId="{DB1871CC-EA51-A44A-8E17-45178C4EB62D}" destId="{A2A5F601-4CB8-294D-82FA-45BEF86CF777}" srcOrd="0" destOrd="0" presId="urn:microsoft.com/office/officeart/2005/8/layout/hierarchy3"/>
    <dgm:cxn modelId="{1F8D6074-40B8-4644-B65D-20BE5100A68F}" srcId="{F96CEAAA-FA10-3642-9BB3-6ABE0485D2D1}" destId="{BF6BB420-DEE7-488E-9A28-A9CFD373E7D9}" srcOrd="2" destOrd="0" parTransId="{35741FCF-A0EE-42CA-A2FB-828580B9ABF1}" sibTransId="{BD854B13-C445-4835-88F2-458C6B26A855}"/>
    <dgm:cxn modelId="{05B31E76-4EA6-4A26-A176-AD0CA3BEA3B2}" type="presOf" srcId="{2EC49796-AD5B-462D-BB1D-52AE0F5A0E08}" destId="{AFE72051-111F-194F-B755-0B5D252F1D09}" srcOrd="0" destOrd="4" presId="urn:microsoft.com/office/officeart/2005/8/layout/hierarchy3"/>
    <dgm:cxn modelId="{86952A95-A0B7-4C9C-A934-C3DE4E19A74E}" srcId="{F96CEAAA-FA10-3642-9BB3-6ABE0485D2D1}" destId="{FB910B12-056D-421B-8585-567262232AE7}" srcOrd="5" destOrd="0" parTransId="{768948F3-3573-4AE0-B3B8-CF2969E0984E}" sibTransId="{4610E696-405E-4B5C-A667-D409E5E50A0F}"/>
    <dgm:cxn modelId="{4C2D2A97-37A3-4E25-B652-4B47A9A1D4C3}" type="presOf" srcId="{166D83EF-06C6-4D51-94F7-69EFDF46F163}" destId="{AFE72051-111F-194F-B755-0B5D252F1D09}" srcOrd="0" destOrd="9" presId="urn:microsoft.com/office/officeart/2005/8/layout/hierarchy3"/>
    <dgm:cxn modelId="{D7165D9B-DB1C-4B4D-988F-D0DE9980542B}" type="presOf" srcId="{39ECBF19-D862-CD4E-AF10-0BB4A9F3CF2E}" destId="{AFE72051-111F-194F-B755-0B5D252F1D09}" srcOrd="0" destOrd="7" presId="urn:microsoft.com/office/officeart/2005/8/layout/hierarchy3"/>
    <dgm:cxn modelId="{661210A6-4EEC-42D3-AE64-9219C23D98AE}" srcId="{F96CEAAA-FA10-3642-9BB3-6ABE0485D2D1}" destId="{D1FF9811-42C3-43D8-B007-BCAF24475812}" srcOrd="7" destOrd="0" parTransId="{8694CF82-9D13-4E4D-AF72-E5FF6EED3CA2}" sibTransId="{18382BD6-88BB-4361-8458-656949FC5ED7}"/>
    <dgm:cxn modelId="{136889A7-2F84-2A4C-9781-BCF1DEA7D101}" srcId="{DB1871CC-EA51-A44A-8E17-45178C4EB62D}" destId="{F96CEAAA-FA10-3642-9BB3-6ABE0485D2D1}" srcOrd="0" destOrd="0" parTransId="{2BB9B1F5-CCA3-F842-A981-B1732CB4CC63}" sibTransId="{19B2EB15-B2D6-5545-89C0-F58796E7DD78}"/>
    <dgm:cxn modelId="{3B820AAD-E7A0-4DB2-B58D-8A5AC5053B61}" type="presOf" srcId="{A1743BA7-AE39-49DA-9BDC-7086EDA1FF88}" destId="{AFE72051-111F-194F-B755-0B5D252F1D09}" srcOrd="0" destOrd="5" presId="urn:microsoft.com/office/officeart/2005/8/layout/hierarchy3"/>
    <dgm:cxn modelId="{02215CC5-ABFE-4703-93B3-0A99A26D2569}" type="presOf" srcId="{D1FF9811-42C3-43D8-B007-BCAF24475812}" destId="{AFE72051-111F-194F-B755-0B5D252F1D09}" srcOrd="0" destOrd="8" presId="urn:microsoft.com/office/officeart/2005/8/layout/hierarchy3"/>
    <dgm:cxn modelId="{B446EDCB-3BBE-41D2-8ABC-BEC0B5062689}" srcId="{F96CEAAA-FA10-3642-9BB3-6ABE0485D2D1}" destId="{56FB5BAA-E235-4A23-AD4D-9E016FA4CCDB}" srcOrd="0" destOrd="0" parTransId="{B6FCAA5B-19E8-411C-9A56-82C1DED2EA9F}" sibTransId="{C731CDEC-B7E7-4BC2-8344-EC617A940D71}"/>
    <dgm:cxn modelId="{AEEA14CF-918D-43AF-9ECA-F975E853786B}" type="presOf" srcId="{56FB5BAA-E235-4A23-AD4D-9E016FA4CCDB}" destId="{AFE72051-111F-194F-B755-0B5D252F1D09}" srcOrd="0" destOrd="1" presId="urn:microsoft.com/office/officeart/2005/8/layout/hierarchy3"/>
    <dgm:cxn modelId="{D09A69D9-8C74-47DD-9963-BF5B283DD3D7}" type="presOf" srcId="{84811148-D0C6-AB45-AE98-431DE4E0A167}" destId="{EEBC6DA7-8C04-1645-AF4D-035528C6B31F}" srcOrd="0" destOrd="0" presId="urn:microsoft.com/office/officeart/2005/8/layout/hierarchy3"/>
    <dgm:cxn modelId="{810523E7-A043-49E6-82A1-156F9E68CFA6}" type="presOf" srcId="{DB1871CC-EA51-A44A-8E17-45178C4EB62D}" destId="{51BF86A1-06AF-DF4F-BE8F-590E87B26A73}" srcOrd="1" destOrd="0" presId="urn:microsoft.com/office/officeart/2005/8/layout/hierarchy3"/>
    <dgm:cxn modelId="{D48844E7-1890-43CC-9611-199556D498CA}" type="presOf" srcId="{BF6BB420-DEE7-488E-9A28-A9CFD373E7D9}" destId="{AFE72051-111F-194F-B755-0B5D252F1D09}" srcOrd="0" destOrd="3" presId="urn:microsoft.com/office/officeart/2005/8/layout/hierarchy3"/>
    <dgm:cxn modelId="{5B890DEA-B51A-A849-A08A-D45837DFEB3B}" srcId="{84811148-D0C6-AB45-AE98-431DE4E0A167}" destId="{DB1871CC-EA51-A44A-8E17-45178C4EB62D}" srcOrd="0" destOrd="0" parTransId="{4752E9BA-14CA-A449-8EB5-7FF0F6C51574}" sibTransId="{764BEB90-EF0D-5E41-B24D-ABAAB8724189}"/>
    <dgm:cxn modelId="{87AA40EA-BDCF-4DE4-8CC7-F43D358C3787}" type="presOf" srcId="{F96CEAAA-FA10-3642-9BB3-6ABE0485D2D1}" destId="{AFE72051-111F-194F-B755-0B5D252F1D09}" srcOrd="0" destOrd="0" presId="urn:microsoft.com/office/officeart/2005/8/layout/hierarchy3"/>
    <dgm:cxn modelId="{B3DC06F3-0869-4073-8FF7-1278E150C665}" type="presOf" srcId="{2BB9B1F5-CCA3-F842-A981-B1732CB4CC63}" destId="{32EAC11A-0C88-494E-8641-478F681A6217}" srcOrd="0" destOrd="0" presId="urn:microsoft.com/office/officeart/2005/8/layout/hierarchy3"/>
    <dgm:cxn modelId="{D65569D0-582A-4F7C-8747-FE46D5D67027}" type="presParOf" srcId="{EEBC6DA7-8C04-1645-AF4D-035528C6B31F}" destId="{49FFBF54-2A04-554F-ABCD-CDE1D50A4D89}" srcOrd="0" destOrd="0" presId="urn:microsoft.com/office/officeart/2005/8/layout/hierarchy3"/>
    <dgm:cxn modelId="{ACF0C0C7-5104-4935-B4CE-D73D9502B875}" type="presParOf" srcId="{49FFBF54-2A04-554F-ABCD-CDE1D50A4D89}" destId="{9910793C-37CA-F244-858E-7ADF513C312D}" srcOrd="0" destOrd="0" presId="urn:microsoft.com/office/officeart/2005/8/layout/hierarchy3"/>
    <dgm:cxn modelId="{43038A62-9DA3-4764-8FA2-181F77EFC7FD}" type="presParOf" srcId="{9910793C-37CA-F244-858E-7ADF513C312D}" destId="{A2A5F601-4CB8-294D-82FA-45BEF86CF777}" srcOrd="0" destOrd="0" presId="urn:microsoft.com/office/officeart/2005/8/layout/hierarchy3"/>
    <dgm:cxn modelId="{862A47E0-9F1C-4401-ACFE-D8F677466B97}" type="presParOf" srcId="{9910793C-37CA-F244-858E-7ADF513C312D}" destId="{51BF86A1-06AF-DF4F-BE8F-590E87B26A73}" srcOrd="1" destOrd="0" presId="urn:microsoft.com/office/officeart/2005/8/layout/hierarchy3"/>
    <dgm:cxn modelId="{A2C73154-BC41-474D-9416-17B1CAE01BEF}" type="presParOf" srcId="{49FFBF54-2A04-554F-ABCD-CDE1D50A4D89}" destId="{0385C231-0197-454E-B840-55ADD31D30A0}" srcOrd="1" destOrd="0" presId="urn:microsoft.com/office/officeart/2005/8/layout/hierarchy3"/>
    <dgm:cxn modelId="{B4711572-289D-4062-BAAC-7A64601C2704}" type="presParOf" srcId="{0385C231-0197-454E-B840-55ADD31D30A0}" destId="{32EAC11A-0C88-494E-8641-478F681A6217}" srcOrd="0" destOrd="0" presId="urn:microsoft.com/office/officeart/2005/8/layout/hierarchy3"/>
    <dgm:cxn modelId="{23FAB53C-4140-4EBA-A7B0-D5F3DC5C0C14}" type="presParOf" srcId="{0385C231-0197-454E-B840-55ADD31D30A0}" destId="{AFE72051-111F-194F-B755-0B5D252F1D0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811148-D0C6-AB45-AE98-431DE4E0A167}" type="doc">
      <dgm:prSet loTypeId="urn:microsoft.com/office/officeart/2005/8/layout/hierarchy3" loCatId="hierarchy" qsTypeId="urn:microsoft.com/office/officeart/2005/8/quickstyle/simple4" qsCatId="simple" csTypeId="urn:microsoft.com/office/officeart/2005/8/colors/colorful1" csCatId="colorful" phldr="1"/>
      <dgm:spPr/>
      <dgm:t>
        <a:bodyPr/>
        <a:lstStyle/>
        <a:p>
          <a:endParaRPr lang="en-US"/>
        </a:p>
      </dgm:t>
    </dgm:pt>
    <dgm:pt modelId="{DB1871CC-EA51-A44A-8E17-45178C4EB62D}">
      <dgm:prSet phldrT="[Text]" custT="1"/>
      <dgm:spPr/>
      <dgm:t>
        <a:bodyPr/>
        <a:lstStyle/>
        <a:p>
          <a:r>
            <a:rPr lang="en-US" sz="2800" b="1"/>
            <a:t>Aerobic Training</a:t>
          </a:r>
          <a:endParaRPr lang="en-US" sz="2800" b="1" dirty="0"/>
        </a:p>
      </dgm:t>
    </dgm:pt>
    <dgm:pt modelId="{4752E9BA-14CA-A449-8EB5-7FF0F6C51574}" type="parTrans" cxnId="{5B890DEA-B51A-A849-A08A-D45837DFEB3B}">
      <dgm:prSet/>
      <dgm:spPr/>
      <dgm:t>
        <a:bodyPr/>
        <a:lstStyle/>
        <a:p>
          <a:endParaRPr lang="en-US"/>
        </a:p>
      </dgm:t>
    </dgm:pt>
    <dgm:pt modelId="{764BEB90-EF0D-5E41-B24D-ABAAB8724189}" type="sibTrans" cxnId="{5B890DEA-B51A-A849-A08A-D45837DFEB3B}">
      <dgm:prSet/>
      <dgm:spPr/>
      <dgm:t>
        <a:bodyPr/>
        <a:lstStyle/>
        <a:p>
          <a:endParaRPr lang="en-US"/>
        </a:p>
      </dgm:t>
    </dgm:pt>
    <dgm:pt modelId="{F96CEAAA-FA10-3642-9BB3-6ABE0485D2D1}">
      <dgm:prSet phldrT="[Text]"/>
      <dgm:spPr/>
      <dgm:t>
        <a:bodyPr/>
        <a:lstStyle/>
        <a:p>
          <a:r>
            <a:rPr lang="en-US" sz="1800" b="1" dirty="0"/>
            <a:t>Respiratory Adaptations</a:t>
          </a:r>
        </a:p>
      </dgm:t>
    </dgm:pt>
    <dgm:pt modelId="{2BB9B1F5-CCA3-F842-A981-B1732CB4CC63}" type="parTrans" cxnId="{136889A7-2F84-2A4C-9781-BCF1DEA7D101}">
      <dgm:prSet/>
      <dgm:spPr/>
      <dgm:t>
        <a:bodyPr/>
        <a:lstStyle/>
        <a:p>
          <a:endParaRPr lang="en-US"/>
        </a:p>
      </dgm:t>
    </dgm:pt>
    <dgm:pt modelId="{19B2EB15-B2D6-5545-89C0-F58796E7DD78}" type="sibTrans" cxnId="{136889A7-2F84-2A4C-9781-BCF1DEA7D101}">
      <dgm:prSet/>
      <dgm:spPr/>
      <dgm:t>
        <a:bodyPr/>
        <a:lstStyle/>
        <a:p>
          <a:endParaRPr lang="en-US"/>
        </a:p>
      </dgm:t>
    </dgm:pt>
    <dgm:pt modelId="{56FB5BAA-E235-4A23-AD4D-9E016FA4CCDB}">
      <dgm:prSet phldrT="[Text]" custT="1"/>
      <dgm:spPr/>
      <dgm:t>
        <a:bodyPr/>
        <a:lstStyle/>
        <a:p>
          <a:r>
            <a:rPr lang="en-US" sz="1600" dirty="0">
              <a:latin typeface="Calibri" panose="020F0502020204030204" pitchFamily="34" charset="0"/>
              <a:cs typeface="Calibri" panose="020F0502020204030204" pitchFamily="34" charset="0"/>
            </a:rPr>
            <a:t>↑</a:t>
          </a:r>
          <a:r>
            <a:rPr lang="en-US" sz="1600" dirty="0"/>
            <a:t>Total Lung Volume &amp; Vital Capacity</a:t>
          </a:r>
        </a:p>
      </dgm:t>
    </dgm:pt>
    <dgm:pt modelId="{B6FCAA5B-19E8-411C-9A56-82C1DED2EA9F}" type="parTrans" cxnId="{B446EDCB-3BBE-41D2-8ABC-BEC0B5062689}">
      <dgm:prSet/>
      <dgm:spPr/>
      <dgm:t>
        <a:bodyPr/>
        <a:lstStyle/>
        <a:p>
          <a:endParaRPr lang="en-AU"/>
        </a:p>
      </dgm:t>
    </dgm:pt>
    <dgm:pt modelId="{C731CDEC-B7E7-4BC2-8344-EC617A940D71}" type="sibTrans" cxnId="{B446EDCB-3BBE-41D2-8ABC-BEC0B5062689}">
      <dgm:prSet/>
      <dgm:spPr/>
      <dgm:t>
        <a:bodyPr/>
        <a:lstStyle/>
        <a:p>
          <a:endParaRPr lang="en-AU"/>
        </a:p>
      </dgm:t>
    </dgm:pt>
    <dgm:pt modelId="{9F051276-B937-4CCD-BF16-A0F96027C98C}">
      <dgm:prSet phldrT="[Text]" custT="1"/>
      <dgm:spPr/>
      <dgm:t>
        <a:bodyPr/>
        <a:lstStyle/>
        <a:p>
          <a:r>
            <a:rPr lang="en-US" sz="1600" dirty="0">
              <a:latin typeface="Calibri" panose="020F0502020204030204" pitchFamily="34" charset="0"/>
              <a:cs typeface="Calibri" panose="020F0502020204030204" pitchFamily="34" charset="0"/>
            </a:rPr>
            <a:t>↑</a:t>
          </a:r>
          <a:r>
            <a:rPr lang="en-US" sz="1600" dirty="0"/>
            <a:t>Tidal Volume</a:t>
          </a:r>
        </a:p>
      </dgm:t>
    </dgm:pt>
    <dgm:pt modelId="{79EFDAE9-8EDE-4BD1-9A00-231E7CC566AE}" type="parTrans" cxnId="{8BAC1AA8-6E61-49A2-B2CB-6533C50979D8}">
      <dgm:prSet/>
      <dgm:spPr/>
      <dgm:t>
        <a:bodyPr/>
        <a:lstStyle/>
        <a:p>
          <a:endParaRPr lang="en-AU"/>
        </a:p>
      </dgm:t>
    </dgm:pt>
    <dgm:pt modelId="{A52417F7-85D1-457E-BD9D-291053C64F08}" type="sibTrans" cxnId="{8BAC1AA8-6E61-49A2-B2CB-6533C50979D8}">
      <dgm:prSet/>
      <dgm:spPr/>
      <dgm:t>
        <a:bodyPr/>
        <a:lstStyle/>
        <a:p>
          <a:endParaRPr lang="en-AU"/>
        </a:p>
      </dgm:t>
    </dgm:pt>
    <dgm:pt modelId="{DD4ED147-E178-4B35-90EE-6CF3FF90C8C1}">
      <dgm:prSet phldrT="[Text]" custT="1"/>
      <dgm:spPr/>
      <dgm:t>
        <a:bodyPr/>
        <a:lstStyle/>
        <a:p>
          <a:r>
            <a:rPr lang="en-US" sz="1600" dirty="0">
              <a:latin typeface="Calibri" panose="020F0502020204030204" pitchFamily="34" charset="0"/>
              <a:cs typeface="Calibri" panose="020F0502020204030204" pitchFamily="34" charset="0"/>
            </a:rPr>
            <a:t>↑</a:t>
          </a:r>
          <a:r>
            <a:rPr lang="en-US" sz="1600" dirty="0"/>
            <a:t>Diffusion</a:t>
          </a:r>
        </a:p>
      </dgm:t>
    </dgm:pt>
    <dgm:pt modelId="{3AA30EB7-08D7-4E1C-A8A6-1ABE5EF80673}" type="parTrans" cxnId="{57E70672-B6A3-4512-8D62-7FE3AD6438ED}">
      <dgm:prSet/>
      <dgm:spPr/>
      <dgm:t>
        <a:bodyPr/>
        <a:lstStyle/>
        <a:p>
          <a:endParaRPr lang="en-AU"/>
        </a:p>
      </dgm:t>
    </dgm:pt>
    <dgm:pt modelId="{D268AF0E-C4BC-4B8E-99C6-6F4805224EAD}" type="sibTrans" cxnId="{57E70672-B6A3-4512-8D62-7FE3AD6438ED}">
      <dgm:prSet/>
      <dgm:spPr/>
      <dgm:t>
        <a:bodyPr/>
        <a:lstStyle/>
        <a:p>
          <a:endParaRPr lang="en-AU"/>
        </a:p>
      </dgm:t>
    </dgm:pt>
    <dgm:pt modelId="{9FA76DF8-7CDD-4DBE-A525-B55B6774FB89}">
      <dgm:prSet phldrT="[Text]" custT="1"/>
      <dgm:spPr/>
      <dgm:t>
        <a:bodyPr/>
        <a:lstStyle/>
        <a:p>
          <a:r>
            <a:rPr lang="en-US" sz="1600" dirty="0">
              <a:latin typeface="Calibri" panose="020F0502020204030204" pitchFamily="34" charset="0"/>
              <a:cs typeface="Calibri" panose="020F0502020204030204" pitchFamily="34" charset="0"/>
            </a:rPr>
            <a:t>↑</a:t>
          </a:r>
          <a:r>
            <a:rPr lang="en-US" sz="1600" dirty="0"/>
            <a:t>Membrane surface area</a:t>
          </a:r>
        </a:p>
      </dgm:t>
    </dgm:pt>
    <dgm:pt modelId="{F3D8C51C-40BE-4EEE-9206-315CE27A9ABC}" type="parTrans" cxnId="{567C1551-2E15-48F3-8492-A972F445B2DE}">
      <dgm:prSet/>
      <dgm:spPr/>
      <dgm:t>
        <a:bodyPr/>
        <a:lstStyle/>
        <a:p>
          <a:endParaRPr lang="en-AU"/>
        </a:p>
      </dgm:t>
    </dgm:pt>
    <dgm:pt modelId="{E4A96240-1F30-4A07-9AA8-6B5D83A99BE4}" type="sibTrans" cxnId="{567C1551-2E15-48F3-8492-A972F445B2DE}">
      <dgm:prSet/>
      <dgm:spPr/>
      <dgm:t>
        <a:bodyPr/>
        <a:lstStyle/>
        <a:p>
          <a:endParaRPr lang="en-AU"/>
        </a:p>
      </dgm:t>
    </dgm:pt>
    <dgm:pt modelId="{2F6054E0-AF8E-4C11-8308-3AF022AFB95A}">
      <dgm:prSet phldrT="[Text]" custT="1"/>
      <dgm:spPr/>
      <dgm:t>
        <a:bodyPr/>
        <a:lstStyle/>
        <a:p>
          <a:r>
            <a:rPr lang="en-US" sz="1600" dirty="0"/>
            <a:t> Ventilation</a:t>
          </a:r>
        </a:p>
      </dgm:t>
    </dgm:pt>
    <dgm:pt modelId="{B9921F4E-2353-4327-828A-B40A2E3DC8B9}" type="parTrans" cxnId="{43520098-7E48-4363-8141-67B97091C500}">
      <dgm:prSet/>
      <dgm:spPr/>
      <dgm:t>
        <a:bodyPr/>
        <a:lstStyle/>
        <a:p>
          <a:endParaRPr lang="en-AU"/>
        </a:p>
      </dgm:t>
    </dgm:pt>
    <dgm:pt modelId="{648A7DF4-D426-46C2-803C-C4321B896A99}" type="sibTrans" cxnId="{43520098-7E48-4363-8141-67B97091C500}">
      <dgm:prSet/>
      <dgm:spPr/>
      <dgm:t>
        <a:bodyPr/>
        <a:lstStyle/>
        <a:p>
          <a:endParaRPr lang="en-AU"/>
        </a:p>
      </dgm:t>
    </dgm:pt>
    <dgm:pt modelId="{81B08167-05AE-437C-88B9-BB2004E7B3B0}">
      <dgm:prSet phldrT="[Text]" custT="1"/>
      <dgm:spPr/>
      <dgm:t>
        <a:bodyPr/>
        <a:lstStyle/>
        <a:p>
          <a:r>
            <a:rPr lang="en-US" sz="1600" dirty="0">
              <a:latin typeface="Calibri" panose="020F0502020204030204" pitchFamily="34" charset="0"/>
              <a:cs typeface="Calibri" panose="020F0502020204030204" pitchFamily="34" charset="0"/>
            </a:rPr>
            <a:t>↑</a:t>
          </a:r>
          <a:r>
            <a:rPr lang="en-US" sz="1600" dirty="0"/>
            <a:t>Ventilatory efficiency</a:t>
          </a:r>
        </a:p>
      </dgm:t>
    </dgm:pt>
    <dgm:pt modelId="{D5015619-0729-4B11-A5B8-40A7F35E88F4}" type="parTrans" cxnId="{43601067-B7E3-45A4-A778-CD0EA1AF174A}">
      <dgm:prSet/>
      <dgm:spPr/>
      <dgm:t>
        <a:bodyPr/>
        <a:lstStyle/>
        <a:p>
          <a:endParaRPr lang="en-AU"/>
        </a:p>
      </dgm:t>
    </dgm:pt>
    <dgm:pt modelId="{D1365974-F997-4646-BBD4-38626F240DC9}" type="sibTrans" cxnId="{43601067-B7E3-45A4-A778-CD0EA1AF174A}">
      <dgm:prSet/>
      <dgm:spPr/>
      <dgm:t>
        <a:bodyPr/>
        <a:lstStyle/>
        <a:p>
          <a:endParaRPr lang="en-AU"/>
        </a:p>
      </dgm:t>
    </dgm:pt>
    <dgm:pt modelId="{A8EA74A8-943E-4159-81E0-0435A86CB5B6}">
      <dgm:prSet phldrT="[Text]" custT="1"/>
      <dgm:spPr/>
      <dgm:t>
        <a:bodyPr/>
        <a:lstStyle/>
        <a:p>
          <a:r>
            <a:rPr lang="en-US" sz="1600" dirty="0">
              <a:latin typeface="Calibri" panose="020F0502020204030204" pitchFamily="34" charset="0"/>
              <a:cs typeface="Calibri" panose="020F0502020204030204" pitchFamily="34" charset="0"/>
            </a:rPr>
            <a:t>↑Maximum </a:t>
          </a:r>
          <a:r>
            <a:rPr lang="en-US" sz="1600" dirty="0"/>
            <a:t>Oxygen consumption</a:t>
          </a:r>
        </a:p>
      </dgm:t>
    </dgm:pt>
    <dgm:pt modelId="{E1B9A9CB-BDFE-433D-B7AF-A90A0FE2E447}" type="parTrans" cxnId="{726E5FB4-5357-4C76-ABC5-E400ED4CDBAD}">
      <dgm:prSet/>
      <dgm:spPr/>
      <dgm:t>
        <a:bodyPr/>
        <a:lstStyle/>
        <a:p>
          <a:endParaRPr lang="en-AU"/>
        </a:p>
      </dgm:t>
    </dgm:pt>
    <dgm:pt modelId="{A1D23A12-0684-4E86-B2F3-502A931837F7}" type="sibTrans" cxnId="{726E5FB4-5357-4C76-ABC5-E400ED4CDBAD}">
      <dgm:prSet/>
      <dgm:spPr/>
      <dgm:t>
        <a:bodyPr/>
        <a:lstStyle/>
        <a:p>
          <a:endParaRPr lang="en-AU"/>
        </a:p>
      </dgm:t>
    </dgm:pt>
    <dgm:pt modelId="{EEBC6DA7-8C04-1645-AF4D-035528C6B31F}" type="pres">
      <dgm:prSet presAssocID="{84811148-D0C6-AB45-AE98-431DE4E0A167}" presName="diagram" presStyleCnt="0">
        <dgm:presLayoutVars>
          <dgm:chPref val="1"/>
          <dgm:dir/>
          <dgm:animOne val="branch"/>
          <dgm:animLvl val="lvl"/>
          <dgm:resizeHandles/>
        </dgm:presLayoutVars>
      </dgm:prSet>
      <dgm:spPr/>
    </dgm:pt>
    <dgm:pt modelId="{49FFBF54-2A04-554F-ABCD-CDE1D50A4D89}" type="pres">
      <dgm:prSet presAssocID="{DB1871CC-EA51-A44A-8E17-45178C4EB62D}" presName="root" presStyleCnt="0"/>
      <dgm:spPr/>
    </dgm:pt>
    <dgm:pt modelId="{9910793C-37CA-F244-858E-7ADF513C312D}" type="pres">
      <dgm:prSet presAssocID="{DB1871CC-EA51-A44A-8E17-45178C4EB62D}" presName="rootComposite" presStyleCnt="0"/>
      <dgm:spPr/>
    </dgm:pt>
    <dgm:pt modelId="{A2A5F601-4CB8-294D-82FA-45BEF86CF777}" type="pres">
      <dgm:prSet presAssocID="{DB1871CC-EA51-A44A-8E17-45178C4EB62D}" presName="rootText" presStyleLbl="node1" presStyleIdx="0" presStyleCnt="1" custScaleX="179510" custScaleY="85513" custLinFactNeighborY="-4372"/>
      <dgm:spPr/>
    </dgm:pt>
    <dgm:pt modelId="{51BF86A1-06AF-DF4F-BE8F-590E87B26A73}" type="pres">
      <dgm:prSet presAssocID="{DB1871CC-EA51-A44A-8E17-45178C4EB62D}" presName="rootConnector" presStyleLbl="node1" presStyleIdx="0" presStyleCnt="1"/>
      <dgm:spPr/>
    </dgm:pt>
    <dgm:pt modelId="{0385C231-0197-454E-B840-55ADD31D30A0}" type="pres">
      <dgm:prSet presAssocID="{DB1871CC-EA51-A44A-8E17-45178C4EB62D}" presName="childShape" presStyleCnt="0"/>
      <dgm:spPr/>
    </dgm:pt>
    <dgm:pt modelId="{32EAC11A-0C88-494E-8641-478F681A6217}" type="pres">
      <dgm:prSet presAssocID="{2BB9B1F5-CCA3-F842-A981-B1732CB4CC63}" presName="Name13" presStyleLbl="parChTrans1D2" presStyleIdx="0" presStyleCnt="1"/>
      <dgm:spPr/>
    </dgm:pt>
    <dgm:pt modelId="{AFE72051-111F-194F-B755-0B5D252F1D09}" type="pres">
      <dgm:prSet presAssocID="{F96CEAAA-FA10-3642-9BB3-6ABE0485D2D1}" presName="childText" presStyleLbl="bgAcc1" presStyleIdx="0" presStyleCnt="1" custScaleX="179722" custScaleY="282244" custLinFactNeighborX="9407">
        <dgm:presLayoutVars>
          <dgm:bulletEnabled val="1"/>
        </dgm:presLayoutVars>
      </dgm:prSet>
      <dgm:spPr/>
    </dgm:pt>
  </dgm:ptLst>
  <dgm:cxnLst>
    <dgm:cxn modelId="{189DA50D-63ED-49E6-8734-CB5826DBFC82}" type="presOf" srcId="{81B08167-05AE-437C-88B9-BB2004E7B3B0}" destId="{AFE72051-111F-194F-B755-0B5D252F1D09}" srcOrd="0" destOrd="6" presId="urn:microsoft.com/office/officeart/2005/8/layout/hierarchy3"/>
    <dgm:cxn modelId="{7323C626-4D82-47EA-8946-9839BFB51C35}" type="presOf" srcId="{9F051276-B937-4CCD-BF16-A0F96027C98C}" destId="{AFE72051-111F-194F-B755-0B5D252F1D09}" srcOrd="0" destOrd="2" presId="urn:microsoft.com/office/officeart/2005/8/layout/hierarchy3"/>
    <dgm:cxn modelId="{FA6A802E-8A31-4669-BC03-CE74547F823B}" type="presOf" srcId="{A8EA74A8-943E-4159-81E0-0435A86CB5B6}" destId="{AFE72051-111F-194F-B755-0B5D252F1D09}" srcOrd="0" destOrd="7" presId="urn:microsoft.com/office/officeart/2005/8/layout/hierarchy3"/>
    <dgm:cxn modelId="{B00F3844-B1D4-4508-979D-6E229B4EE444}" type="presOf" srcId="{2F6054E0-AF8E-4C11-8308-3AF022AFB95A}" destId="{AFE72051-111F-194F-B755-0B5D252F1D09}" srcOrd="0" destOrd="5" presId="urn:microsoft.com/office/officeart/2005/8/layout/hierarchy3"/>
    <dgm:cxn modelId="{43601067-B7E3-45A4-A778-CD0EA1AF174A}" srcId="{F96CEAAA-FA10-3642-9BB3-6ABE0485D2D1}" destId="{81B08167-05AE-437C-88B9-BB2004E7B3B0}" srcOrd="5" destOrd="0" parTransId="{D5015619-0729-4B11-A5B8-40A7F35E88F4}" sibTransId="{D1365974-F997-4646-BBD4-38626F240DC9}"/>
    <dgm:cxn modelId="{E357864F-ACBF-4628-9ED9-0D17E190901D}" type="presOf" srcId="{DD4ED147-E178-4B35-90EE-6CF3FF90C8C1}" destId="{AFE72051-111F-194F-B755-0B5D252F1D09}" srcOrd="0" destOrd="3" presId="urn:microsoft.com/office/officeart/2005/8/layout/hierarchy3"/>
    <dgm:cxn modelId="{D9FA0F51-6090-45C1-8AE0-C1BE9A112826}" type="presOf" srcId="{DB1871CC-EA51-A44A-8E17-45178C4EB62D}" destId="{A2A5F601-4CB8-294D-82FA-45BEF86CF777}" srcOrd="0" destOrd="0" presId="urn:microsoft.com/office/officeart/2005/8/layout/hierarchy3"/>
    <dgm:cxn modelId="{567C1551-2E15-48F3-8492-A972F445B2DE}" srcId="{F96CEAAA-FA10-3642-9BB3-6ABE0485D2D1}" destId="{9FA76DF8-7CDD-4DBE-A525-B55B6774FB89}" srcOrd="3" destOrd="0" parTransId="{F3D8C51C-40BE-4EEE-9206-315CE27A9ABC}" sibTransId="{E4A96240-1F30-4A07-9AA8-6B5D83A99BE4}"/>
    <dgm:cxn modelId="{57E70672-B6A3-4512-8D62-7FE3AD6438ED}" srcId="{F96CEAAA-FA10-3642-9BB3-6ABE0485D2D1}" destId="{DD4ED147-E178-4B35-90EE-6CF3FF90C8C1}" srcOrd="2" destOrd="0" parTransId="{3AA30EB7-08D7-4E1C-A8A6-1ABE5EF80673}" sibTransId="{D268AF0E-C4BC-4B8E-99C6-6F4805224EAD}"/>
    <dgm:cxn modelId="{82C2BB85-A03A-4779-B28C-6CBAC5A13CD0}" type="presOf" srcId="{9FA76DF8-7CDD-4DBE-A525-B55B6774FB89}" destId="{AFE72051-111F-194F-B755-0B5D252F1D09}" srcOrd="0" destOrd="4" presId="urn:microsoft.com/office/officeart/2005/8/layout/hierarchy3"/>
    <dgm:cxn modelId="{43520098-7E48-4363-8141-67B97091C500}" srcId="{F96CEAAA-FA10-3642-9BB3-6ABE0485D2D1}" destId="{2F6054E0-AF8E-4C11-8308-3AF022AFB95A}" srcOrd="4" destOrd="0" parTransId="{B9921F4E-2353-4327-828A-B40A2E3DC8B9}" sibTransId="{648A7DF4-D426-46C2-803C-C4321B896A99}"/>
    <dgm:cxn modelId="{136889A7-2F84-2A4C-9781-BCF1DEA7D101}" srcId="{DB1871CC-EA51-A44A-8E17-45178C4EB62D}" destId="{F96CEAAA-FA10-3642-9BB3-6ABE0485D2D1}" srcOrd="0" destOrd="0" parTransId="{2BB9B1F5-CCA3-F842-A981-B1732CB4CC63}" sibTransId="{19B2EB15-B2D6-5545-89C0-F58796E7DD78}"/>
    <dgm:cxn modelId="{8BAC1AA8-6E61-49A2-B2CB-6533C50979D8}" srcId="{F96CEAAA-FA10-3642-9BB3-6ABE0485D2D1}" destId="{9F051276-B937-4CCD-BF16-A0F96027C98C}" srcOrd="1" destOrd="0" parTransId="{79EFDAE9-8EDE-4BD1-9A00-231E7CC566AE}" sibTransId="{A52417F7-85D1-457E-BD9D-291053C64F08}"/>
    <dgm:cxn modelId="{726E5FB4-5357-4C76-ABC5-E400ED4CDBAD}" srcId="{F96CEAAA-FA10-3642-9BB3-6ABE0485D2D1}" destId="{A8EA74A8-943E-4159-81E0-0435A86CB5B6}" srcOrd="6" destOrd="0" parTransId="{E1B9A9CB-BDFE-433D-B7AF-A90A0FE2E447}" sibTransId="{A1D23A12-0684-4E86-B2F3-502A931837F7}"/>
    <dgm:cxn modelId="{B446EDCB-3BBE-41D2-8ABC-BEC0B5062689}" srcId="{F96CEAAA-FA10-3642-9BB3-6ABE0485D2D1}" destId="{56FB5BAA-E235-4A23-AD4D-9E016FA4CCDB}" srcOrd="0" destOrd="0" parTransId="{B6FCAA5B-19E8-411C-9A56-82C1DED2EA9F}" sibTransId="{C731CDEC-B7E7-4BC2-8344-EC617A940D71}"/>
    <dgm:cxn modelId="{AEEA14CF-918D-43AF-9ECA-F975E853786B}" type="presOf" srcId="{56FB5BAA-E235-4A23-AD4D-9E016FA4CCDB}" destId="{AFE72051-111F-194F-B755-0B5D252F1D09}" srcOrd="0" destOrd="1" presId="urn:microsoft.com/office/officeart/2005/8/layout/hierarchy3"/>
    <dgm:cxn modelId="{D09A69D9-8C74-47DD-9963-BF5B283DD3D7}" type="presOf" srcId="{84811148-D0C6-AB45-AE98-431DE4E0A167}" destId="{EEBC6DA7-8C04-1645-AF4D-035528C6B31F}" srcOrd="0" destOrd="0" presId="urn:microsoft.com/office/officeart/2005/8/layout/hierarchy3"/>
    <dgm:cxn modelId="{810523E7-A043-49E6-82A1-156F9E68CFA6}" type="presOf" srcId="{DB1871CC-EA51-A44A-8E17-45178C4EB62D}" destId="{51BF86A1-06AF-DF4F-BE8F-590E87B26A73}" srcOrd="1" destOrd="0" presId="urn:microsoft.com/office/officeart/2005/8/layout/hierarchy3"/>
    <dgm:cxn modelId="{5B890DEA-B51A-A849-A08A-D45837DFEB3B}" srcId="{84811148-D0C6-AB45-AE98-431DE4E0A167}" destId="{DB1871CC-EA51-A44A-8E17-45178C4EB62D}" srcOrd="0" destOrd="0" parTransId="{4752E9BA-14CA-A449-8EB5-7FF0F6C51574}" sibTransId="{764BEB90-EF0D-5E41-B24D-ABAAB8724189}"/>
    <dgm:cxn modelId="{87AA40EA-BDCF-4DE4-8CC7-F43D358C3787}" type="presOf" srcId="{F96CEAAA-FA10-3642-9BB3-6ABE0485D2D1}" destId="{AFE72051-111F-194F-B755-0B5D252F1D09}" srcOrd="0" destOrd="0" presId="urn:microsoft.com/office/officeart/2005/8/layout/hierarchy3"/>
    <dgm:cxn modelId="{B3DC06F3-0869-4073-8FF7-1278E150C665}" type="presOf" srcId="{2BB9B1F5-CCA3-F842-A981-B1732CB4CC63}" destId="{32EAC11A-0C88-494E-8641-478F681A6217}" srcOrd="0" destOrd="0" presId="urn:microsoft.com/office/officeart/2005/8/layout/hierarchy3"/>
    <dgm:cxn modelId="{D65569D0-582A-4F7C-8747-FE46D5D67027}" type="presParOf" srcId="{EEBC6DA7-8C04-1645-AF4D-035528C6B31F}" destId="{49FFBF54-2A04-554F-ABCD-CDE1D50A4D89}" srcOrd="0" destOrd="0" presId="urn:microsoft.com/office/officeart/2005/8/layout/hierarchy3"/>
    <dgm:cxn modelId="{ACF0C0C7-5104-4935-B4CE-D73D9502B875}" type="presParOf" srcId="{49FFBF54-2A04-554F-ABCD-CDE1D50A4D89}" destId="{9910793C-37CA-F244-858E-7ADF513C312D}" srcOrd="0" destOrd="0" presId="urn:microsoft.com/office/officeart/2005/8/layout/hierarchy3"/>
    <dgm:cxn modelId="{43038A62-9DA3-4764-8FA2-181F77EFC7FD}" type="presParOf" srcId="{9910793C-37CA-F244-858E-7ADF513C312D}" destId="{A2A5F601-4CB8-294D-82FA-45BEF86CF777}" srcOrd="0" destOrd="0" presId="urn:microsoft.com/office/officeart/2005/8/layout/hierarchy3"/>
    <dgm:cxn modelId="{862A47E0-9F1C-4401-ACFE-D8F677466B97}" type="presParOf" srcId="{9910793C-37CA-F244-858E-7ADF513C312D}" destId="{51BF86A1-06AF-DF4F-BE8F-590E87B26A73}" srcOrd="1" destOrd="0" presId="urn:microsoft.com/office/officeart/2005/8/layout/hierarchy3"/>
    <dgm:cxn modelId="{A2C73154-BC41-474D-9416-17B1CAE01BEF}" type="presParOf" srcId="{49FFBF54-2A04-554F-ABCD-CDE1D50A4D89}" destId="{0385C231-0197-454E-B840-55ADD31D30A0}" srcOrd="1" destOrd="0" presId="urn:microsoft.com/office/officeart/2005/8/layout/hierarchy3"/>
    <dgm:cxn modelId="{B4711572-289D-4062-BAAC-7A64601C2704}" type="presParOf" srcId="{0385C231-0197-454E-B840-55ADD31D30A0}" destId="{32EAC11A-0C88-494E-8641-478F681A6217}" srcOrd="0" destOrd="0" presId="urn:microsoft.com/office/officeart/2005/8/layout/hierarchy3"/>
    <dgm:cxn modelId="{23FAB53C-4140-4EBA-A7B0-D5F3DC5C0C14}" type="presParOf" srcId="{0385C231-0197-454E-B840-55ADD31D30A0}" destId="{AFE72051-111F-194F-B755-0B5D252F1D0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811148-D0C6-AB45-AE98-431DE4E0A167}"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DB1871CC-EA51-A44A-8E17-45178C4EB62D}">
      <dgm:prSet phldrT="[Text]" custT="1"/>
      <dgm:spPr>
        <a:solidFill>
          <a:srgbClr val="FFFF00"/>
        </a:solidFill>
        <a:ln>
          <a:solidFill>
            <a:srgbClr val="FFFF00"/>
          </a:solidFill>
        </a:ln>
      </dgm:spPr>
      <dgm:t>
        <a:bodyPr/>
        <a:lstStyle/>
        <a:p>
          <a:r>
            <a:rPr lang="en-US" sz="2800" b="1" dirty="0">
              <a:solidFill>
                <a:schemeClr val="tx1"/>
              </a:solidFill>
            </a:rPr>
            <a:t>Endurance Training</a:t>
          </a:r>
        </a:p>
      </dgm:t>
    </dgm:pt>
    <dgm:pt modelId="{4752E9BA-14CA-A449-8EB5-7FF0F6C51574}" type="parTrans" cxnId="{5B890DEA-B51A-A849-A08A-D45837DFEB3B}">
      <dgm:prSet/>
      <dgm:spPr/>
      <dgm:t>
        <a:bodyPr/>
        <a:lstStyle/>
        <a:p>
          <a:endParaRPr lang="en-US"/>
        </a:p>
      </dgm:t>
    </dgm:pt>
    <dgm:pt modelId="{764BEB90-EF0D-5E41-B24D-ABAAB8724189}" type="sibTrans" cxnId="{5B890DEA-B51A-A849-A08A-D45837DFEB3B}">
      <dgm:prSet/>
      <dgm:spPr/>
      <dgm:t>
        <a:bodyPr/>
        <a:lstStyle/>
        <a:p>
          <a:endParaRPr lang="en-US"/>
        </a:p>
      </dgm:t>
    </dgm:pt>
    <dgm:pt modelId="{F96CEAAA-FA10-3642-9BB3-6ABE0485D2D1}">
      <dgm:prSet phldrT="[Text]" custT="1"/>
      <dgm:spPr>
        <a:solidFill>
          <a:srgbClr val="FA12CE">
            <a:alpha val="90000"/>
          </a:srgbClr>
        </a:solidFill>
        <a:ln>
          <a:solidFill>
            <a:srgbClr val="002060"/>
          </a:solidFill>
        </a:ln>
      </dgm:spPr>
      <dgm:t>
        <a:bodyPr/>
        <a:lstStyle/>
        <a:p>
          <a:pPr algn="l">
            <a:buNone/>
          </a:pPr>
          <a:r>
            <a:rPr lang="en-US" sz="2000" b="1" dirty="0">
              <a:solidFill>
                <a:schemeClr val="bg1"/>
              </a:solidFill>
            </a:rPr>
            <a:t>Muscular Adaptations:</a:t>
          </a:r>
        </a:p>
      </dgm:t>
    </dgm:pt>
    <dgm:pt modelId="{2BB9B1F5-CCA3-F842-A981-B1732CB4CC63}" type="parTrans" cxnId="{136889A7-2F84-2A4C-9781-BCF1DEA7D101}">
      <dgm:prSet/>
      <dgm:spPr/>
      <dgm:t>
        <a:bodyPr/>
        <a:lstStyle/>
        <a:p>
          <a:endParaRPr lang="en-US"/>
        </a:p>
      </dgm:t>
    </dgm:pt>
    <dgm:pt modelId="{19B2EB15-B2D6-5545-89C0-F58796E7DD78}" type="sibTrans" cxnId="{136889A7-2F84-2A4C-9781-BCF1DEA7D101}">
      <dgm:prSet/>
      <dgm:spPr/>
      <dgm:t>
        <a:bodyPr/>
        <a:lstStyle/>
        <a:p>
          <a:endParaRPr lang="en-US"/>
        </a:p>
      </dgm:t>
    </dgm:pt>
    <dgm:pt modelId="{732072A2-7D69-4AE3-8483-CAC7527A807F}">
      <dgm:prSet custT="1"/>
      <dgm:spPr>
        <a:solidFill>
          <a:srgbClr val="FA12CE">
            <a:alpha val="90000"/>
          </a:srgbClr>
        </a:solidFill>
      </dgm:spPr>
      <dgm:t>
        <a:bodyPr/>
        <a:lstStyle/>
        <a:p>
          <a:pPr algn="l">
            <a:buFont typeface="Cambria Math" panose="02040503050406030204" pitchFamily="18" charset="0"/>
            <a:buChar char="⎯"/>
          </a:pPr>
          <a:r>
            <a:rPr lang="en-US" altLang="en-US" sz="1600" dirty="0">
              <a:solidFill>
                <a:schemeClr val="bg1"/>
              </a:solidFill>
              <a:latin typeface="+mn-lt"/>
            </a:rPr>
            <a:t>↑ </a:t>
          </a:r>
          <a:r>
            <a:rPr lang="en-US" altLang="en-US" sz="1600" dirty="0" err="1">
              <a:solidFill>
                <a:schemeClr val="bg1"/>
              </a:solidFill>
              <a:latin typeface="+mn-lt"/>
            </a:rPr>
            <a:t>fibre</a:t>
          </a:r>
          <a:r>
            <a:rPr lang="en-US" altLang="en-US" sz="1600" dirty="0">
              <a:solidFill>
                <a:schemeClr val="bg1"/>
              </a:solidFill>
              <a:latin typeface="+mn-lt"/>
            </a:rPr>
            <a:t> size (to a small degree due to ↑ capillarisation)</a:t>
          </a:r>
        </a:p>
      </dgm:t>
    </dgm:pt>
    <dgm:pt modelId="{E2E83BAE-E0C7-4DD9-A5B1-F0A6AC172ACE}" type="parTrans" cxnId="{B80A54CE-5994-4C58-9679-07190892C712}">
      <dgm:prSet/>
      <dgm:spPr/>
      <dgm:t>
        <a:bodyPr/>
        <a:lstStyle/>
        <a:p>
          <a:endParaRPr lang="en-AU"/>
        </a:p>
      </dgm:t>
    </dgm:pt>
    <dgm:pt modelId="{847997A7-D828-40F3-A80D-0BB6EFB73308}" type="sibTrans" cxnId="{B80A54CE-5994-4C58-9679-07190892C712}">
      <dgm:prSet/>
      <dgm:spPr/>
      <dgm:t>
        <a:bodyPr/>
        <a:lstStyle/>
        <a:p>
          <a:endParaRPr lang="en-AU"/>
        </a:p>
      </dgm:t>
    </dgm:pt>
    <dgm:pt modelId="{F5C0B919-0FAC-4EB2-A47A-DC1AE04D2076}">
      <dgm:prSet custT="1"/>
      <dgm:spPr>
        <a:solidFill>
          <a:srgbClr val="FA12CE">
            <a:alpha val="90000"/>
          </a:srgbClr>
        </a:solidFill>
      </dgm:spPr>
      <dgm:t>
        <a:bodyPr/>
        <a:lstStyle/>
        <a:p>
          <a:pPr algn="l">
            <a:buFont typeface="Cambria Math" panose="02040503050406030204" pitchFamily="18" charset="0"/>
            <a:buChar char="⎯"/>
          </a:pPr>
          <a:r>
            <a:rPr lang="en-US" altLang="en-US" sz="1600" dirty="0">
              <a:solidFill>
                <a:schemeClr val="bg1"/>
              </a:solidFill>
              <a:latin typeface="+mn-lt"/>
            </a:rPr>
            <a:t>↑ capillarisation</a:t>
          </a:r>
        </a:p>
      </dgm:t>
    </dgm:pt>
    <dgm:pt modelId="{1165CA12-1B38-4107-AC35-62C2436A27D4}" type="parTrans" cxnId="{4E0AA377-2517-44DA-BB23-1C16622FE504}">
      <dgm:prSet/>
      <dgm:spPr/>
      <dgm:t>
        <a:bodyPr/>
        <a:lstStyle/>
        <a:p>
          <a:endParaRPr lang="en-AU"/>
        </a:p>
      </dgm:t>
    </dgm:pt>
    <dgm:pt modelId="{87AF1832-5219-45BB-9603-74E4AC036EA0}" type="sibTrans" cxnId="{4E0AA377-2517-44DA-BB23-1C16622FE504}">
      <dgm:prSet/>
      <dgm:spPr/>
      <dgm:t>
        <a:bodyPr/>
        <a:lstStyle/>
        <a:p>
          <a:endParaRPr lang="en-AU"/>
        </a:p>
      </dgm:t>
    </dgm:pt>
    <dgm:pt modelId="{9DFAD4BD-D5C2-4327-A5C2-861A522283F0}">
      <dgm:prSet custT="1"/>
      <dgm:spPr>
        <a:solidFill>
          <a:srgbClr val="FA12CE">
            <a:alpha val="90000"/>
          </a:srgbClr>
        </a:solidFill>
      </dgm:spPr>
      <dgm:t>
        <a:bodyPr/>
        <a:lstStyle/>
        <a:p>
          <a:pPr algn="l">
            <a:buFont typeface="Cambria Math" panose="02040503050406030204" pitchFamily="18" charset="0"/>
            <a:buChar char="⎯"/>
          </a:pPr>
          <a:r>
            <a:rPr lang="en-US" altLang="en-US" sz="1600" dirty="0">
              <a:solidFill>
                <a:schemeClr val="bg1"/>
              </a:solidFill>
              <a:latin typeface="+mn-lt"/>
            </a:rPr>
            <a:t>↑ number &amp; size of mitochondria</a:t>
          </a:r>
        </a:p>
      </dgm:t>
    </dgm:pt>
    <dgm:pt modelId="{5DC49162-2CF7-46FC-9D74-A9466EE60F6D}" type="parTrans" cxnId="{1DB84F1B-4BAE-48A8-861A-DF5BD0E43203}">
      <dgm:prSet/>
      <dgm:spPr/>
      <dgm:t>
        <a:bodyPr/>
        <a:lstStyle/>
        <a:p>
          <a:endParaRPr lang="en-AU"/>
        </a:p>
      </dgm:t>
    </dgm:pt>
    <dgm:pt modelId="{46678551-1CA7-4D12-AA73-1D6EE54B292B}" type="sibTrans" cxnId="{1DB84F1B-4BAE-48A8-861A-DF5BD0E43203}">
      <dgm:prSet/>
      <dgm:spPr/>
      <dgm:t>
        <a:bodyPr/>
        <a:lstStyle/>
        <a:p>
          <a:endParaRPr lang="en-AU"/>
        </a:p>
      </dgm:t>
    </dgm:pt>
    <dgm:pt modelId="{89BCE7D0-B10C-4BB7-8D53-DBF45A9E132E}">
      <dgm:prSet custT="1"/>
      <dgm:spPr>
        <a:solidFill>
          <a:srgbClr val="FA12CE">
            <a:alpha val="90000"/>
          </a:srgbClr>
        </a:solidFill>
      </dgm:spPr>
      <dgm:t>
        <a:bodyPr/>
        <a:lstStyle/>
        <a:p>
          <a:pPr algn="l">
            <a:buFont typeface="Cambria Math" panose="02040503050406030204" pitchFamily="18" charset="0"/>
            <a:buChar char="⎯"/>
          </a:pPr>
          <a:r>
            <a:rPr lang="en-US" altLang="en-US" sz="1600" dirty="0">
              <a:solidFill>
                <a:schemeClr val="bg1"/>
              </a:solidFill>
              <a:latin typeface="+mn-lt"/>
            </a:rPr>
            <a:t>↑ glycogen storage</a:t>
          </a:r>
        </a:p>
      </dgm:t>
    </dgm:pt>
    <dgm:pt modelId="{65162B68-CD78-45E5-BB3C-E95FF8C937C7}" type="parTrans" cxnId="{8FCC53C7-F577-48F4-8392-7D20CB124249}">
      <dgm:prSet/>
      <dgm:spPr/>
      <dgm:t>
        <a:bodyPr/>
        <a:lstStyle/>
        <a:p>
          <a:endParaRPr lang="en-AU"/>
        </a:p>
      </dgm:t>
    </dgm:pt>
    <dgm:pt modelId="{0708740E-C499-4229-B58D-E6CF34F411A3}" type="sibTrans" cxnId="{8FCC53C7-F577-48F4-8392-7D20CB124249}">
      <dgm:prSet/>
      <dgm:spPr/>
      <dgm:t>
        <a:bodyPr/>
        <a:lstStyle/>
        <a:p>
          <a:endParaRPr lang="en-AU"/>
        </a:p>
      </dgm:t>
    </dgm:pt>
    <dgm:pt modelId="{F62303F3-84E0-40A6-95C6-45232D47EF23}">
      <dgm:prSet custT="1"/>
      <dgm:spPr>
        <a:solidFill>
          <a:srgbClr val="FA12CE">
            <a:alpha val="90000"/>
          </a:srgbClr>
        </a:solidFill>
      </dgm:spPr>
      <dgm:t>
        <a:bodyPr/>
        <a:lstStyle/>
        <a:p>
          <a:pPr algn="l">
            <a:buFont typeface="Cambria Math" panose="02040503050406030204" pitchFamily="18" charset="0"/>
            <a:buChar char="⎯"/>
          </a:pPr>
          <a:r>
            <a:rPr lang="en-US" altLang="en-US" sz="1600" dirty="0">
              <a:solidFill>
                <a:schemeClr val="bg1"/>
              </a:solidFill>
              <a:latin typeface="+mn-lt"/>
            </a:rPr>
            <a:t>↑ stores of oxidative enzymes </a:t>
          </a:r>
        </a:p>
      </dgm:t>
    </dgm:pt>
    <dgm:pt modelId="{64B838B9-0457-4257-89C5-ED45BA265656}" type="parTrans" cxnId="{B820859A-5AF2-4EEE-9BA0-F4AB177687A9}">
      <dgm:prSet/>
      <dgm:spPr/>
      <dgm:t>
        <a:bodyPr/>
        <a:lstStyle/>
        <a:p>
          <a:endParaRPr lang="en-AU"/>
        </a:p>
      </dgm:t>
    </dgm:pt>
    <dgm:pt modelId="{88F81B52-E91B-4C99-96FE-499B75977B33}" type="sibTrans" cxnId="{B820859A-5AF2-4EEE-9BA0-F4AB177687A9}">
      <dgm:prSet/>
      <dgm:spPr/>
      <dgm:t>
        <a:bodyPr/>
        <a:lstStyle/>
        <a:p>
          <a:endParaRPr lang="en-AU"/>
        </a:p>
      </dgm:t>
    </dgm:pt>
    <dgm:pt modelId="{D16734A9-64FD-4F11-BE86-7B5A9B082BB6}">
      <dgm:prSet custT="1"/>
      <dgm:spPr>
        <a:solidFill>
          <a:srgbClr val="FA12CE">
            <a:alpha val="90000"/>
          </a:srgbClr>
        </a:solidFill>
      </dgm:spPr>
      <dgm:t>
        <a:bodyPr/>
        <a:lstStyle/>
        <a:p>
          <a:pPr algn="l">
            <a:buFont typeface="Cambria Math" panose="02040503050406030204" pitchFamily="18" charset="0"/>
            <a:buChar char="⎯"/>
          </a:pPr>
          <a:r>
            <a:rPr lang="en-US" altLang="en-US" sz="1600" dirty="0">
              <a:solidFill>
                <a:schemeClr val="bg1"/>
              </a:solidFill>
              <a:latin typeface="+mn-lt"/>
            </a:rPr>
            <a:t>↑ oxidation of fats at sub-maximal exercise (glycogen sparing)</a:t>
          </a:r>
        </a:p>
      </dgm:t>
    </dgm:pt>
    <dgm:pt modelId="{3DE3C9EF-DB12-4F10-AEC0-D980DF9C2D70}" type="parTrans" cxnId="{3779A26D-0769-4608-886B-7050858F4B02}">
      <dgm:prSet/>
      <dgm:spPr/>
      <dgm:t>
        <a:bodyPr/>
        <a:lstStyle/>
        <a:p>
          <a:endParaRPr lang="en-AU"/>
        </a:p>
      </dgm:t>
    </dgm:pt>
    <dgm:pt modelId="{3A20A8FC-290B-4416-9C8E-C5108CA7695F}" type="sibTrans" cxnId="{3779A26D-0769-4608-886B-7050858F4B02}">
      <dgm:prSet/>
      <dgm:spPr/>
      <dgm:t>
        <a:bodyPr/>
        <a:lstStyle/>
        <a:p>
          <a:endParaRPr lang="en-AU"/>
        </a:p>
      </dgm:t>
    </dgm:pt>
    <dgm:pt modelId="{D7019F26-E334-4B93-A80E-876B390AFB96}">
      <dgm:prSet custT="1"/>
      <dgm:spPr>
        <a:solidFill>
          <a:srgbClr val="FA12CE">
            <a:alpha val="90000"/>
          </a:srgbClr>
        </a:solidFill>
      </dgm:spPr>
      <dgm:t>
        <a:bodyPr/>
        <a:lstStyle/>
        <a:p>
          <a:pPr algn="l">
            <a:buFont typeface="Cambria Math" panose="02040503050406030204" pitchFamily="18" charset="0"/>
            <a:buChar char="⎯"/>
          </a:pPr>
          <a:r>
            <a:rPr lang="en-US" altLang="en-US" sz="1600" dirty="0">
              <a:solidFill>
                <a:schemeClr val="bg1"/>
              </a:solidFill>
              <a:latin typeface="+mn-lt"/>
            </a:rPr>
            <a:t>↑ myoglobin stores</a:t>
          </a:r>
        </a:p>
      </dgm:t>
    </dgm:pt>
    <dgm:pt modelId="{7B09917F-C883-4D24-A3D7-985B93C1504D}" type="parTrans" cxnId="{C1B46FFF-394D-482C-9E2E-9FA4A29F2277}">
      <dgm:prSet/>
      <dgm:spPr/>
      <dgm:t>
        <a:bodyPr/>
        <a:lstStyle/>
        <a:p>
          <a:endParaRPr lang="en-AU"/>
        </a:p>
      </dgm:t>
    </dgm:pt>
    <dgm:pt modelId="{D8684BE0-9DFD-41BF-802C-2C6E998CF779}" type="sibTrans" cxnId="{C1B46FFF-394D-482C-9E2E-9FA4A29F2277}">
      <dgm:prSet/>
      <dgm:spPr/>
      <dgm:t>
        <a:bodyPr/>
        <a:lstStyle/>
        <a:p>
          <a:endParaRPr lang="en-AU"/>
        </a:p>
      </dgm:t>
    </dgm:pt>
    <dgm:pt modelId="{F1701E96-2FBF-DD47-B6AB-0140B4462AEB}">
      <dgm:prSet custT="1"/>
      <dgm:spPr>
        <a:solidFill>
          <a:srgbClr val="FA12CE">
            <a:alpha val="90000"/>
          </a:srgbClr>
        </a:solidFill>
      </dgm:spPr>
      <dgm:t>
        <a:bodyPr/>
        <a:lstStyle/>
        <a:p>
          <a:pPr algn="l">
            <a:buFont typeface="Cambria Math" panose="02040503050406030204" pitchFamily="18" charset="0"/>
            <a:buChar char="⎯"/>
          </a:pPr>
          <a:r>
            <a:rPr lang="en-US" altLang="en-US" sz="1600" dirty="0">
              <a:solidFill>
                <a:schemeClr val="bg1"/>
              </a:solidFill>
              <a:latin typeface="+mn-lt"/>
            </a:rPr>
            <a:t>↑ muscle </a:t>
          </a:r>
          <a:r>
            <a:rPr lang="en-US" altLang="en-US" sz="1600" dirty="0" err="1">
              <a:solidFill>
                <a:schemeClr val="bg1"/>
              </a:solidFill>
              <a:latin typeface="+mn-lt"/>
            </a:rPr>
            <a:t>fibre</a:t>
          </a:r>
          <a:r>
            <a:rPr lang="en-US" altLang="en-US" sz="1600" dirty="0">
              <a:solidFill>
                <a:schemeClr val="bg1"/>
              </a:solidFill>
              <a:latin typeface="+mn-lt"/>
            </a:rPr>
            <a:t> adaptation</a:t>
          </a:r>
        </a:p>
      </dgm:t>
    </dgm:pt>
    <dgm:pt modelId="{592301AE-9B5B-1745-9CF0-CBFDD211E872}" type="parTrans" cxnId="{B82BB732-B0D1-7844-BF62-29C4A77B95B8}">
      <dgm:prSet/>
      <dgm:spPr/>
      <dgm:t>
        <a:bodyPr/>
        <a:lstStyle/>
        <a:p>
          <a:endParaRPr lang="en-US"/>
        </a:p>
      </dgm:t>
    </dgm:pt>
    <dgm:pt modelId="{69162B47-6ADF-464E-80C7-27F7D05F403A}" type="sibTrans" cxnId="{B82BB732-B0D1-7844-BF62-29C4A77B95B8}">
      <dgm:prSet/>
      <dgm:spPr/>
      <dgm:t>
        <a:bodyPr/>
        <a:lstStyle/>
        <a:p>
          <a:endParaRPr lang="en-US"/>
        </a:p>
      </dgm:t>
    </dgm:pt>
    <dgm:pt modelId="{49E4761A-F696-714A-84A4-BD0B7485F1BA}">
      <dgm:prSet custT="1"/>
      <dgm:spPr>
        <a:solidFill>
          <a:srgbClr val="FA12CE">
            <a:alpha val="90000"/>
          </a:srgbClr>
        </a:solidFill>
      </dgm:spPr>
      <dgm:t>
        <a:bodyPr/>
        <a:lstStyle/>
        <a:p>
          <a:pPr algn="l">
            <a:buFont typeface="Cambria Math" panose="02040503050406030204" pitchFamily="18" charset="0"/>
            <a:buChar char="⎯"/>
          </a:pPr>
          <a:r>
            <a:rPr lang="en-US" altLang="en-US" sz="1600" dirty="0">
              <a:solidFill>
                <a:schemeClr val="bg1"/>
              </a:solidFill>
              <a:latin typeface="+mn-lt"/>
            </a:rPr>
            <a:t>↓ myocardial oxygen cost</a:t>
          </a:r>
        </a:p>
      </dgm:t>
    </dgm:pt>
    <dgm:pt modelId="{FF4A5681-6D8C-FD49-9ADD-353086B138CC}" type="parTrans" cxnId="{4B9BA843-8BB4-0D43-BC3D-9EB040E2D232}">
      <dgm:prSet/>
      <dgm:spPr/>
      <dgm:t>
        <a:bodyPr/>
        <a:lstStyle/>
        <a:p>
          <a:endParaRPr lang="en-US"/>
        </a:p>
      </dgm:t>
    </dgm:pt>
    <dgm:pt modelId="{F2D47C09-0F1C-BF46-82A9-447CF40187C2}" type="sibTrans" cxnId="{4B9BA843-8BB4-0D43-BC3D-9EB040E2D232}">
      <dgm:prSet/>
      <dgm:spPr/>
      <dgm:t>
        <a:bodyPr/>
        <a:lstStyle/>
        <a:p>
          <a:endParaRPr lang="en-US"/>
        </a:p>
      </dgm:t>
    </dgm:pt>
    <dgm:pt modelId="{97358EBE-3B42-4137-8B11-A20847DC4088}">
      <dgm:prSet phldrT="[Text]" custT="1"/>
      <dgm:spPr>
        <a:solidFill>
          <a:srgbClr val="FA12CE">
            <a:alpha val="90000"/>
          </a:srgbClr>
        </a:solidFill>
        <a:ln>
          <a:solidFill>
            <a:srgbClr val="002060"/>
          </a:solidFill>
        </a:ln>
      </dgm:spPr>
      <dgm:t>
        <a:bodyPr/>
        <a:lstStyle/>
        <a:p>
          <a:pPr algn="l"/>
          <a:r>
            <a:rPr lang="en-US" altLang="en-US" sz="1600" dirty="0">
              <a:solidFill>
                <a:schemeClr val="bg1"/>
              </a:solidFill>
              <a:latin typeface="Call" charset="0"/>
            </a:rPr>
            <a:t>These changes occur in the slow-twitch fibres &amp; include: </a:t>
          </a:r>
          <a:endParaRPr lang="en-US" sz="1600" dirty="0">
            <a:solidFill>
              <a:schemeClr val="bg1"/>
            </a:solidFill>
          </a:endParaRPr>
        </a:p>
      </dgm:t>
    </dgm:pt>
    <dgm:pt modelId="{321BF30F-9422-4FE5-881C-6ED28BD1874C}" type="sibTrans" cxnId="{8A6F17C2-E351-49D1-A629-03931B26D073}">
      <dgm:prSet/>
      <dgm:spPr/>
      <dgm:t>
        <a:bodyPr/>
        <a:lstStyle/>
        <a:p>
          <a:endParaRPr lang="en-AU"/>
        </a:p>
      </dgm:t>
    </dgm:pt>
    <dgm:pt modelId="{D31E50AC-50F2-4FFD-88AD-DE2760E2FDFE}" type="parTrans" cxnId="{8A6F17C2-E351-49D1-A629-03931B26D073}">
      <dgm:prSet/>
      <dgm:spPr/>
      <dgm:t>
        <a:bodyPr/>
        <a:lstStyle/>
        <a:p>
          <a:endParaRPr lang="en-AU"/>
        </a:p>
      </dgm:t>
    </dgm:pt>
    <dgm:pt modelId="{EEBC6DA7-8C04-1645-AF4D-035528C6B31F}" type="pres">
      <dgm:prSet presAssocID="{84811148-D0C6-AB45-AE98-431DE4E0A167}" presName="diagram" presStyleCnt="0">
        <dgm:presLayoutVars>
          <dgm:chPref val="1"/>
          <dgm:dir/>
          <dgm:animOne val="branch"/>
          <dgm:animLvl val="lvl"/>
          <dgm:resizeHandles/>
        </dgm:presLayoutVars>
      </dgm:prSet>
      <dgm:spPr/>
    </dgm:pt>
    <dgm:pt modelId="{49FFBF54-2A04-554F-ABCD-CDE1D50A4D89}" type="pres">
      <dgm:prSet presAssocID="{DB1871CC-EA51-A44A-8E17-45178C4EB62D}" presName="root" presStyleCnt="0"/>
      <dgm:spPr/>
    </dgm:pt>
    <dgm:pt modelId="{9910793C-37CA-F244-858E-7ADF513C312D}" type="pres">
      <dgm:prSet presAssocID="{DB1871CC-EA51-A44A-8E17-45178C4EB62D}" presName="rootComposite" presStyleCnt="0"/>
      <dgm:spPr/>
    </dgm:pt>
    <dgm:pt modelId="{A2A5F601-4CB8-294D-82FA-45BEF86CF777}" type="pres">
      <dgm:prSet presAssocID="{DB1871CC-EA51-A44A-8E17-45178C4EB62D}" presName="rootText" presStyleLbl="node1" presStyleIdx="0" presStyleCnt="1" custScaleX="161489" custScaleY="38530" custLinFactNeighborX="28869" custLinFactNeighborY="-11546"/>
      <dgm:spPr/>
    </dgm:pt>
    <dgm:pt modelId="{51BF86A1-06AF-DF4F-BE8F-590E87B26A73}" type="pres">
      <dgm:prSet presAssocID="{DB1871CC-EA51-A44A-8E17-45178C4EB62D}" presName="rootConnector" presStyleLbl="node1" presStyleIdx="0" presStyleCnt="1"/>
      <dgm:spPr/>
    </dgm:pt>
    <dgm:pt modelId="{0385C231-0197-454E-B840-55ADD31D30A0}" type="pres">
      <dgm:prSet presAssocID="{DB1871CC-EA51-A44A-8E17-45178C4EB62D}" presName="childShape" presStyleCnt="0"/>
      <dgm:spPr/>
    </dgm:pt>
    <dgm:pt modelId="{32EAC11A-0C88-494E-8641-478F681A6217}" type="pres">
      <dgm:prSet presAssocID="{2BB9B1F5-CCA3-F842-A981-B1732CB4CC63}" presName="Name13" presStyleLbl="parChTrans1D2" presStyleIdx="0" presStyleCnt="1"/>
      <dgm:spPr/>
    </dgm:pt>
    <dgm:pt modelId="{AFE72051-111F-194F-B755-0B5D252F1D09}" type="pres">
      <dgm:prSet presAssocID="{F96CEAAA-FA10-3642-9BB3-6ABE0485D2D1}" presName="childText" presStyleLbl="bgAcc1" presStyleIdx="0" presStyleCnt="1" custScaleX="212667" custScaleY="214218" custLinFactNeighborX="-13961" custLinFactNeighborY="-23450">
        <dgm:presLayoutVars>
          <dgm:bulletEnabled val="1"/>
        </dgm:presLayoutVars>
      </dgm:prSet>
      <dgm:spPr/>
    </dgm:pt>
  </dgm:ptLst>
  <dgm:cxnLst>
    <dgm:cxn modelId="{8EE2661B-0054-46ED-9548-04CC5D65322D}" type="presOf" srcId="{D7019F26-E334-4B93-A80E-876B390AFB96}" destId="{AFE72051-111F-194F-B755-0B5D252F1D09}" srcOrd="0" destOrd="5" presId="urn:microsoft.com/office/officeart/2005/8/layout/hierarchy3"/>
    <dgm:cxn modelId="{1DB84F1B-4BAE-48A8-861A-DF5BD0E43203}" srcId="{97358EBE-3B42-4137-8B11-A20847DC4088}" destId="{9DFAD4BD-D5C2-4327-A5C2-861A522283F0}" srcOrd="2" destOrd="0" parTransId="{5DC49162-2CF7-46FC-9D74-A9466EE60F6D}" sibTransId="{46678551-1CA7-4D12-AA73-1D6EE54B292B}"/>
    <dgm:cxn modelId="{4CD4D525-5ECC-5F4B-9AD8-D255854A8E49}" type="presOf" srcId="{49E4761A-F696-714A-84A4-BD0B7485F1BA}" destId="{AFE72051-111F-194F-B755-0B5D252F1D09}" srcOrd="0" destOrd="10" presId="urn:microsoft.com/office/officeart/2005/8/layout/hierarchy3"/>
    <dgm:cxn modelId="{CFEB7F27-B7F6-E545-B822-6739B9A03932}" type="presOf" srcId="{F1701E96-2FBF-DD47-B6AB-0140B4462AEB}" destId="{AFE72051-111F-194F-B755-0B5D252F1D09}" srcOrd="0" destOrd="9" presId="urn:microsoft.com/office/officeart/2005/8/layout/hierarchy3"/>
    <dgm:cxn modelId="{B82BB732-B0D1-7844-BF62-29C4A77B95B8}" srcId="{97358EBE-3B42-4137-8B11-A20847DC4088}" destId="{F1701E96-2FBF-DD47-B6AB-0140B4462AEB}" srcOrd="7" destOrd="0" parTransId="{592301AE-9B5B-1745-9CF0-CBFDD211E872}" sibTransId="{69162B47-6ADF-464E-80C7-27F7D05F403A}"/>
    <dgm:cxn modelId="{4B9BA843-8BB4-0D43-BC3D-9EB040E2D232}" srcId="{97358EBE-3B42-4137-8B11-A20847DC4088}" destId="{49E4761A-F696-714A-84A4-BD0B7485F1BA}" srcOrd="8" destOrd="0" parTransId="{FF4A5681-6D8C-FD49-9ADD-353086B138CC}" sibTransId="{F2D47C09-0F1C-BF46-82A9-447CF40187C2}"/>
    <dgm:cxn modelId="{4E64E244-BC1E-4720-B3B4-9698DEED1401}" type="presOf" srcId="{732072A2-7D69-4AE3-8483-CAC7527A807F}" destId="{AFE72051-111F-194F-B755-0B5D252F1D09}" srcOrd="0" destOrd="2" presId="urn:microsoft.com/office/officeart/2005/8/layout/hierarchy3"/>
    <dgm:cxn modelId="{4D2CEA64-8248-46FD-89C6-8D91E084C1FF}" type="presOf" srcId="{9DFAD4BD-D5C2-4327-A5C2-861A522283F0}" destId="{AFE72051-111F-194F-B755-0B5D252F1D09}" srcOrd="0" destOrd="4" presId="urn:microsoft.com/office/officeart/2005/8/layout/hierarchy3"/>
    <dgm:cxn modelId="{3779A26D-0769-4608-886B-7050858F4B02}" srcId="{97358EBE-3B42-4137-8B11-A20847DC4088}" destId="{D16734A9-64FD-4F11-BE86-7B5A9B082BB6}" srcOrd="6" destOrd="0" parTransId="{3DE3C9EF-DB12-4F10-AEC0-D980DF9C2D70}" sibTransId="{3A20A8FC-290B-4416-9C8E-C5108CA7695F}"/>
    <dgm:cxn modelId="{D9FA0F51-6090-45C1-8AE0-C1BE9A112826}" type="presOf" srcId="{DB1871CC-EA51-A44A-8E17-45178C4EB62D}" destId="{A2A5F601-4CB8-294D-82FA-45BEF86CF777}" srcOrd="0" destOrd="0" presId="urn:microsoft.com/office/officeart/2005/8/layout/hierarchy3"/>
    <dgm:cxn modelId="{4E0AA377-2517-44DA-BB23-1C16622FE504}" srcId="{97358EBE-3B42-4137-8B11-A20847DC4088}" destId="{F5C0B919-0FAC-4EB2-A47A-DC1AE04D2076}" srcOrd="1" destOrd="0" parTransId="{1165CA12-1B38-4107-AC35-62C2436A27D4}" sibTransId="{87AF1832-5219-45BB-9603-74E4AC036EA0}"/>
    <dgm:cxn modelId="{5D5B8C5A-BF97-4ED6-AE76-AE2631112E41}" type="presOf" srcId="{F5C0B919-0FAC-4EB2-A47A-DC1AE04D2076}" destId="{AFE72051-111F-194F-B755-0B5D252F1D09}" srcOrd="0" destOrd="3" presId="urn:microsoft.com/office/officeart/2005/8/layout/hierarchy3"/>
    <dgm:cxn modelId="{A0A7B67D-7149-49BF-9805-3964E5E9481A}" type="presOf" srcId="{F62303F3-84E0-40A6-95C6-45232D47EF23}" destId="{AFE72051-111F-194F-B755-0B5D252F1D09}" srcOrd="0" destOrd="7" presId="urn:microsoft.com/office/officeart/2005/8/layout/hierarchy3"/>
    <dgm:cxn modelId="{B820859A-5AF2-4EEE-9BA0-F4AB177687A9}" srcId="{97358EBE-3B42-4137-8B11-A20847DC4088}" destId="{F62303F3-84E0-40A6-95C6-45232D47EF23}" srcOrd="5" destOrd="0" parTransId="{64B838B9-0457-4257-89C5-ED45BA265656}" sibTransId="{88F81B52-E91B-4C99-96FE-499B75977B33}"/>
    <dgm:cxn modelId="{136889A7-2F84-2A4C-9781-BCF1DEA7D101}" srcId="{DB1871CC-EA51-A44A-8E17-45178C4EB62D}" destId="{F96CEAAA-FA10-3642-9BB3-6ABE0485D2D1}" srcOrd="0" destOrd="0" parTransId="{2BB9B1F5-CCA3-F842-A981-B1732CB4CC63}" sibTransId="{19B2EB15-B2D6-5545-89C0-F58796E7DD78}"/>
    <dgm:cxn modelId="{7B627DAC-B175-487B-98B5-F0AEE31F8493}" type="presOf" srcId="{89BCE7D0-B10C-4BB7-8D53-DBF45A9E132E}" destId="{AFE72051-111F-194F-B755-0B5D252F1D09}" srcOrd="0" destOrd="6" presId="urn:microsoft.com/office/officeart/2005/8/layout/hierarchy3"/>
    <dgm:cxn modelId="{8A6F17C2-E351-49D1-A629-03931B26D073}" srcId="{F96CEAAA-FA10-3642-9BB3-6ABE0485D2D1}" destId="{97358EBE-3B42-4137-8B11-A20847DC4088}" srcOrd="0" destOrd="0" parTransId="{D31E50AC-50F2-4FFD-88AD-DE2760E2FDFE}" sibTransId="{321BF30F-9422-4FE5-881C-6ED28BD1874C}"/>
    <dgm:cxn modelId="{8FCC53C7-F577-48F4-8392-7D20CB124249}" srcId="{97358EBE-3B42-4137-8B11-A20847DC4088}" destId="{89BCE7D0-B10C-4BB7-8D53-DBF45A9E132E}" srcOrd="4" destOrd="0" parTransId="{65162B68-CD78-45E5-BB3C-E95FF8C937C7}" sibTransId="{0708740E-C499-4229-B58D-E6CF34F411A3}"/>
    <dgm:cxn modelId="{B80A54CE-5994-4C58-9679-07190892C712}" srcId="{97358EBE-3B42-4137-8B11-A20847DC4088}" destId="{732072A2-7D69-4AE3-8483-CAC7527A807F}" srcOrd="0" destOrd="0" parTransId="{E2E83BAE-E0C7-4DD9-A5B1-F0A6AC172ACE}" sibTransId="{847997A7-D828-40F3-A80D-0BB6EFB73308}"/>
    <dgm:cxn modelId="{D09A69D9-8C74-47DD-9963-BF5B283DD3D7}" type="presOf" srcId="{84811148-D0C6-AB45-AE98-431DE4E0A167}" destId="{EEBC6DA7-8C04-1645-AF4D-035528C6B31F}" srcOrd="0" destOrd="0" presId="urn:microsoft.com/office/officeart/2005/8/layout/hierarchy3"/>
    <dgm:cxn modelId="{6579C4E5-F385-45C7-98D6-C1299EAFE6BC}" type="presOf" srcId="{D16734A9-64FD-4F11-BE86-7B5A9B082BB6}" destId="{AFE72051-111F-194F-B755-0B5D252F1D09}" srcOrd="0" destOrd="8" presId="urn:microsoft.com/office/officeart/2005/8/layout/hierarchy3"/>
    <dgm:cxn modelId="{810523E7-A043-49E6-82A1-156F9E68CFA6}" type="presOf" srcId="{DB1871CC-EA51-A44A-8E17-45178C4EB62D}" destId="{51BF86A1-06AF-DF4F-BE8F-590E87B26A73}" srcOrd="1" destOrd="0" presId="urn:microsoft.com/office/officeart/2005/8/layout/hierarchy3"/>
    <dgm:cxn modelId="{5B890DEA-B51A-A849-A08A-D45837DFEB3B}" srcId="{84811148-D0C6-AB45-AE98-431DE4E0A167}" destId="{DB1871CC-EA51-A44A-8E17-45178C4EB62D}" srcOrd="0" destOrd="0" parTransId="{4752E9BA-14CA-A449-8EB5-7FF0F6C51574}" sibTransId="{764BEB90-EF0D-5E41-B24D-ABAAB8724189}"/>
    <dgm:cxn modelId="{87AA40EA-BDCF-4DE4-8CC7-F43D358C3787}" type="presOf" srcId="{F96CEAAA-FA10-3642-9BB3-6ABE0485D2D1}" destId="{AFE72051-111F-194F-B755-0B5D252F1D09}" srcOrd="0" destOrd="0" presId="urn:microsoft.com/office/officeart/2005/8/layout/hierarchy3"/>
    <dgm:cxn modelId="{B3DC06F3-0869-4073-8FF7-1278E150C665}" type="presOf" srcId="{2BB9B1F5-CCA3-F842-A981-B1732CB4CC63}" destId="{32EAC11A-0C88-494E-8641-478F681A6217}" srcOrd="0" destOrd="0" presId="urn:microsoft.com/office/officeart/2005/8/layout/hierarchy3"/>
    <dgm:cxn modelId="{197196F8-29AE-4C7A-9771-EEBE5CB97464}" type="presOf" srcId="{97358EBE-3B42-4137-8B11-A20847DC4088}" destId="{AFE72051-111F-194F-B755-0B5D252F1D09}" srcOrd="0" destOrd="1" presId="urn:microsoft.com/office/officeart/2005/8/layout/hierarchy3"/>
    <dgm:cxn modelId="{C1B46FFF-394D-482C-9E2E-9FA4A29F2277}" srcId="{97358EBE-3B42-4137-8B11-A20847DC4088}" destId="{D7019F26-E334-4B93-A80E-876B390AFB96}" srcOrd="3" destOrd="0" parTransId="{7B09917F-C883-4D24-A3D7-985B93C1504D}" sibTransId="{D8684BE0-9DFD-41BF-802C-2C6E998CF779}"/>
    <dgm:cxn modelId="{D65569D0-582A-4F7C-8747-FE46D5D67027}" type="presParOf" srcId="{EEBC6DA7-8C04-1645-AF4D-035528C6B31F}" destId="{49FFBF54-2A04-554F-ABCD-CDE1D50A4D89}" srcOrd="0" destOrd="0" presId="urn:microsoft.com/office/officeart/2005/8/layout/hierarchy3"/>
    <dgm:cxn modelId="{ACF0C0C7-5104-4935-B4CE-D73D9502B875}" type="presParOf" srcId="{49FFBF54-2A04-554F-ABCD-CDE1D50A4D89}" destId="{9910793C-37CA-F244-858E-7ADF513C312D}" srcOrd="0" destOrd="0" presId="urn:microsoft.com/office/officeart/2005/8/layout/hierarchy3"/>
    <dgm:cxn modelId="{43038A62-9DA3-4764-8FA2-181F77EFC7FD}" type="presParOf" srcId="{9910793C-37CA-F244-858E-7ADF513C312D}" destId="{A2A5F601-4CB8-294D-82FA-45BEF86CF777}" srcOrd="0" destOrd="0" presId="urn:microsoft.com/office/officeart/2005/8/layout/hierarchy3"/>
    <dgm:cxn modelId="{862A47E0-9F1C-4401-ACFE-D8F677466B97}" type="presParOf" srcId="{9910793C-37CA-F244-858E-7ADF513C312D}" destId="{51BF86A1-06AF-DF4F-BE8F-590E87B26A73}" srcOrd="1" destOrd="0" presId="urn:microsoft.com/office/officeart/2005/8/layout/hierarchy3"/>
    <dgm:cxn modelId="{A2C73154-BC41-474D-9416-17B1CAE01BEF}" type="presParOf" srcId="{49FFBF54-2A04-554F-ABCD-CDE1D50A4D89}" destId="{0385C231-0197-454E-B840-55ADD31D30A0}" srcOrd="1" destOrd="0" presId="urn:microsoft.com/office/officeart/2005/8/layout/hierarchy3"/>
    <dgm:cxn modelId="{B4711572-289D-4062-BAAC-7A64601C2704}" type="presParOf" srcId="{0385C231-0197-454E-B840-55ADD31D30A0}" destId="{32EAC11A-0C88-494E-8641-478F681A6217}" srcOrd="0" destOrd="0" presId="urn:microsoft.com/office/officeart/2005/8/layout/hierarchy3"/>
    <dgm:cxn modelId="{23FAB53C-4140-4EBA-A7B0-D5F3DC5C0C14}" type="presParOf" srcId="{0385C231-0197-454E-B840-55ADD31D30A0}" destId="{AFE72051-111F-194F-B755-0B5D252F1D0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086A6-4731-4034-891F-E23464374043}">
      <dsp:nvSpPr>
        <dsp:cNvPr id="0" name=""/>
        <dsp:cNvSpPr/>
      </dsp:nvSpPr>
      <dsp:spPr>
        <a:xfrm>
          <a:off x="888874" y="398447"/>
          <a:ext cx="2665459" cy="2665459"/>
        </a:xfrm>
        <a:prstGeom prst="blockArc">
          <a:avLst>
            <a:gd name="adj1" fmla="val 11880000"/>
            <a:gd name="adj2" fmla="val 16200000"/>
            <a:gd name="adj3" fmla="val 4635"/>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737DC3-1B05-463C-9254-14353A6194AD}">
      <dsp:nvSpPr>
        <dsp:cNvPr id="0" name=""/>
        <dsp:cNvSpPr/>
      </dsp:nvSpPr>
      <dsp:spPr>
        <a:xfrm>
          <a:off x="888874" y="398447"/>
          <a:ext cx="2665459" cy="2665459"/>
        </a:xfrm>
        <a:prstGeom prst="blockArc">
          <a:avLst>
            <a:gd name="adj1" fmla="val 7560000"/>
            <a:gd name="adj2" fmla="val 11880000"/>
            <a:gd name="adj3" fmla="val 4635"/>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55FAF5-FF76-4755-A26B-AED6AA6E8429}">
      <dsp:nvSpPr>
        <dsp:cNvPr id="0" name=""/>
        <dsp:cNvSpPr/>
      </dsp:nvSpPr>
      <dsp:spPr>
        <a:xfrm>
          <a:off x="888874" y="398447"/>
          <a:ext cx="2665459" cy="2665459"/>
        </a:xfrm>
        <a:prstGeom prst="blockArc">
          <a:avLst>
            <a:gd name="adj1" fmla="val 3240000"/>
            <a:gd name="adj2" fmla="val 7560000"/>
            <a:gd name="adj3" fmla="val 4635"/>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BD3F6A-C6BB-4320-AC4F-D5D21DF34DB5}">
      <dsp:nvSpPr>
        <dsp:cNvPr id="0" name=""/>
        <dsp:cNvSpPr/>
      </dsp:nvSpPr>
      <dsp:spPr>
        <a:xfrm>
          <a:off x="888874" y="398447"/>
          <a:ext cx="2665459" cy="2665459"/>
        </a:xfrm>
        <a:prstGeom prst="blockArc">
          <a:avLst>
            <a:gd name="adj1" fmla="val 20520000"/>
            <a:gd name="adj2" fmla="val 3240000"/>
            <a:gd name="adj3" fmla="val 4635"/>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C68EED-9C12-4B32-BDC3-D4FFDF185A44}">
      <dsp:nvSpPr>
        <dsp:cNvPr id="0" name=""/>
        <dsp:cNvSpPr/>
      </dsp:nvSpPr>
      <dsp:spPr>
        <a:xfrm>
          <a:off x="888874" y="398447"/>
          <a:ext cx="2665459" cy="2665459"/>
        </a:xfrm>
        <a:prstGeom prst="blockArc">
          <a:avLst>
            <a:gd name="adj1" fmla="val 16200000"/>
            <a:gd name="adj2" fmla="val 20520000"/>
            <a:gd name="adj3" fmla="val 4635"/>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93FC5A-084A-4F6B-BE0E-9AF4F21B4641}">
      <dsp:nvSpPr>
        <dsp:cNvPr id="0" name=""/>
        <dsp:cNvSpPr/>
      </dsp:nvSpPr>
      <dsp:spPr>
        <a:xfrm>
          <a:off x="1608730" y="1118303"/>
          <a:ext cx="1225748" cy="1225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tx1"/>
              </a:solidFill>
            </a:rPr>
            <a:t>Wellness</a:t>
          </a:r>
          <a:endParaRPr lang="en-AU" sz="1700" kern="1200" dirty="0">
            <a:solidFill>
              <a:schemeClr val="tx1"/>
            </a:solidFill>
          </a:endParaRPr>
        </a:p>
      </dsp:txBody>
      <dsp:txXfrm>
        <a:off x="1788237" y="1297810"/>
        <a:ext cx="866734" cy="866734"/>
      </dsp:txXfrm>
    </dsp:sp>
    <dsp:sp modelId="{2721CA1C-5A8F-4594-822C-F1C7D1EFB897}">
      <dsp:nvSpPr>
        <dsp:cNvPr id="0" name=""/>
        <dsp:cNvSpPr/>
      </dsp:nvSpPr>
      <dsp:spPr>
        <a:xfrm>
          <a:off x="1559840" y="324"/>
          <a:ext cx="1323527" cy="85802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chemeClr val="tx1"/>
              </a:solidFill>
            </a:rPr>
            <a:t>Physical</a:t>
          </a:r>
          <a:endParaRPr lang="en-AU" sz="1300" b="1" kern="1200" dirty="0">
            <a:solidFill>
              <a:schemeClr val="tx1"/>
            </a:solidFill>
          </a:endParaRPr>
        </a:p>
      </dsp:txBody>
      <dsp:txXfrm>
        <a:off x="1753666" y="125979"/>
        <a:ext cx="935875" cy="606713"/>
      </dsp:txXfrm>
    </dsp:sp>
    <dsp:sp modelId="{3564EFE7-72D6-40F8-BD09-9C37EEB12ED6}">
      <dsp:nvSpPr>
        <dsp:cNvPr id="0" name=""/>
        <dsp:cNvSpPr/>
      </dsp:nvSpPr>
      <dsp:spPr>
        <a:xfrm>
          <a:off x="2879524" y="899874"/>
          <a:ext cx="1160408" cy="858023"/>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chemeClr val="tx1"/>
              </a:solidFill>
            </a:rPr>
            <a:t>Emotional</a:t>
          </a:r>
          <a:endParaRPr lang="en-AU" sz="1300" b="1" kern="1200" dirty="0">
            <a:solidFill>
              <a:schemeClr val="tx1"/>
            </a:solidFill>
          </a:endParaRPr>
        </a:p>
      </dsp:txBody>
      <dsp:txXfrm>
        <a:off x="3049462" y="1025529"/>
        <a:ext cx="820532" cy="606713"/>
      </dsp:txXfrm>
    </dsp:sp>
    <dsp:sp modelId="{28D18B5F-70D0-47D5-B2F8-3F60F34E58A0}">
      <dsp:nvSpPr>
        <dsp:cNvPr id="0" name=""/>
        <dsp:cNvSpPr/>
      </dsp:nvSpPr>
      <dsp:spPr>
        <a:xfrm>
          <a:off x="2380806" y="2355377"/>
          <a:ext cx="1212001" cy="858023"/>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chemeClr val="tx1"/>
              </a:solidFill>
            </a:rPr>
            <a:t>Intellectual</a:t>
          </a:r>
          <a:endParaRPr lang="en-AU" sz="1300" b="1" kern="1200" dirty="0">
            <a:solidFill>
              <a:schemeClr val="tx1"/>
            </a:solidFill>
          </a:endParaRPr>
        </a:p>
      </dsp:txBody>
      <dsp:txXfrm>
        <a:off x="2558299" y="2481032"/>
        <a:ext cx="857015" cy="606713"/>
      </dsp:txXfrm>
    </dsp:sp>
    <dsp:sp modelId="{1724F754-9E16-4D73-851B-6788B8A6382F}">
      <dsp:nvSpPr>
        <dsp:cNvPr id="0" name=""/>
        <dsp:cNvSpPr/>
      </dsp:nvSpPr>
      <dsp:spPr>
        <a:xfrm>
          <a:off x="806589" y="2355377"/>
          <a:ext cx="1299623" cy="858023"/>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chemeClr val="tx1"/>
              </a:solidFill>
            </a:rPr>
            <a:t>Social</a:t>
          </a:r>
          <a:endParaRPr lang="en-AU" sz="1300" b="1" kern="1200" dirty="0">
            <a:solidFill>
              <a:schemeClr val="tx1"/>
            </a:solidFill>
          </a:endParaRPr>
        </a:p>
      </dsp:txBody>
      <dsp:txXfrm>
        <a:off x="996914" y="2481032"/>
        <a:ext cx="918973" cy="606713"/>
      </dsp:txXfrm>
    </dsp:sp>
    <dsp:sp modelId="{5A057E7F-62B1-4AA9-8698-C25004B33EE1}">
      <dsp:nvSpPr>
        <dsp:cNvPr id="0" name=""/>
        <dsp:cNvSpPr/>
      </dsp:nvSpPr>
      <dsp:spPr>
        <a:xfrm>
          <a:off x="379667" y="899874"/>
          <a:ext cx="1207625" cy="858023"/>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chemeClr val="tx1"/>
              </a:solidFill>
            </a:rPr>
            <a:t>Spiritual</a:t>
          </a:r>
          <a:endParaRPr lang="en-AU" sz="1300" b="1" kern="1200" dirty="0">
            <a:solidFill>
              <a:schemeClr val="tx1"/>
            </a:solidFill>
          </a:endParaRPr>
        </a:p>
      </dsp:txBody>
      <dsp:txXfrm>
        <a:off x="556520" y="1025529"/>
        <a:ext cx="853919" cy="6067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5F601-4CB8-294D-82FA-45BEF86CF777}">
      <dsp:nvSpPr>
        <dsp:cNvPr id="0" name=""/>
        <dsp:cNvSpPr/>
      </dsp:nvSpPr>
      <dsp:spPr>
        <a:xfrm>
          <a:off x="116341" y="248673"/>
          <a:ext cx="5958599" cy="854309"/>
        </a:xfrm>
        <a:prstGeom prst="roundRect">
          <a:avLst>
            <a:gd name="adj" fmla="val 10000"/>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Non-Endurance Training</a:t>
          </a:r>
        </a:p>
      </dsp:txBody>
      <dsp:txXfrm>
        <a:off x="141363" y="273695"/>
        <a:ext cx="5908555" cy="804265"/>
      </dsp:txXfrm>
    </dsp:sp>
    <dsp:sp modelId="{32EAC11A-0C88-494E-8641-478F681A6217}">
      <dsp:nvSpPr>
        <dsp:cNvPr id="0" name=""/>
        <dsp:cNvSpPr/>
      </dsp:nvSpPr>
      <dsp:spPr>
        <a:xfrm>
          <a:off x="666481" y="1102982"/>
          <a:ext cx="91440" cy="1904894"/>
        </a:xfrm>
        <a:custGeom>
          <a:avLst/>
          <a:gdLst/>
          <a:ahLst/>
          <a:cxnLst/>
          <a:rect l="0" t="0" r="0" b="0"/>
          <a:pathLst>
            <a:path>
              <a:moveTo>
                <a:pt x="45720" y="0"/>
              </a:moveTo>
              <a:lnTo>
                <a:pt x="45720" y="1904894"/>
              </a:lnTo>
              <a:lnTo>
                <a:pt x="48845" y="190489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E72051-111F-194F-B755-0B5D252F1D09}">
      <dsp:nvSpPr>
        <dsp:cNvPr id="0" name=""/>
        <dsp:cNvSpPr/>
      </dsp:nvSpPr>
      <dsp:spPr>
        <a:xfrm>
          <a:off x="715327" y="1274889"/>
          <a:ext cx="5103201" cy="3465976"/>
        </a:xfrm>
        <a:prstGeom prst="roundRect">
          <a:avLst>
            <a:gd name="adj" fmla="val 10000"/>
          </a:avLst>
        </a:prstGeom>
        <a:solidFill>
          <a:srgbClr val="002060">
            <a:alpha val="90000"/>
          </a:srgbClr>
        </a:solidFill>
        <a:ln w="9525" cap="flat" cmpd="sng" algn="ctr">
          <a:solidFill>
            <a:srgbClr val="002060"/>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rPr>
            <a:t>Muscular Adaptations:</a:t>
          </a:r>
        </a:p>
        <a:p>
          <a:pPr marL="171450" lvl="1" indent="-171450" algn="l" defTabSz="711200">
            <a:lnSpc>
              <a:spcPct val="90000"/>
            </a:lnSpc>
            <a:spcBef>
              <a:spcPct val="0"/>
            </a:spcBef>
            <a:spcAft>
              <a:spcPct val="15000"/>
            </a:spcAft>
            <a:buChar char="•"/>
          </a:pPr>
          <a:r>
            <a:rPr lang="en-US" sz="1600" kern="1200" dirty="0">
              <a:solidFill>
                <a:schemeClr val="bg1"/>
              </a:solidFill>
            </a:rPr>
            <a:t>Muscle Hypertrophy</a:t>
          </a:r>
        </a:p>
        <a:p>
          <a:pPr marL="342900" lvl="2" indent="-171450" algn="l" defTabSz="711200">
            <a:lnSpc>
              <a:spcPct val="90000"/>
            </a:lnSpc>
            <a:spcBef>
              <a:spcPct val="0"/>
            </a:spcBef>
            <a:spcAft>
              <a:spcPct val="15000"/>
            </a:spcAft>
            <a:buChar char="•"/>
          </a:pPr>
          <a:r>
            <a:rPr lang="en-US" sz="1600" kern="1200" dirty="0">
              <a:solidFill>
                <a:schemeClr val="bg1"/>
              </a:solidFill>
            </a:rPr>
            <a:t>(</a:t>
          </a:r>
          <a:r>
            <a:rPr lang="en-US" sz="1600" kern="1200" dirty="0">
              <a:solidFill>
                <a:schemeClr val="bg1"/>
              </a:solidFill>
              <a:latin typeface="Calibri" panose="020F0502020204030204" pitchFamily="34" charset="0"/>
              <a:cs typeface="Calibri" panose="020F0502020204030204" pitchFamily="34" charset="0"/>
            </a:rPr>
            <a:t>↑</a:t>
          </a:r>
          <a:r>
            <a:rPr lang="en-US" sz="1600" kern="1200" dirty="0">
              <a:solidFill>
                <a:schemeClr val="bg1"/>
              </a:solidFill>
            </a:rPr>
            <a:t> ATP, PC &amp;</a:t>
          </a:r>
          <a:r>
            <a:rPr lang="en-US" sz="1600" kern="1200" dirty="0">
              <a:solidFill>
                <a:schemeClr val="bg1"/>
              </a:solidFill>
              <a:latin typeface="Calibri" panose="020F0502020204030204" pitchFamily="34" charset="0"/>
              <a:cs typeface="Calibri" panose="020F0502020204030204" pitchFamily="34" charset="0"/>
            </a:rPr>
            <a:t> </a:t>
          </a:r>
          <a:r>
            <a:rPr lang="en-US" sz="1600" kern="1200" dirty="0">
              <a:solidFill>
                <a:schemeClr val="bg1"/>
              </a:solidFill>
            </a:rPr>
            <a:t>Glycogen stores)</a:t>
          </a:r>
        </a:p>
        <a:p>
          <a:pPr marL="171450" lvl="1" indent="-171450" algn="l" defTabSz="711200">
            <a:lnSpc>
              <a:spcPct val="90000"/>
            </a:lnSpc>
            <a:spcBef>
              <a:spcPct val="0"/>
            </a:spcBef>
            <a:spcAft>
              <a:spcPct val="15000"/>
            </a:spcAft>
            <a:buChar char="•"/>
          </a:pPr>
          <a:r>
            <a:rPr lang="en-US" sz="1600" b="1" kern="1200" dirty="0">
              <a:solidFill>
                <a:schemeClr val="bg1"/>
              </a:solidFill>
            </a:rPr>
            <a:t>Increased c</a:t>
          </a:r>
          <a:r>
            <a:rPr lang="en-US" altLang="en-US" sz="1600" b="1" kern="1200" dirty="0">
              <a:solidFill>
                <a:schemeClr val="bg1"/>
              </a:solidFill>
              <a:latin typeface="Calibri" panose="020F0502020204030204" pitchFamily="34" charset="0"/>
            </a:rPr>
            <a:t>apacity of the ATP-CP System</a:t>
          </a:r>
          <a:endParaRPr lang="en-US" sz="1600" b="1" kern="1200" dirty="0">
            <a:solidFill>
              <a:schemeClr val="bg1"/>
            </a:solidFill>
          </a:endParaRPr>
        </a:p>
        <a:p>
          <a:pPr marL="342900" lvl="2" indent="-171450" algn="l" defTabSz="711200">
            <a:lnSpc>
              <a:spcPct val="90000"/>
            </a:lnSpc>
            <a:spcBef>
              <a:spcPct val="0"/>
            </a:spcBef>
            <a:spcAft>
              <a:spcPct val="15000"/>
            </a:spcAft>
            <a:buChar char="•"/>
          </a:pPr>
          <a:r>
            <a:rPr lang="en-US" sz="1600" kern="1200" dirty="0">
              <a:solidFill>
                <a:schemeClr val="bg1"/>
              </a:solidFill>
              <a:latin typeface="Calibri" panose="020F0502020204030204" pitchFamily="34" charset="0"/>
              <a:cs typeface="Calibri" panose="020F0502020204030204" pitchFamily="34" charset="0"/>
            </a:rPr>
            <a:t>↑ ATP &amp; PC stores</a:t>
          </a:r>
          <a:endParaRPr lang="en-US" sz="1600" b="0" kern="1200" dirty="0">
            <a:solidFill>
              <a:schemeClr val="bg1"/>
            </a:solidFill>
          </a:endParaRPr>
        </a:p>
        <a:p>
          <a:pPr marL="342900" lvl="2" indent="-171450" algn="l" defTabSz="711200">
            <a:lnSpc>
              <a:spcPct val="90000"/>
            </a:lnSpc>
            <a:spcBef>
              <a:spcPct val="0"/>
            </a:spcBef>
            <a:spcAft>
              <a:spcPct val="15000"/>
            </a:spcAft>
            <a:buChar char="•"/>
          </a:pPr>
          <a:r>
            <a:rPr lang="en-US" sz="1600" kern="1200" dirty="0">
              <a:solidFill>
                <a:schemeClr val="bg1"/>
              </a:solidFill>
              <a:latin typeface="Calibri" panose="020F0502020204030204" pitchFamily="34" charset="0"/>
              <a:cs typeface="Calibri" panose="020F0502020204030204" pitchFamily="34" charset="0"/>
            </a:rPr>
            <a:t>↑ ATPase enzymes</a:t>
          </a:r>
          <a:endParaRPr lang="en-US" sz="1600" b="0" kern="1200" dirty="0">
            <a:solidFill>
              <a:schemeClr val="bg1"/>
            </a:solidFill>
          </a:endParaRPr>
        </a:p>
        <a:p>
          <a:pPr marL="171450" lvl="1" indent="-171450" algn="l" defTabSz="711200">
            <a:lnSpc>
              <a:spcPct val="90000"/>
            </a:lnSpc>
            <a:spcBef>
              <a:spcPct val="0"/>
            </a:spcBef>
            <a:spcAft>
              <a:spcPct val="15000"/>
            </a:spcAft>
            <a:buChar char="•"/>
          </a:pPr>
          <a:r>
            <a:rPr lang="en-US" altLang="en-US" sz="1600" b="1" kern="1200" dirty="0">
              <a:solidFill>
                <a:schemeClr val="bg1"/>
              </a:solidFill>
              <a:latin typeface="Calibri" panose="020F0502020204030204" pitchFamily="34" charset="0"/>
            </a:rPr>
            <a:t> </a:t>
          </a:r>
          <a:r>
            <a:rPr lang="en-US" sz="1600" b="1" kern="1200" dirty="0">
              <a:solidFill>
                <a:schemeClr val="bg1"/>
              </a:solidFill>
            </a:rPr>
            <a:t>Increased capacity of the</a:t>
          </a:r>
          <a:r>
            <a:rPr lang="en-US" altLang="en-US" sz="1600" b="1" kern="1200" dirty="0">
              <a:solidFill>
                <a:schemeClr val="bg1"/>
              </a:solidFill>
              <a:latin typeface="Calibri" panose="020F0502020204030204" pitchFamily="34" charset="0"/>
            </a:rPr>
            <a:t> Anaerobic Glycolysis System</a:t>
          </a:r>
          <a:endParaRPr lang="en-US" sz="1600" b="1" kern="1200" dirty="0">
            <a:solidFill>
              <a:schemeClr val="bg1"/>
            </a:solidFill>
          </a:endParaRPr>
        </a:p>
        <a:p>
          <a:pPr marL="342900" lvl="2" indent="-171450" algn="l" defTabSz="711200">
            <a:lnSpc>
              <a:spcPct val="90000"/>
            </a:lnSpc>
            <a:spcBef>
              <a:spcPct val="0"/>
            </a:spcBef>
            <a:spcAft>
              <a:spcPct val="15000"/>
            </a:spcAft>
            <a:buChar char="•"/>
          </a:pPr>
          <a:r>
            <a:rPr lang="en-US" sz="1600" kern="1200" dirty="0">
              <a:solidFill>
                <a:schemeClr val="bg1"/>
              </a:solidFill>
              <a:latin typeface="Calibri" panose="020F0502020204030204" pitchFamily="34" charset="0"/>
              <a:cs typeface="Calibri" panose="020F0502020204030204" pitchFamily="34" charset="0"/>
            </a:rPr>
            <a:t>↑</a:t>
          </a:r>
          <a:r>
            <a:rPr lang="en-US" sz="1600" kern="1200" dirty="0">
              <a:solidFill>
                <a:schemeClr val="bg1"/>
              </a:solidFill>
            </a:rPr>
            <a:t> Glycogen stores</a:t>
          </a:r>
        </a:p>
        <a:p>
          <a:pPr marL="342900" lvl="2" indent="-171450" algn="l" defTabSz="711200">
            <a:lnSpc>
              <a:spcPct val="90000"/>
            </a:lnSpc>
            <a:spcBef>
              <a:spcPct val="0"/>
            </a:spcBef>
            <a:spcAft>
              <a:spcPct val="15000"/>
            </a:spcAft>
            <a:buChar char="•"/>
          </a:pPr>
          <a:r>
            <a:rPr lang="en-US" sz="1600" kern="1200" dirty="0">
              <a:solidFill>
                <a:schemeClr val="bg1"/>
              </a:solidFill>
              <a:latin typeface="Calibri" panose="020F0502020204030204" pitchFamily="34" charset="0"/>
              <a:cs typeface="Calibri" panose="020F0502020204030204" pitchFamily="34" charset="0"/>
            </a:rPr>
            <a:t>↑</a:t>
          </a:r>
          <a:r>
            <a:rPr lang="en-US" sz="1600" kern="1200" dirty="0">
              <a:solidFill>
                <a:schemeClr val="bg1"/>
              </a:solidFill>
            </a:rPr>
            <a:t> Glycolytic enzymes</a:t>
          </a:r>
        </a:p>
        <a:p>
          <a:pPr marL="342900" lvl="2" indent="-171450" algn="l" defTabSz="711200">
            <a:lnSpc>
              <a:spcPct val="90000"/>
            </a:lnSpc>
            <a:spcBef>
              <a:spcPct val="0"/>
            </a:spcBef>
            <a:spcAft>
              <a:spcPct val="15000"/>
            </a:spcAft>
            <a:buChar char="•"/>
          </a:pPr>
          <a:r>
            <a:rPr lang="en-US" sz="1600" kern="1200" dirty="0">
              <a:solidFill>
                <a:schemeClr val="bg1"/>
              </a:solidFill>
              <a:latin typeface="Calibri" panose="020F0502020204030204" pitchFamily="34" charset="0"/>
              <a:cs typeface="Calibri" panose="020F0502020204030204" pitchFamily="34" charset="0"/>
            </a:rPr>
            <a:t>↑</a:t>
          </a:r>
          <a:r>
            <a:rPr lang="en-US" sz="1600" kern="1200" dirty="0">
              <a:solidFill>
                <a:schemeClr val="bg1"/>
              </a:solidFill>
            </a:rPr>
            <a:t> Tolerance to metabolic by-products</a:t>
          </a:r>
        </a:p>
      </dsp:txBody>
      <dsp:txXfrm>
        <a:off x="816842" y="1376404"/>
        <a:ext cx="4900171" cy="3262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A6DCA-7190-E645-AE63-5C8F3FFB1AEB}">
      <dsp:nvSpPr>
        <dsp:cNvPr id="0" name=""/>
        <dsp:cNvSpPr/>
      </dsp:nvSpPr>
      <dsp:spPr>
        <a:xfrm>
          <a:off x="886568" y="901"/>
          <a:ext cx="1108471" cy="554235"/>
        </a:xfrm>
        <a:prstGeom prst="roundRect">
          <a:avLst>
            <a:gd name="adj" fmla="val 1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Cardiovascular</a:t>
          </a:r>
        </a:p>
      </dsp:txBody>
      <dsp:txXfrm>
        <a:off x="902801" y="17134"/>
        <a:ext cx="1076005" cy="521769"/>
      </dsp:txXfrm>
    </dsp:sp>
    <dsp:sp modelId="{16FF9255-FD43-DF4A-AA94-F34A22062169}">
      <dsp:nvSpPr>
        <dsp:cNvPr id="0" name=""/>
        <dsp:cNvSpPr/>
      </dsp:nvSpPr>
      <dsp:spPr>
        <a:xfrm>
          <a:off x="997416" y="555137"/>
          <a:ext cx="110847" cy="415676"/>
        </a:xfrm>
        <a:custGeom>
          <a:avLst/>
          <a:gdLst/>
          <a:ahLst/>
          <a:cxnLst/>
          <a:rect l="0" t="0" r="0" b="0"/>
          <a:pathLst>
            <a:path>
              <a:moveTo>
                <a:pt x="0" y="0"/>
              </a:moveTo>
              <a:lnTo>
                <a:pt x="0" y="415676"/>
              </a:lnTo>
              <a:lnTo>
                <a:pt x="110847" y="41567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2D228F-A16E-A34D-A8CB-8BBDA20F53E4}">
      <dsp:nvSpPr>
        <dsp:cNvPr id="0" name=""/>
        <dsp:cNvSpPr/>
      </dsp:nvSpPr>
      <dsp:spPr>
        <a:xfrm>
          <a:off x="1108263" y="693696"/>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Cardiac Output</a:t>
          </a:r>
        </a:p>
      </dsp:txBody>
      <dsp:txXfrm>
        <a:off x="1124496" y="709929"/>
        <a:ext cx="854311" cy="521769"/>
      </dsp:txXfrm>
    </dsp:sp>
    <dsp:sp modelId="{9182E2DC-AD29-FC45-A17F-7EDFE0E04B08}">
      <dsp:nvSpPr>
        <dsp:cNvPr id="0" name=""/>
        <dsp:cNvSpPr/>
      </dsp:nvSpPr>
      <dsp:spPr>
        <a:xfrm>
          <a:off x="997416" y="555137"/>
          <a:ext cx="110847" cy="1108471"/>
        </a:xfrm>
        <a:custGeom>
          <a:avLst/>
          <a:gdLst/>
          <a:ahLst/>
          <a:cxnLst/>
          <a:rect l="0" t="0" r="0" b="0"/>
          <a:pathLst>
            <a:path>
              <a:moveTo>
                <a:pt x="0" y="0"/>
              </a:moveTo>
              <a:lnTo>
                <a:pt x="0" y="1108471"/>
              </a:lnTo>
              <a:lnTo>
                <a:pt x="110847" y="110847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BB3E9A-4BDF-9A4A-9FD1-BCAEFA1CFDB3}">
      <dsp:nvSpPr>
        <dsp:cNvPr id="0" name=""/>
        <dsp:cNvSpPr/>
      </dsp:nvSpPr>
      <dsp:spPr>
        <a:xfrm>
          <a:off x="1108263" y="1386491"/>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Heart Rate</a:t>
          </a:r>
        </a:p>
      </dsp:txBody>
      <dsp:txXfrm>
        <a:off x="1124496" y="1402724"/>
        <a:ext cx="854311" cy="521769"/>
      </dsp:txXfrm>
    </dsp:sp>
    <dsp:sp modelId="{50D96614-171B-994D-9FE1-63BB11707498}">
      <dsp:nvSpPr>
        <dsp:cNvPr id="0" name=""/>
        <dsp:cNvSpPr/>
      </dsp:nvSpPr>
      <dsp:spPr>
        <a:xfrm>
          <a:off x="997416" y="555137"/>
          <a:ext cx="110847" cy="1801266"/>
        </a:xfrm>
        <a:custGeom>
          <a:avLst/>
          <a:gdLst/>
          <a:ahLst/>
          <a:cxnLst/>
          <a:rect l="0" t="0" r="0" b="0"/>
          <a:pathLst>
            <a:path>
              <a:moveTo>
                <a:pt x="0" y="0"/>
              </a:moveTo>
              <a:lnTo>
                <a:pt x="0" y="1801266"/>
              </a:lnTo>
              <a:lnTo>
                <a:pt x="110847" y="180126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667C9C-8D2F-9F45-93A0-25B27EC9F487}">
      <dsp:nvSpPr>
        <dsp:cNvPr id="0" name=""/>
        <dsp:cNvSpPr/>
      </dsp:nvSpPr>
      <dsp:spPr>
        <a:xfrm>
          <a:off x="1108263" y="2079286"/>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Stroke Volume</a:t>
          </a:r>
        </a:p>
      </dsp:txBody>
      <dsp:txXfrm>
        <a:off x="1124496" y="2095519"/>
        <a:ext cx="854311" cy="521769"/>
      </dsp:txXfrm>
    </dsp:sp>
    <dsp:sp modelId="{5A9F6B53-FB2D-F84D-A0A2-0AFA129E45F4}">
      <dsp:nvSpPr>
        <dsp:cNvPr id="0" name=""/>
        <dsp:cNvSpPr/>
      </dsp:nvSpPr>
      <dsp:spPr>
        <a:xfrm>
          <a:off x="997416" y="555137"/>
          <a:ext cx="110847" cy="2494061"/>
        </a:xfrm>
        <a:custGeom>
          <a:avLst/>
          <a:gdLst/>
          <a:ahLst/>
          <a:cxnLst/>
          <a:rect l="0" t="0" r="0" b="0"/>
          <a:pathLst>
            <a:path>
              <a:moveTo>
                <a:pt x="0" y="0"/>
              </a:moveTo>
              <a:lnTo>
                <a:pt x="0" y="2494061"/>
              </a:lnTo>
              <a:lnTo>
                <a:pt x="110847" y="249406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7B89E8-E032-7A4A-9EE4-DC3DBDD5EF23}">
      <dsp:nvSpPr>
        <dsp:cNvPr id="0" name=""/>
        <dsp:cNvSpPr/>
      </dsp:nvSpPr>
      <dsp:spPr>
        <a:xfrm>
          <a:off x="1108263" y="2772080"/>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Blood Pressure</a:t>
          </a:r>
        </a:p>
      </dsp:txBody>
      <dsp:txXfrm>
        <a:off x="1124496" y="2788313"/>
        <a:ext cx="854311" cy="521769"/>
      </dsp:txXfrm>
    </dsp:sp>
    <dsp:sp modelId="{E2CE8610-6921-CA4F-9A38-E7D0EEB147C7}">
      <dsp:nvSpPr>
        <dsp:cNvPr id="0" name=""/>
        <dsp:cNvSpPr/>
      </dsp:nvSpPr>
      <dsp:spPr>
        <a:xfrm>
          <a:off x="997416" y="555137"/>
          <a:ext cx="110847" cy="3186855"/>
        </a:xfrm>
        <a:custGeom>
          <a:avLst/>
          <a:gdLst/>
          <a:ahLst/>
          <a:cxnLst/>
          <a:rect l="0" t="0" r="0" b="0"/>
          <a:pathLst>
            <a:path>
              <a:moveTo>
                <a:pt x="0" y="0"/>
              </a:moveTo>
              <a:lnTo>
                <a:pt x="0" y="3186855"/>
              </a:lnTo>
              <a:lnTo>
                <a:pt x="110847" y="318685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CFF76A3-DE37-3E41-94B5-0B54DB340945}">
      <dsp:nvSpPr>
        <dsp:cNvPr id="0" name=""/>
        <dsp:cNvSpPr/>
      </dsp:nvSpPr>
      <dsp:spPr>
        <a:xfrm>
          <a:off x="1108263" y="3464875"/>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Redistribution of Blood Flow</a:t>
          </a:r>
        </a:p>
      </dsp:txBody>
      <dsp:txXfrm>
        <a:off x="1124496" y="3481108"/>
        <a:ext cx="854311" cy="521769"/>
      </dsp:txXfrm>
    </dsp:sp>
    <dsp:sp modelId="{38AD9728-E6AB-614D-A418-63F54C6A8D6C}">
      <dsp:nvSpPr>
        <dsp:cNvPr id="0" name=""/>
        <dsp:cNvSpPr/>
      </dsp:nvSpPr>
      <dsp:spPr>
        <a:xfrm>
          <a:off x="997416" y="555137"/>
          <a:ext cx="110847" cy="3879650"/>
        </a:xfrm>
        <a:custGeom>
          <a:avLst/>
          <a:gdLst/>
          <a:ahLst/>
          <a:cxnLst/>
          <a:rect l="0" t="0" r="0" b="0"/>
          <a:pathLst>
            <a:path>
              <a:moveTo>
                <a:pt x="0" y="0"/>
              </a:moveTo>
              <a:lnTo>
                <a:pt x="0" y="3879650"/>
              </a:lnTo>
              <a:lnTo>
                <a:pt x="110847" y="387965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5B3F719-C555-3B46-B609-A70F2AD0659A}">
      <dsp:nvSpPr>
        <dsp:cNvPr id="0" name=""/>
        <dsp:cNvSpPr/>
      </dsp:nvSpPr>
      <dsp:spPr>
        <a:xfrm>
          <a:off x="1108263" y="4157670"/>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A-vO</a:t>
          </a:r>
          <a:r>
            <a:rPr lang="en-US" sz="1100" kern="1200" baseline="-25000"/>
            <a:t>2</a:t>
          </a:r>
          <a:r>
            <a:rPr lang="en-US" sz="1100" kern="1200"/>
            <a:t> Difference </a:t>
          </a:r>
        </a:p>
      </dsp:txBody>
      <dsp:txXfrm>
        <a:off x="1124496" y="4173903"/>
        <a:ext cx="854311" cy="521769"/>
      </dsp:txXfrm>
    </dsp:sp>
    <dsp:sp modelId="{4B015CDD-4E3F-4118-86E0-81AD35E9625A}">
      <dsp:nvSpPr>
        <dsp:cNvPr id="0" name=""/>
        <dsp:cNvSpPr/>
      </dsp:nvSpPr>
      <dsp:spPr>
        <a:xfrm>
          <a:off x="997416" y="555137"/>
          <a:ext cx="110847" cy="4572445"/>
        </a:xfrm>
        <a:custGeom>
          <a:avLst/>
          <a:gdLst/>
          <a:ahLst/>
          <a:cxnLst/>
          <a:rect l="0" t="0" r="0" b="0"/>
          <a:pathLst>
            <a:path>
              <a:moveTo>
                <a:pt x="0" y="0"/>
              </a:moveTo>
              <a:lnTo>
                <a:pt x="0" y="4572445"/>
              </a:lnTo>
              <a:lnTo>
                <a:pt x="110847" y="457244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C88FA3F-DA88-4172-9E4E-137D521FC732}">
      <dsp:nvSpPr>
        <dsp:cNvPr id="0" name=""/>
        <dsp:cNvSpPr/>
      </dsp:nvSpPr>
      <dsp:spPr>
        <a:xfrm>
          <a:off x="1108263" y="4850465"/>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dirty="0"/>
            <a:t>Venous Return</a:t>
          </a:r>
          <a:endParaRPr lang="en-AU" sz="1100" kern="1200" dirty="0"/>
        </a:p>
      </dsp:txBody>
      <dsp:txXfrm>
        <a:off x="1124496" y="4866698"/>
        <a:ext cx="854311" cy="521769"/>
      </dsp:txXfrm>
    </dsp:sp>
    <dsp:sp modelId="{E3689131-BFDC-2A41-92F9-0428D5371C46}">
      <dsp:nvSpPr>
        <dsp:cNvPr id="0" name=""/>
        <dsp:cNvSpPr/>
      </dsp:nvSpPr>
      <dsp:spPr>
        <a:xfrm>
          <a:off x="2272158" y="901"/>
          <a:ext cx="1108471" cy="554235"/>
        </a:xfrm>
        <a:prstGeom prst="roundRect">
          <a:avLst>
            <a:gd name="adj" fmla="val 10000"/>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rPr>
            <a:t>Respiratory</a:t>
          </a:r>
          <a:r>
            <a:rPr lang="en-US" sz="1300" kern="1200">
              <a:solidFill>
                <a:schemeClr val="bg1"/>
              </a:solidFill>
            </a:rPr>
            <a:t> </a:t>
          </a:r>
        </a:p>
      </dsp:txBody>
      <dsp:txXfrm>
        <a:off x="2288391" y="17134"/>
        <a:ext cx="1076005" cy="521769"/>
      </dsp:txXfrm>
    </dsp:sp>
    <dsp:sp modelId="{30EDE69D-E4A0-454E-BCE6-FC601A91BCD8}">
      <dsp:nvSpPr>
        <dsp:cNvPr id="0" name=""/>
        <dsp:cNvSpPr/>
      </dsp:nvSpPr>
      <dsp:spPr>
        <a:xfrm>
          <a:off x="2383005" y="555137"/>
          <a:ext cx="110847" cy="415676"/>
        </a:xfrm>
        <a:custGeom>
          <a:avLst/>
          <a:gdLst/>
          <a:ahLst/>
          <a:cxnLst/>
          <a:rect l="0" t="0" r="0" b="0"/>
          <a:pathLst>
            <a:path>
              <a:moveTo>
                <a:pt x="0" y="0"/>
              </a:moveTo>
              <a:lnTo>
                <a:pt x="0" y="415676"/>
              </a:lnTo>
              <a:lnTo>
                <a:pt x="110847" y="41567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859C0B-3B91-8747-856C-87265FEBE48D}">
      <dsp:nvSpPr>
        <dsp:cNvPr id="0" name=""/>
        <dsp:cNvSpPr/>
      </dsp:nvSpPr>
      <dsp:spPr>
        <a:xfrm>
          <a:off x="2493852" y="693696"/>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Respiratory Rate </a:t>
          </a:r>
        </a:p>
      </dsp:txBody>
      <dsp:txXfrm>
        <a:off x="2510085" y="709929"/>
        <a:ext cx="854311" cy="521769"/>
      </dsp:txXfrm>
    </dsp:sp>
    <dsp:sp modelId="{33BC59DD-D2C5-D640-A38C-099C50987C47}">
      <dsp:nvSpPr>
        <dsp:cNvPr id="0" name=""/>
        <dsp:cNvSpPr/>
      </dsp:nvSpPr>
      <dsp:spPr>
        <a:xfrm>
          <a:off x="2383005" y="555137"/>
          <a:ext cx="110847" cy="1108471"/>
        </a:xfrm>
        <a:custGeom>
          <a:avLst/>
          <a:gdLst/>
          <a:ahLst/>
          <a:cxnLst/>
          <a:rect l="0" t="0" r="0" b="0"/>
          <a:pathLst>
            <a:path>
              <a:moveTo>
                <a:pt x="0" y="0"/>
              </a:moveTo>
              <a:lnTo>
                <a:pt x="0" y="1108471"/>
              </a:lnTo>
              <a:lnTo>
                <a:pt x="110847" y="110847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9DBE46-557A-9842-8DEB-32F81A2CD7B2}">
      <dsp:nvSpPr>
        <dsp:cNvPr id="0" name=""/>
        <dsp:cNvSpPr/>
      </dsp:nvSpPr>
      <dsp:spPr>
        <a:xfrm>
          <a:off x="2493852" y="1386491"/>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Tidal Volume</a:t>
          </a:r>
        </a:p>
      </dsp:txBody>
      <dsp:txXfrm>
        <a:off x="2510085" y="1402724"/>
        <a:ext cx="854311" cy="521769"/>
      </dsp:txXfrm>
    </dsp:sp>
    <dsp:sp modelId="{FC6B7F1A-0B86-8D4A-B8C6-F4049C3073E0}">
      <dsp:nvSpPr>
        <dsp:cNvPr id="0" name=""/>
        <dsp:cNvSpPr/>
      </dsp:nvSpPr>
      <dsp:spPr>
        <a:xfrm>
          <a:off x="2383005" y="555137"/>
          <a:ext cx="110847" cy="1801266"/>
        </a:xfrm>
        <a:custGeom>
          <a:avLst/>
          <a:gdLst/>
          <a:ahLst/>
          <a:cxnLst/>
          <a:rect l="0" t="0" r="0" b="0"/>
          <a:pathLst>
            <a:path>
              <a:moveTo>
                <a:pt x="0" y="0"/>
              </a:moveTo>
              <a:lnTo>
                <a:pt x="0" y="1801266"/>
              </a:lnTo>
              <a:lnTo>
                <a:pt x="110847" y="180126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5AC627-1A76-964F-A091-F4563532F83C}">
      <dsp:nvSpPr>
        <dsp:cNvPr id="0" name=""/>
        <dsp:cNvSpPr/>
      </dsp:nvSpPr>
      <dsp:spPr>
        <a:xfrm>
          <a:off x="2493852" y="2079286"/>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Ventilation</a:t>
          </a:r>
        </a:p>
      </dsp:txBody>
      <dsp:txXfrm>
        <a:off x="2510085" y="2095519"/>
        <a:ext cx="854311" cy="521769"/>
      </dsp:txXfrm>
    </dsp:sp>
    <dsp:sp modelId="{3B5FD59A-3463-B04E-A292-B32EA532DD17}">
      <dsp:nvSpPr>
        <dsp:cNvPr id="0" name=""/>
        <dsp:cNvSpPr/>
      </dsp:nvSpPr>
      <dsp:spPr>
        <a:xfrm>
          <a:off x="2383005" y="555137"/>
          <a:ext cx="110847" cy="2494061"/>
        </a:xfrm>
        <a:custGeom>
          <a:avLst/>
          <a:gdLst/>
          <a:ahLst/>
          <a:cxnLst/>
          <a:rect l="0" t="0" r="0" b="0"/>
          <a:pathLst>
            <a:path>
              <a:moveTo>
                <a:pt x="0" y="0"/>
              </a:moveTo>
              <a:lnTo>
                <a:pt x="0" y="2494061"/>
              </a:lnTo>
              <a:lnTo>
                <a:pt x="110847" y="249406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FADBDC-F819-534F-B2B6-B6F2A91D88CA}">
      <dsp:nvSpPr>
        <dsp:cNvPr id="0" name=""/>
        <dsp:cNvSpPr/>
      </dsp:nvSpPr>
      <dsp:spPr>
        <a:xfrm>
          <a:off x="2493852" y="2772080"/>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Diffusion</a:t>
          </a:r>
        </a:p>
      </dsp:txBody>
      <dsp:txXfrm>
        <a:off x="2510085" y="2788313"/>
        <a:ext cx="854311" cy="521769"/>
      </dsp:txXfrm>
    </dsp:sp>
    <dsp:sp modelId="{9ABF995B-1A3B-E244-88C3-7475379FFE38}">
      <dsp:nvSpPr>
        <dsp:cNvPr id="0" name=""/>
        <dsp:cNvSpPr/>
      </dsp:nvSpPr>
      <dsp:spPr>
        <a:xfrm>
          <a:off x="2383005" y="555137"/>
          <a:ext cx="110847" cy="3186855"/>
        </a:xfrm>
        <a:custGeom>
          <a:avLst/>
          <a:gdLst/>
          <a:ahLst/>
          <a:cxnLst/>
          <a:rect l="0" t="0" r="0" b="0"/>
          <a:pathLst>
            <a:path>
              <a:moveTo>
                <a:pt x="0" y="0"/>
              </a:moveTo>
              <a:lnTo>
                <a:pt x="0" y="3186855"/>
              </a:lnTo>
              <a:lnTo>
                <a:pt x="110847" y="318685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FCBDD73-E454-4642-9DF4-9B5838E4A478}">
      <dsp:nvSpPr>
        <dsp:cNvPr id="0" name=""/>
        <dsp:cNvSpPr/>
      </dsp:nvSpPr>
      <dsp:spPr>
        <a:xfrm>
          <a:off x="2493852" y="3464875"/>
          <a:ext cx="886777" cy="5542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a:t>Oxygen Uptake </a:t>
          </a:r>
        </a:p>
      </dsp:txBody>
      <dsp:txXfrm>
        <a:off x="2510085" y="3481108"/>
        <a:ext cx="854311" cy="521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A6DCA-7190-E645-AE63-5C8F3FFB1AEB}">
      <dsp:nvSpPr>
        <dsp:cNvPr id="0" name=""/>
        <dsp:cNvSpPr/>
      </dsp:nvSpPr>
      <dsp:spPr>
        <a:xfrm>
          <a:off x="1630674" y="922"/>
          <a:ext cx="1224374" cy="612187"/>
        </a:xfrm>
        <a:prstGeom prst="roundRect">
          <a:avLst>
            <a:gd name="adj" fmla="val 1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t>Cardiovascular</a:t>
          </a:r>
        </a:p>
      </dsp:txBody>
      <dsp:txXfrm>
        <a:off x="1648604" y="18852"/>
        <a:ext cx="1188514" cy="576327"/>
      </dsp:txXfrm>
    </dsp:sp>
    <dsp:sp modelId="{16FF9255-FD43-DF4A-AA94-F34A22062169}">
      <dsp:nvSpPr>
        <dsp:cNvPr id="0" name=""/>
        <dsp:cNvSpPr/>
      </dsp:nvSpPr>
      <dsp:spPr>
        <a:xfrm>
          <a:off x="1753111" y="613110"/>
          <a:ext cx="122437" cy="459140"/>
        </a:xfrm>
        <a:custGeom>
          <a:avLst/>
          <a:gdLst/>
          <a:ahLst/>
          <a:cxnLst/>
          <a:rect l="0" t="0" r="0" b="0"/>
          <a:pathLst>
            <a:path>
              <a:moveTo>
                <a:pt x="0" y="0"/>
              </a:moveTo>
              <a:lnTo>
                <a:pt x="0" y="459140"/>
              </a:lnTo>
              <a:lnTo>
                <a:pt x="122437" y="4591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2D228F-A16E-A34D-A8CB-8BBDA20F53E4}">
      <dsp:nvSpPr>
        <dsp:cNvPr id="0" name=""/>
        <dsp:cNvSpPr/>
      </dsp:nvSpPr>
      <dsp:spPr>
        <a:xfrm>
          <a:off x="1875549" y="766157"/>
          <a:ext cx="979499" cy="612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Cardiac Output</a:t>
          </a:r>
        </a:p>
      </dsp:txBody>
      <dsp:txXfrm>
        <a:off x="1893479" y="784087"/>
        <a:ext cx="943639" cy="576327"/>
      </dsp:txXfrm>
    </dsp:sp>
    <dsp:sp modelId="{9182E2DC-AD29-FC45-A17F-7EDFE0E04B08}">
      <dsp:nvSpPr>
        <dsp:cNvPr id="0" name=""/>
        <dsp:cNvSpPr/>
      </dsp:nvSpPr>
      <dsp:spPr>
        <a:xfrm>
          <a:off x="1753111" y="613110"/>
          <a:ext cx="122437" cy="1224374"/>
        </a:xfrm>
        <a:custGeom>
          <a:avLst/>
          <a:gdLst/>
          <a:ahLst/>
          <a:cxnLst/>
          <a:rect l="0" t="0" r="0" b="0"/>
          <a:pathLst>
            <a:path>
              <a:moveTo>
                <a:pt x="0" y="0"/>
              </a:moveTo>
              <a:lnTo>
                <a:pt x="0" y="1224374"/>
              </a:lnTo>
              <a:lnTo>
                <a:pt x="122437" y="122437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BB3E9A-4BDF-9A4A-9FD1-BCAEFA1CFDB3}">
      <dsp:nvSpPr>
        <dsp:cNvPr id="0" name=""/>
        <dsp:cNvSpPr/>
      </dsp:nvSpPr>
      <dsp:spPr>
        <a:xfrm>
          <a:off x="1875549" y="1531391"/>
          <a:ext cx="979499" cy="612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Heart Rate</a:t>
          </a:r>
        </a:p>
      </dsp:txBody>
      <dsp:txXfrm>
        <a:off x="1893479" y="1549321"/>
        <a:ext cx="943639" cy="576327"/>
      </dsp:txXfrm>
    </dsp:sp>
    <dsp:sp modelId="{50D96614-171B-994D-9FE1-63BB11707498}">
      <dsp:nvSpPr>
        <dsp:cNvPr id="0" name=""/>
        <dsp:cNvSpPr/>
      </dsp:nvSpPr>
      <dsp:spPr>
        <a:xfrm>
          <a:off x="1753111" y="613110"/>
          <a:ext cx="122437" cy="1989608"/>
        </a:xfrm>
        <a:custGeom>
          <a:avLst/>
          <a:gdLst/>
          <a:ahLst/>
          <a:cxnLst/>
          <a:rect l="0" t="0" r="0" b="0"/>
          <a:pathLst>
            <a:path>
              <a:moveTo>
                <a:pt x="0" y="0"/>
              </a:moveTo>
              <a:lnTo>
                <a:pt x="0" y="1989608"/>
              </a:lnTo>
              <a:lnTo>
                <a:pt x="122437" y="198960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667C9C-8D2F-9F45-93A0-25B27EC9F487}">
      <dsp:nvSpPr>
        <dsp:cNvPr id="0" name=""/>
        <dsp:cNvSpPr/>
      </dsp:nvSpPr>
      <dsp:spPr>
        <a:xfrm>
          <a:off x="1875549" y="2296625"/>
          <a:ext cx="979499" cy="612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Stroke Volume</a:t>
          </a:r>
        </a:p>
      </dsp:txBody>
      <dsp:txXfrm>
        <a:off x="1893479" y="2314555"/>
        <a:ext cx="943639" cy="576327"/>
      </dsp:txXfrm>
    </dsp:sp>
    <dsp:sp modelId="{5A9F6B53-FB2D-F84D-A0A2-0AFA129E45F4}">
      <dsp:nvSpPr>
        <dsp:cNvPr id="0" name=""/>
        <dsp:cNvSpPr/>
      </dsp:nvSpPr>
      <dsp:spPr>
        <a:xfrm>
          <a:off x="1753111" y="613110"/>
          <a:ext cx="122437" cy="2754842"/>
        </a:xfrm>
        <a:custGeom>
          <a:avLst/>
          <a:gdLst/>
          <a:ahLst/>
          <a:cxnLst/>
          <a:rect l="0" t="0" r="0" b="0"/>
          <a:pathLst>
            <a:path>
              <a:moveTo>
                <a:pt x="0" y="0"/>
              </a:moveTo>
              <a:lnTo>
                <a:pt x="0" y="2754842"/>
              </a:lnTo>
              <a:lnTo>
                <a:pt x="122437" y="275484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7B89E8-E032-7A4A-9EE4-DC3DBDD5EF23}">
      <dsp:nvSpPr>
        <dsp:cNvPr id="0" name=""/>
        <dsp:cNvSpPr/>
      </dsp:nvSpPr>
      <dsp:spPr>
        <a:xfrm>
          <a:off x="1875549" y="3061859"/>
          <a:ext cx="979499" cy="612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Blood Pressure</a:t>
          </a:r>
        </a:p>
      </dsp:txBody>
      <dsp:txXfrm>
        <a:off x="1893479" y="3079789"/>
        <a:ext cx="943639" cy="576327"/>
      </dsp:txXfrm>
    </dsp:sp>
    <dsp:sp modelId="{E2CE8610-6921-CA4F-9A38-E7D0EEB147C7}">
      <dsp:nvSpPr>
        <dsp:cNvPr id="0" name=""/>
        <dsp:cNvSpPr/>
      </dsp:nvSpPr>
      <dsp:spPr>
        <a:xfrm>
          <a:off x="1753111" y="613110"/>
          <a:ext cx="122437" cy="3520076"/>
        </a:xfrm>
        <a:custGeom>
          <a:avLst/>
          <a:gdLst/>
          <a:ahLst/>
          <a:cxnLst/>
          <a:rect l="0" t="0" r="0" b="0"/>
          <a:pathLst>
            <a:path>
              <a:moveTo>
                <a:pt x="0" y="0"/>
              </a:moveTo>
              <a:lnTo>
                <a:pt x="0" y="3520076"/>
              </a:lnTo>
              <a:lnTo>
                <a:pt x="122437" y="352007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CFF76A3-DE37-3E41-94B5-0B54DB340945}">
      <dsp:nvSpPr>
        <dsp:cNvPr id="0" name=""/>
        <dsp:cNvSpPr/>
      </dsp:nvSpPr>
      <dsp:spPr>
        <a:xfrm>
          <a:off x="1875549" y="3827093"/>
          <a:ext cx="979499" cy="612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Redistribution of Blood Flow</a:t>
          </a:r>
        </a:p>
      </dsp:txBody>
      <dsp:txXfrm>
        <a:off x="1893479" y="3845023"/>
        <a:ext cx="943639" cy="576327"/>
      </dsp:txXfrm>
    </dsp:sp>
    <dsp:sp modelId="{38AD9728-E6AB-614D-A418-63F54C6A8D6C}">
      <dsp:nvSpPr>
        <dsp:cNvPr id="0" name=""/>
        <dsp:cNvSpPr/>
      </dsp:nvSpPr>
      <dsp:spPr>
        <a:xfrm>
          <a:off x="1753111" y="613110"/>
          <a:ext cx="122437" cy="4285311"/>
        </a:xfrm>
        <a:custGeom>
          <a:avLst/>
          <a:gdLst/>
          <a:ahLst/>
          <a:cxnLst/>
          <a:rect l="0" t="0" r="0" b="0"/>
          <a:pathLst>
            <a:path>
              <a:moveTo>
                <a:pt x="0" y="0"/>
              </a:moveTo>
              <a:lnTo>
                <a:pt x="0" y="4285311"/>
              </a:lnTo>
              <a:lnTo>
                <a:pt x="122437" y="428531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5B3F719-C555-3B46-B609-A70F2AD0659A}">
      <dsp:nvSpPr>
        <dsp:cNvPr id="0" name=""/>
        <dsp:cNvSpPr/>
      </dsp:nvSpPr>
      <dsp:spPr>
        <a:xfrm>
          <a:off x="1875549" y="4592327"/>
          <a:ext cx="979499" cy="612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a-vO</a:t>
          </a:r>
          <a:r>
            <a:rPr lang="en-US" sz="1200" kern="1200" baseline="-25000"/>
            <a:t>2</a:t>
          </a:r>
          <a:r>
            <a:rPr lang="en-US" sz="1200" kern="1200"/>
            <a:t> Difference </a:t>
          </a:r>
        </a:p>
      </dsp:txBody>
      <dsp:txXfrm>
        <a:off x="1893479" y="4610257"/>
        <a:ext cx="943639" cy="576327"/>
      </dsp:txXfrm>
    </dsp:sp>
    <dsp:sp modelId="{8FB26553-9519-4F7B-BBFB-A25CE2903381}">
      <dsp:nvSpPr>
        <dsp:cNvPr id="0" name=""/>
        <dsp:cNvSpPr/>
      </dsp:nvSpPr>
      <dsp:spPr>
        <a:xfrm>
          <a:off x="1753111" y="613110"/>
          <a:ext cx="122437" cy="5050545"/>
        </a:xfrm>
        <a:custGeom>
          <a:avLst/>
          <a:gdLst/>
          <a:ahLst/>
          <a:cxnLst/>
          <a:rect l="0" t="0" r="0" b="0"/>
          <a:pathLst>
            <a:path>
              <a:moveTo>
                <a:pt x="0" y="0"/>
              </a:moveTo>
              <a:lnTo>
                <a:pt x="0" y="5050545"/>
              </a:lnTo>
              <a:lnTo>
                <a:pt x="122437" y="505054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3A0CFEB-1B9C-45E2-A804-4D4820008658}">
      <dsp:nvSpPr>
        <dsp:cNvPr id="0" name=""/>
        <dsp:cNvSpPr/>
      </dsp:nvSpPr>
      <dsp:spPr>
        <a:xfrm>
          <a:off x="1875549" y="5357561"/>
          <a:ext cx="979499" cy="612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t>Venous Return</a:t>
          </a:r>
          <a:endParaRPr lang="en-AU" sz="1200" kern="1200" dirty="0"/>
        </a:p>
      </dsp:txBody>
      <dsp:txXfrm>
        <a:off x="1893479" y="5375491"/>
        <a:ext cx="943639" cy="5763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89131-BFDC-2A41-92F9-0428D5371C46}">
      <dsp:nvSpPr>
        <dsp:cNvPr id="0" name=""/>
        <dsp:cNvSpPr/>
      </dsp:nvSpPr>
      <dsp:spPr>
        <a:xfrm>
          <a:off x="1182179" y="722"/>
          <a:ext cx="1521841" cy="760920"/>
        </a:xfrm>
        <a:prstGeom prst="roundRect">
          <a:avLst>
            <a:gd name="adj" fmla="val 10000"/>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bg1"/>
              </a:solidFill>
            </a:rPr>
            <a:t>Respiratory</a:t>
          </a:r>
          <a:r>
            <a:rPr lang="en-US" sz="2200" kern="1200" dirty="0">
              <a:solidFill>
                <a:schemeClr val="bg1"/>
              </a:solidFill>
            </a:rPr>
            <a:t> </a:t>
          </a:r>
        </a:p>
      </dsp:txBody>
      <dsp:txXfrm>
        <a:off x="1204466" y="23009"/>
        <a:ext cx="1477267" cy="716346"/>
      </dsp:txXfrm>
    </dsp:sp>
    <dsp:sp modelId="{30EDE69D-E4A0-454E-BCE6-FC601A91BCD8}">
      <dsp:nvSpPr>
        <dsp:cNvPr id="0" name=""/>
        <dsp:cNvSpPr/>
      </dsp:nvSpPr>
      <dsp:spPr>
        <a:xfrm>
          <a:off x="1334363" y="761643"/>
          <a:ext cx="152184" cy="570690"/>
        </a:xfrm>
        <a:custGeom>
          <a:avLst/>
          <a:gdLst/>
          <a:ahLst/>
          <a:cxnLst/>
          <a:rect l="0" t="0" r="0" b="0"/>
          <a:pathLst>
            <a:path>
              <a:moveTo>
                <a:pt x="0" y="0"/>
              </a:moveTo>
              <a:lnTo>
                <a:pt x="0" y="570690"/>
              </a:lnTo>
              <a:lnTo>
                <a:pt x="152184" y="57069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859C0B-3B91-8747-856C-87265FEBE48D}">
      <dsp:nvSpPr>
        <dsp:cNvPr id="0" name=""/>
        <dsp:cNvSpPr/>
      </dsp:nvSpPr>
      <dsp:spPr>
        <a:xfrm>
          <a:off x="1486547" y="951874"/>
          <a:ext cx="1217473" cy="7609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Respiratory Rate </a:t>
          </a:r>
        </a:p>
      </dsp:txBody>
      <dsp:txXfrm>
        <a:off x="1508834" y="974161"/>
        <a:ext cx="1172899" cy="716346"/>
      </dsp:txXfrm>
    </dsp:sp>
    <dsp:sp modelId="{33BC59DD-D2C5-D640-A38C-099C50987C47}">
      <dsp:nvSpPr>
        <dsp:cNvPr id="0" name=""/>
        <dsp:cNvSpPr/>
      </dsp:nvSpPr>
      <dsp:spPr>
        <a:xfrm>
          <a:off x="1334363" y="761643"/>
          <a:ext cx="152184" cy="1521841"/>
        </a:xfrm>
        <a:custGeom>
          <a:avLst/>
          <a:gdLst/>
          <a:ahLst/>
          <a:cxnLst/>
          <a:rect l="0" t="0" r="0" b="0"/>
          <a:pathLst>
            <a:path>
              <a:moveTo>
                <a:pt x="0" y="0"/>
              </a:moveTo>
              <a:lnTo>
                <a:pt x="0" y="1521841"/>
              </a:lnTo>
              <a:lnTo>
                <a:pt x="152184" y="152184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9DBE46-557A-9842-8DEB-32F81A2CD7B2}">
      <dsp:nvSpPr>
        <dsp:cNvPr id="0" name=""/>
        <dsp:cNvSpPr/>
      </dsp:nvSpPr>
      <dsp:spPr>
        <a:xfrm>
          <a:off x="1486547" y="1903025"/>
          <a:ext cx="1217473" cy="7609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Tidal Volume</a:t>
          </a:r>
        </a:p>
      </dsp:txBody>
      <dsp:txXfrm>
        <a:off x="1508834" y="1925312"/>
        <a:ext cx="1172899" cy="716346"/>
      </dsp:txXfrm>
    </dsp:sp>
    <dsp:sp modelId="{FC6B7F1A-0B86-8D4A-B8C6-F4049C3073E0}">
      <dsp:nvSpPr>
        <dsp:cNvPr id="0" name=""/>
        <dsp:cNvSpPr/>
      </dsp:nvSpPr>
      <dsp:spPr>
        <a:xfrm>
          <a:off x="1334363" y="761643"/>
          <a:ext cx="152184" cy="2472993"/>
        </a:xfrm>
        <a:custGeom>
          <a:avLst/>
          <a:gdLst/>
          <a:ahLst/>
          <a:cxnLst/>
          <a:rect l="0" t="0" r="0" b="0"/>
          <a:pathLst>
            <a:path>
              <a:moveTo>
                <a:pt x="0" y="0"/>
              </a:moveTo>
              <a:lnTo>
                <a:pt x="0" y="2472993"/>
              </a:lnTo>
              <a:lnTo>
                <a:pt x="152184" y="24729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5AC627-1A76-964F-A091-F4563532F83C}">
      <dsp:nvSpPr>
        <dsp:cNvPr id="0" name=""/>
        <dsp:cNvSpPr/>
      </dsp:nvSpPr>
      <dsp:spPr>
        <a:xfrm>
          <a:off x="1486547" y="2854176"/>
          <a:ext cx="1217473" cy="7609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Ventilation</a:t>
          </a:r>
        </a:p>
      </dsp:txBody>
      <dsp:txXfrm>
        <a:off x="1508834" y="2876463"/>
        <a:ext cx="1172899" cy="716346"/>
      </dsp:txXfrm>
    </dsp:sp>
    <dsp:sp modelId="{3B5FD59A-3463-B04E-A292-B32EA532DD17}">
      <dsp:nvSpPr>
        <dsp:cNvPr id="0" name=""/>
        <dsp:cNvSpPr/>
      </dsp:nvSpPr>
      <dsp:spPr>
        <a:xfrm>
          <a:off x="1334363" y="761643"/>
          <a:ext cx="152184" cy="3424144"/>
        </a:xfrm>
        <a:custGeom>
          <a:avLst/>
          <a:gdLst/>
          <a:ahLst/>
          <a:cxnLst/>
          <a:rect l="0" t="0" r="0" b="0"/>
          <a:pathLst>
            <a:path>
              <a:moveTo>
                <a:pt x="0" y="0"/>
              </a:moveTo>
              <a:lnTo>
                <a:pt x="0" y="3424144"/>
              </a:lnTo>
              <a:lnTo>
                <a:pt x="152184" y="342414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FADBDC-F819-534F-B2B6-B6F2A91D88CA}">
      <dsp:nvSpPr>
        <dsp:cNvPr id="0" name=""/>
        <dsp:cNvSpPr/>
      </dsp:nvSpPr>
      <dsp:spPr>
        <a:xfrm>
          <a:off x="1486547" y="3805327"/>
          <a:ext cx="1217473" cy="7609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Pulmonary Diffusion</a:t>
          </a:r>
        </a:p>
      </dsp:txBody>
      <dsp:txXfrm>
        <a:off x="1508834" y="3827614"/>
        <a:ext cx="1172899" cy="716346"/>
      </dsp:txXfrm>
    </dsp:sp>
    <dsp:sp modelId="{9ABF995B-1A3B-E244-88C3-7475379FFE38}">
      <dsp:nvSpPr>
        <dsp:cNvPr id="0" name=""/>
        <dsp:cNvSpPr/>
      </dsp:nvSpPr>
      <dsp:spPr>
        <a:xfrm>
          <a:off x="1334363" y="761643"/>
          <a:ext cx="152184" cy="4375295"/>
        </a:xfrm>
        <a:custGeom>
          <a:avLst/>
          <a:gdLst/>
          <a:ahLst/>
          <a:cxnLst/>
          <a:rect l="0" t="0" r="0" b="0"/>
          <a:pathLst>
            <a:path>
              <a:moveTo>
                <a:pt x="0" y="0"/>
              </a:moveTo>
              <a:lnTo>
                <a:pt x="0" y="4375295"/>
              </a:lnTo>
              <a:lnTo>
                <a:pt x="152184" y="437529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FCBDD73-E454-4642-9DF4-9B5838E4A478}">
      <dsp:nvSpPr>
        <dsp:cNvPr id="0" name=""/>
        <dsp:cNvSpPr/>
      </dsp:nvSpPr>
      <dsp:spPr>
        <a:xfrm>
          <a:off x="1486547" y="4756479"/>
          <a:ext cx="1217473" cy="7609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Oxygen Uptake </a:t>
          </a:r>
        </a:p>
      </dsp:txBody>
      <dsp:txXfrm>
        <a:off x="1508834" y="4778766"/>
        <a:ext cx="1172899" cy="7163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0C58A-65CF-604D-98C9-FB558E8C5EE8}">
      <dsp:nvSpPr>
        <dsp:cNvPr id="0" name=""/>
        <dsp:cNvSpPr/>
      </dsp:nvSpPr>
      <dsp:spPr>
        <a:xfrm>
          <a:off x="709301" y="2005"/>
          <a:ext cx="1583387" cy="791693"/>
        </a:xfrm>
        <a:prstGeom prst="roundRect">
          <a:avLst>
            <a:gd name="adj" fmla="val 10000"/>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Aerobic Training</a:t>
          </a:r>
        </a:p>
      </dsp:txBody>
      <dsp:txXfrm>
        <a:off x="732489" y="25193"/>
        <a:ext cx="1537011" cy="745317"/>
      </dsp:txXfrm>
    </dsp:sp>
    <dsp:sp modelId="{EF74B871-5060-BA40-A140-7386BB3E1977}">
      <dsp:nvSpPr>
        <dsp:cNvPr id="0" name=""/>
        <dsp:cNvSpPr/>
      </dsp:nvSpPr>
      <dsp:spPr>
        <a:xfrm>
          <a:off x="867640" y="793698"/>
          <a:ext cx="158338" cy="593770"/>
        </a:xfrm>
        <a:custGeom>
          <a:avLst/>
          <a:gdLst/>
          <a:ahLst/>
          <a:cxnLst/>
          <a:rect l="0" t="0" r="0" b="0"/>
          <a:pathLst>
            <a:path>
              <a:moveTo>
                <a:pt x="0" y="0"/>
              </a:moveTo>
              <a:lnTo>
                <a:pt x="0" y="593770"/>
              </a:lnTo>
              <a:lnTo>
                <a:pt x="158338" y="59377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D5E6280-4A41-3A42-9B88-D5F299E1329B}">
      <dsp:nvSpPr>
        <dsp:cNvPr id="0" name=""/>
        <dsp:cNvSpPr/>
      </dsp:nvSpPr>
      <dsp:spPr>
        <a:xfrm>
          <a:off x="1025979" y="991622"/>
          <a:ext cx="1266710" cy="791693"/>
        </a:xfrm>
        <a:prstGeom prst="roundRect">
          <a:avLst>
            <a:gd name="adj" fmla="val 10000"/>
          </a:avLst>
        </a:prstGeom>
        <a:solidFill>
          <a:schemeClr val="accent4">
            <a:alpha val="9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Cardiovascular</a:t>
          </a:r>
        </a:p>
      </dsp:txBody>
      <dsp:txXfrm>
        <a:off x="1049167" y="1014810"/>
        <a:ext cx="1220334" cy="745317"/>
      </dsp:txXfrm>
    </dsp:sp>
    <dsp:sp modelId="{0099FE1A-28BD-834B-9CCC-6EB1E3F1D423}">
      <dsp:nvSpPr>
        <dsp:cNvPr id="0" name=""/>
        <dsp:cNvSpPr/>
      </dsp:nvSpPr>
      <dsp:spPr>
        <a:xfrm>
          <a:off x="867640" y="793698"/>
          <a:ext cx="158338" cy="1583387"/>
        </a:xfrm>
        <a:custGeom>
          <a:avLst/>
          <a:gdLst/>
          <a:ahLst/>
          <a:cxnLst/>
          <a:rect l="0" t="0" r="0" b="0"/>
          <a:pathLst>
            <a:path>
              <a:moveTo>
                <a:pt x="0" y="0"/>
              </a:moveTo>
              <a:lnTo>
                <a:pt x="0" y="1583387"/>
              </a:lnTo>
              <a:lnTo>
                <a:pt x="158338" y="158338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30BF4E-A9DD-2540-8BAD-178A1541E1E6}">
      <dsp:nvSpPr>
        <dsp:cNvPr id="0" name=""/>
        <dsp:cNvSpPr/>
      </dsp:nvSpPr>
      <dsp:spPr>
        <a:xfrm>
          <a:off x="1025979" y="1981239"/>
          <a:ext cx="1266710" cy="791693"/>
        </a:xfrm>
        <a:prstGeom prst="roundRect">
          <a:avLst>
            <a:gd name="adj" fmla="val 10000"/>
          </a:avLst>
        </a:prstGeom>
        <a:solidFill>
          <a:schemeClr val="accent6">
            <a:alpha val="9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Respiratory</a:t>
          </a:r>
        </a:p>
      </dsp:txBody>
      <dsp:txXfrm>
        <a:off x="1049167" y="2004427"/>
        <a:ext cx="1220334" cy="745317"/>
      </dsp:txXfrm>
    </dsp:sp>
    <dsp:sp modelId="{D3BD8DA1-D287-204F-9BC3-C395F174C421}">
      <dsp:nvSpPr>
        <dsp:cNvPr id="0" name=""/>
        <dsp:cNvSpPr/>
      </dsp:nvSpPr>
      <dsp:spPr>
        <a:xfrm>
          <a:off x="867640" y="793698"/>
          <a:ext cx="158338" cy="2573005"/>
        </a:xfrm>
        <a:custGeom>
          <a:avLst/>
          <a:gdLst/>
          <a:ahLst/>
          <a:cxnLst/>
          <a:rect l="0" t="0" r="0" b="0"/>
          <a:pathLst>
            <a:path>
              <a:moveTo>
                <a:pt x="0" y="0"/>
              </a:moveTo>
              <a:lnTo>
                <a:pt x="0" y="2573005"/>
              </a:lnTo>
              <a:lnTo>
                <a:pt x="158338" y="257300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86AE0D8-01A6-7443-A343-B5840E468E92}">
      <dsp:nvSpPr>
        <dsp:cNvPr id="0" name=""/>
        <dsp:cNvSpPr/>
      </dsp:nvSpPr>
      <dsp:spPr>
        <a:xfrm>
          <a:off x="1025979" y="2970857"/>
          <a:ext cx="1266710" cy="791693"/>
        </a:xfrm>
        <a:prstGeom prst="roundRect">
          <a:avLst>
            <a:gd name="adj" fmla="val 10000"/>
          </a:avLst>
        </a:prstGeom>
        <a:solidFill>
          <a:srgbClr val="FF0000">
            <a:alpha val="90000"/>
          </a:srgb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Muscular</a:t>
          </a:r>
        </a:p>
      </dsp:txBody>
      <dsp:txXfrm>
        <a:off x="1049167" y="2994045"/>
        <a:ext cx="1220334" cy="745317"/>
      </dsp:txXfrm>
    </dsp:sp>
    <dsp:sp modelId="{A2A5F601-4CB8-294D-82FA-45BEF86CF777}">
      <dsp:nvSpPr>
        <dsp:cNvPr id="0" name=""/>
        <dsp:cNvSpPr/>
      </dsp:nvSpPr>
      <dsp:spPr>
        <a:xfrm>
          <a:off x="2688536" y="2005"/>
          <a:ext cx="1583387" cy="791693"/>
        </a:xfrm>
        <a:prstGeom prst="roundRect">
          <a:avLst>
            <a:gd name="adj" fmla="val 10000"/>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Anaerobic Training</a:t>
          </a:r>
        </a:p>
      </dsp:txBody>
      <dsp:txXfrm>
        <a:off x="2711724" y="25193"/>
        <a:ext cx="1537011" cy="745317"/>
      </dsp:txXfrm>
    </dsp:sp>
    <dsp:sp modelId="{32EAC11A-0C88-494E-8641-478F681A6217}">
      <dsp:nvSpPr>
        <dsp:cNvPr id="0" name=""/>
        <dsp:cNvSpPr/>
      </dsp:nvSpPr>
      <dsp:spPr>
        <a:xfrm>
          <a:off x="2846875" y="793698"/>
          <a:ext cx="158338" cy="593770"/>
        </a:xfrm>
        <a:custGeom>
          <a:avLst/>
          <a:gdLst/>
          <a:ahLst/>
          <a:cxnLst/>
          <a:rect l="0" t="0" r="0" b="0"/>
          <a:pathLst>
            <a:path>
              <a:moveTo>
                <a:pt x="0" y="0"/>
              </a:moveTo>
              <a:lnTo>
                <a:pt x="0" y="593770"/>
              </a:lnTo>
              <a:lnTo>
                <a:pt x="158338" y="59377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E72051-111F-194F-B755-0B5D252F1D09}">
      <dsp:nvSpPr>
        <dsp:cNvPr id="0" name=""/>
        <dsp:cNvSpPr/>
      </dsp:nvSpPr>
      <dsp:spPr>
        <a:xfrm>
          <a:off x="3005214" y="991622"/>
          <a:ext cx="1266710" cy="791693"/>
        </a:xfrm>
        <a:prstGeom prst="roundRect">
          <a:avLst>
            <a:gd name="adj" fmla="val 10000"/>
          </a:avLst>
        </a:prstGeom>
        <a:solidFill>
          <a:srgbClr val="002060">
            <a:alpha val="90000"/>
          </a:srgb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Muscular</a:t>
          </a:r>
        </a:p>
      </dsp:txBody>
      <dsp:txXfrm>
        <a:off x="3028402" y="1014810"/>
        <a:ext cx="1220334" cy="7453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5F601-4CB8-294D-82FA-45BEF86CF777}">
      <dsp:nvSpPr>
        <dsp:cNvPr id="0" name=""/>
        <dsp:cNvSpPr/>
      </dsp:nvSpPr>
      <dsp:spPr>
        <a:xfrm>
          <a:off x="2775" y="163338"/>
          <a:ext cx="4775776" cy="71917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a:t>Aerobic Training</a:t>
          </a:r>
          <a:endParaRPr lang="en-US" sz="2800" b="1" kern="1200" dirty="0"/>
        </a:p>
      </dsp:txBody>
      <dsp:txXfrm>
        <a:off x="23839" y="184402"/>
        <a:ext cx="4733648" cy="677044"/>
      </dsp:txXfrm>
    </dsp:sp>
    <dsp:sp modelId="{32EAC11A-0C88-494E-8641-478F681A6217}">
      <dsp:nvSpPr>
        <dsp:cNvPr id="0" name=""/>
        <dsp:cNvSpPr/>
      </dsp:nvSpPr>
      <dsp:spPr>
        <a:xfrm>
          <a:off x="480352" y="882510"/>
          <a:ext cx="480352" cy="1775700"/>
        </a:xfrm>
        <a:custGeom>
          <a:avLst/>
          <a:gdLst/>
          <a:ahLst/>
          <a:cxnLst/>
          <a:rect l="0" t="0" r="0" b="0"/>
          <a:pathLst>
            <a:path>
              <a:moveTo>
                <a:pt x="0" y="0"/>
              </a:moveTo>
              <a:lnTo>
                <a:pt x="0" y="1775700"/>
              </a:lnTo>
              <a:lnTo>
                <a:pt x="480352" y="1775700"/>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E72051-111F-194F-B755-0B5D252F1D09}">
      <dsp:nvSpPr>
        <dsp:cNvPr id="0" name=""/>
        <dsp:cNvSpPr/>
      </dsp:nvSpPr>
      <dsp:spPr>
        <a:xfrm>
          <a:off x="960705" y="1104720"/>
          <a:ext cx="4830495" cy="310698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l" defTabSz="711200">
            <a:lnSpc>
              <a:spcPct val="90000"/>
            </a:lnSpc>
            <a:spcBef>
              <a:spcPct val="0"/>
            </a:spcBef>
            <a:spcAft>
              <a:spcPct val="35000"/>
            </a:spcAft>
            <a:buNone/>
          </a:pPr>
          <a:r>
            <a:rPr lang="en-US" sz="1600" b="1" kern="1200" dirty="0"/>
            <a:t>Cardiovascular Adaptations:</a:t>
          </a:r>
        </a:p>
        <a:p>
          <a:pPr marL="171450" lvl="1" indent="-171450" algn="l" defTabSz="711200">
            <a:lnSpc>
              <a:spcPct val="90000"/>
            </a:lnSpc>
            <a:spcBef>
              <a:spcPct val="0"/>
            </a:spcBef>
            <a:spcAft>
              <a:spcPct val="15000"/>
            </a:spcAft>
            <a:buChar char="•"/>
          </a:pPr>
          <a:r>
            <a:rPr lang="en-AU" sz="1600" kern="1200">
              <a:sym typeface="Symbol" pitchFamily="18" charset="2"/>
            </a:rPr>
            <a:t></a:t>
          </a:r>
          <a:r>
            <a:rPr lang="en-US" altLang="en-US" sz="1600" kern="1200">
              <a:latin typeface="Calibri" panose="020F0502020204030204" pitchFamily="34" charset="0"/>
            </a:rPr>
            <a:t> Myocardial contractility</a:t>
          </a:r>
          <a:endParaRPr lang="en-US" sz="1600" kern="1200" dirty="0"/>
        </a:p>
        <a:p>
          <a:pPr marL="171450" lvl="1" indent="-171450" algn="l" defTabSz="711200">
            <a:lnSpc>
              <a:spcPct val="90000"/>
            </a:lnSpc>
            <a:spcBef>
              <a:spcPct val="0"/>
            </a:spcBef>
            <a:spcAft>
              <a:spcPct val="15000"/>
            </a:spcAft>
            <a:buChar char="•"/>
          </a:pPr>
          <a:r>
            <a:rPr lang="en-AU" sz="1600" kern="1200">
              <a:sym typeface="Symbol" pitchFamily="18" charset="2"/>
            </a:rPr>
            <a:t></a:t>
          </a:r>
          <a:r>
            <a:rPr lang="en-US" altLang="en-US" sz="1600" kern="1200">
              <a:latin typeface="Calibri" panose="020F0502020204030204" pitchFamily="34" charset="0"/>
            </a:rPr>
            <a:t> Size of left ventricle</a:t>
          </a:r>
          <a:endParaRPr lang="en-US" altLang="en-US" sz="1600" kern="1200" dirty="0">
            <a:latin typeface="Calibri" panose="020F0502020204030204" pitchFamily="34" charset="0"/>
          </a:endParaRPr>
        </a:p>
        <a:p>
          <a:pPr marL="171450" lvl="1" indent="-171450" algn="l" defTabSz="711200">
            <a:lnSpc>
              <a:spcPct val="90000"/>
            </a:lnSpc>
            <a:spcBef>
              <a:spcPct val="0"/>
            </a:spcBef>
            <a:spcAft>
              <a:spcPct val="15000"/>
            </a:spcAft>
            <a:buChar char="•"/>
          </a:pPr>
          <a:r>
            <a:rPr lang="en-AU" sz="1600" kern="1200">
              <a:sym typeface="Symbol" pitchFamily="18" charset="2"/>
            </a:rPr>
            <a:t></a:t>
          </a:r>
          <a:r>
            <a:rPr lang="en-US" altLang="en-US" sz="1600" kern="1200">
              <a:latin typeface="Calibri" panose="020F0502020204030204" pitchFamily="34" charset="0"/>
            </a:rPr>
            <a:t> SV</a:t>
          </a:r>
          <a:endParaRPr lang="en-US" altLang="en-US" sz="1600" kern="1200" dirty="0">
            <a:latin typeface="Calibri" panose="020F0502020204030204" pitchFamily="34" charset="0"/>
          </a:endParaRPr>
        </a:p>
        <a:p>
          <a:pPr marL="171450" lvl="1" indent="-171450" algn="l" defTabSz="711200">
            <a:lnSpc>
              <a:spcPct val="90000"/>
            </a:lnSpc>
            <a:spcBef>
              <a:spcPct val="0"/>
            </a:spcBef>
            <a:spcAft>
              <a:spcPct val="15000"/>
            </a:spcAft>
            <a:buChar char="•"/>
          </a:pPr>
          <a:r>
            <a:rPr lang="en-US" altLang="en-US" sz="1600" kern="1200">
              <a:latin typeface="Calibri" panose="020F0502020204030204" pitchFamily="34" charset="0"/>
              <a:cs typeface="Calibri" panose="020F0502020204030204" pitchFamily="34" charset="0"/>
            </a:rPr>
            <a:t>↓</a:t>
          </a:r>
          <a:r>
            <a:rPr lang="en-US" altLang="en-US" sz="1600" kern="1200">
              <a:latin typeface="Calibri" panose="020F0502020204030204" pitchFamily="34" charset="0"/>
            </a:rPr>
            <a:t>HR during submaximal exercise &amp; rest</a:t>
          </a:r>
          <a:endParaRPr lang="en-US" altLang="en-US" sz="1600" kern="1200" dirty="0">
            <a:latin typeface="Calibri" panose="020F0502020204030204" pitchFamily="34" charset="0"/>
          </a:endParaRPr>
        </a:p>
        <a:p>
          <a:pPr marL="171450" lvl="1" indent="-171450" algn="l" defTabSz="711200">
            <a:lnSpc>
              <a:spcPct val="90000"/>
            </a:lnSpc>
            <a:spcBef>
              <a:spcPct val="0"/>
            </a:spcBef>
            <a:spcAft>
              <a:spcPct val="15000"/>
            </a:spcAft>
            <a:buChar char="•"/>
          </a:pPr>
          <a:r>
            <a:rPr lang="en-AU" sz="1600" kern="1200">
              <a:sym typeface="Symbol" pitchFamily="18" charset="2"/>
            </a:rPr>
            <a:t> </a:t>
          </a:r>
          <a:r>
            <a:rPr lang="en-US" altLang="en-US" sz="1600" kern="1200">
              <a:latin typeface="Calibri" panose="020F0502020204030204" pitchFamily="34" charset="0"/>
            </a:rPr>
            <a:t>Cardiac output (Q) during maximal exercise</a:t>
          </a:r>
          <a:endParaRPr lang="en-US" altLang="en-US" sz="1600" kern="1200" dirty="0">
            <a:latin typeface="Calibri" panose="020F0502020204030204" pitchFamily="34" charset="0"/>
          </a:endParaRPr>
        </a:p>
        <a:p>
          <a:pPr marL="171450" lvl="1" indent="-171450" algn="l" defTabSz="711200">
            <a:lnSpc>
              <a:spcPct val="90000"/>
            </a:lnSpc>
            <a:spcBef>
              <a:spcPct val="0"/>
            </a:spcBef>
            <a:spcAft>
              <a:spcPct val="15000"/>
            </a:spcAft>
            <a:buChar char="•"/>
          </a:pPr>
          <a:r>
            <a:rPr lang="en-AU" sz="1600" kern="1200">
              <a:sym typeface="Symbol" pitchFamily="18" charset="2"/>
            </a:rPr>
            <a:t></a:t>
          </a:r>
          <a:r>
            <a:rPr lang="en-US" altLang="en-US" sz="1600" kern="1200">
              <a:latin typeface="Calibri" panose="020F0502020204030204" pitchFamily="34" charset="0"/>
            </a:rPr>
            <a:t> Blood volume (</a:t>
          </a:r>
          <a:r>
            <a:rPr lang="en-AU" sz="1600" kern="1200">
              <a:sym typeface="Symbol" pitchFamily="18" charset="2"/>
            </a:rPr>
            <a:t></a:t>
          </a:r>
          <a:r>
            <a:rPr lang="en-US" altLang="en-US" sz="1600" kern="1200">
              <a:latin typeface="Calibri" panose="020F0502020204030204" pitchFamily="34" charset="0"/>
            </a:rPr>
            <a:t> plasma volume &amp; </a:t>
          </a:r>
          <a:r>
            <a:rPr lang="en-AU" sz="1600" kern="1200">
              <a:sym typeface="Symbol" pitchFamily="18" charset="2"/>
            </a:rPr>
            <a:t></a:t>
          </a:r>
          <a:r>
            <a:rPr lang="en-US" altLang="en-US" sz="1600" kern="1200">
              <a:latin typeface="Calibri" panose="020F0502020204030204" pitchFamily="34" charset="0"/>
            </a:rPr>
            <a:t> RBC count)</a:t>
          </a:r>
          <a:endParaRPr lang="en-US" altLang="en-US" sz="1600" kern="1200" dirty="0">
            <a:latin typeface="Calibri" panose="020F0502020204030204" pitchFamily="34" charset="0"/>
          </a:endParaRPr>
        </a:p>
        <a:p>
          <a:pPr marL="171450" lvl="1" indent="-171450" algn="l" defTabSz="711200">
            <a:lnSpc>
              <a:spcPct val="90000"/>
            </a:lnSpc>
            <a:spcBef>
              <a:spcPct val="0"/>
            </a:spcBef>
            <a:spcAft>
              <a:spcPct val="15000"/>
            </a:spcAft>
            <a:buChar char="•"/>
          </a:pPr>
          <a:r>
            <a:rPr lang="en-US" altLang="en-US" sz="1600" kern="1200" dirty="0">
              <a:latin typeface="Calibri" panose="020F0502020204030204" pitchFamily="34" charset="0"/>
              <a:cs typeface="Calibri" panose="020F0502020204030204" pitchFamily="34" charset="0"/>
            </a:rPr>
            <a:t>↓</a:t>
          </a:r>
          <a:r>
            <a:rPr lang="en-US" altLang="en-US" sz="1600" kern="1200" dirty="0">
              <a:latin typeface="Calibri" panose="020F0502020204030204" pitchFamily="34" charset="0"/>
            </a:rPr>
            <a:t>Blood pressure</a:t>
          </a:r>
        </a:p>
        <a:p>
          <a:pPr marL="171450" lvl="1" indent="-171450" algn="l" defTabSz="711200">
            <a:lnSpc>
              <a:spcPct val="90000"/>
            </a:lnSpc>
            <a:spcBef>
              <a:spcPct val="0"/>
            </a:spcBef>
            <a:spcAft>
              <a:spcPct val="15000"/>
            </a:spcAft>
            <a:buChar char="•"/>
          </a:pPr>
          <a:r>
            <a:rPr lang="en-AU" sz="1600" kern="1200">
              <a:sym typeface="Symbol" pitchFamily="18" charset="2"/>
            </a:rPr>
            <a:t> </a:t>
          </a:r>
          <a:r>
            <a:rPr lang="en-US" sz="1600" kern="1200">
              <a:latin typeface="Calibri" panose="020F0502020204030204" pitchFamily="34" charset="0"/>
              <a:sym typeface="Symbol" pitchFamily="18" charset="2"/>
            </a:rPr>
            <a:t>V</a:t>
          </a:r>
          <a:r>
            <a:rPr lang="en-US" altLang="en-US" sz="1600" kern="1200">
              <a:latin typeface="Calibri" panose="020F0502020204030204" pitchFamily="34" charset="0"/>
            </a:rPr>
            <a:t>olume of haemoglobin</a:t>
          </a:r>
          <a:endParaRPr lang="en-US" altLang="en-US" sz="1600" kern="1200" dirty="0">
            <a:latin typeface="Calibri" panose="020F0502020204030204" pitchFamily="34" charset="0"/>
          </a:endParaRPr>
        </a:p>
        <a:p>
          <a:pPr marL="171450" lvl="1" indent="-171450" algn="l" defTabSz="711200">
            <a:lnSpc>
              <a:spcPct val="90000"/>
            </a:lnSpc>
            <a:spcBef>
              <a:spcPct val="0"/>
            </a:spcBef>
            <a:spcAft>
              <a:spcPct val="15000"/>
            </a:spcAft>
            <a:buChar char="•"/>
          </a:pPr>
          <a:r>
            <a:rPr lang="en-AU" sz="1600" kern="1200">
              <a:sym typeface="Symbol" pitchFamily="18" charset="2"/>
            </a:rPr>
            <a:t> </a:t>
          </a:r>
          <a:r>
            <a:rPr lang="en-US" altLang="en-US" sz="1600" kern="1200">
              <a:latin typeface="Calibri" panose="020F0502020204030204" pitchFamily="34" charset="0"/>
            </a:rPr>
            <a:t>Capillarisation around heart &amp; skeletal muscle</a:t>
          </a:r>
          <a:endParaRPr lang="en-US" altLang="en-US" sz="1600" kern="1200" dirty="0">
            <a:latin typeface="Calibri" panose="020F0502020204030204" pitchFamily="34" charset="0"/>
          </a:endParaRPr>
        </a:p>
      </dsp:txBody>
      <dsp:txXfrm>
        <a:off x="1051705" y="1195720"/>
        <a:ext cx="4648495" cy="29249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5F601-4CB8-294D-82FA-45BEF86CF777}">
      <dsp:nvSpPr>
        <dsp:cNvPr id="0" name=""/>
        <dsp:cNvSpPr/>
      </dsp:nvSpPr>
      <dsp:spPr>
        <a:xfrm>
          <a:off x="602243" y="0"/>
          <a:ext cx="3341234" cy="79583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a:t>Aerobic Training</a:t>
          </a:r>
          <a:endParaRPr lang="en-US" sz="2800" b="1" kern="1200" dirty="0"/>
        </a:p>
      </dsp:txBody>
      <dsp:txXfrm>
        <a:off x="625552" y="23309"/>
        <a:ext cx="3294616" cy="749212"/>
      </dsp:txXfrm>
    </dsp:sp>
    <dsp:sp modelId="{32EAC11A-0C88-494E-8641-478F681A6217}">
      <dsp:nvSpPr>
        <dsp:cNvPr id="0" name=""/>
        <dsp:cNvSpPr/>
      </dsp:nvSpPr>
      <dsp:spPr>
        <a:xfrm>
          <a:off x="936366" y="795830"/>
          <a:ext cx="474198" cy="1546128"/>
        </a:xfrm>
        <a:custGeom>
          <a:avLst/>
          <a:gdLst/>
          <a:ahLst/>
          <a:cxnLst/>
          <a:rect l="0" t="0" r="0" b="0"/>
          <a:pathLst>
            <a:path>
              <a:moveTo>
                <a:pt x="0" y="0"/>
              </a:moveTo>
              <a:lnTo>
                <a:pt x="0" y="1546128"/>
              </a:lnTo>
              <a:lnTo>
                <a:pt x="474198" y="1546128"/>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E72051-111F-194F-B755-0B5D252F1D09}">
      <dsp:nvSpPr>
        <dsp:cNvPr id="0" name=""/>
        <dsp:cNvSpPr/>
      </dsp:nvSpPr>
      <dsp:spPr>
        <a:xfrm>
          <a:off x="1410564" y="1028600"/>
          <a:ext cx="2676144" cy="262671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l" defTabSz="800100">
            <a:lnSpc>
              <a:spcPct val="90000"/>
            </a:lnSpc>
            <a:spcBef>
              <a:spcPct val="0"/>
            </a:spcBef>
            <a:spcAft>
              <a:spcPct val="35000"/>
            </a:spcAft>
            <a:buNone/>
          </a:pPr>
          <a:r>
            <a:rPr lang="en-US" sz="1800" b="1" kern="1200" dirty="0"/>
            <a:t>Respiratory Adaptations</a:t>
          </a:r>
        </a:p>
        <a:p>
          <a:pPr marL="171450" lvl="1" indent="-171450" algn="l" defTabSz="7112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a:t>
          </a:r>
          <a:r>
            <a:rPr lang="en-US" sz="1600" kern="1200" dirty="0"/>
            <a:t>Total Lung Volume &amp; Vital Capacity</a:t>
          </a:r>
        </a:p>
        <a:p>
          <a:pPr marL="171450" lvl="1" indent="-171450" algn="l" defTabSz="7112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a:t>
          </a:r>
          <a:r>
            <a:rPr lang="en-US" sz="1600" kern="1200" dirty="0"/>
            <a:t>Tidal Volume</a:t>
          </a:r>
        </a:p>
        <a:p>
          <a:pPr marL="171450" lvl="1" indent="-171450" algn="l" defTabSz="7112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a:t>
          </a:r>
          <a:r>
            <a:rPr lang="en-US" sz="1600" kern="1200" dirty="0"/>
            <a:t>Diffusion</a:t>
          </a:r>
        </a:p>
        <a:p>
          <a:pPr marL="171450" lvl="1" indent="-171450" algn="l" defTabSz="7112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a:t>
          </a:r>
          <a:r>
            <a:rPr lang="en-US" sz="1600" kern="1200" dirty="0"/>
            <a:t>Membrane surface area</a:t>
          </a:r>
        </a:p>
        <a:p>
          <a:pPr marL="171450" lvl="1" indent="-171450" algn="l" defTabSz="711200">
            <a:lnSpc>
              <a:spcPct val="90000"/>
            </a:lnSpc>
            <a:spcBef>
              <a:spcPct val="0"/>
            </a:spcBef>
            <a:spcAft>
              <a:spcPct val="15000"/>
            </a:spcAft>
            <a:buChar char="•"/>
          </a:pPr>
          <a:r>
            <a:rPr lang="en-US" sz="1600" kern="1200" dirty="0"/>
            <a:t> Ventilation</a:t>
          </a:r>
        </a:p>
        <a:p>
          <a:pPr marL="171450" lvl="1" indent="-171450" algn="l" defTabSz="7112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a:t>
          </a:r>
          <a:r>
            <a:rPr lang="en-US" sz="1600" kern="1200" dirty="0"/>
            <a:t>Ventilatory efficiency</a:t>
          </a:r>
        </a:p>
        <a:p>
          <a:pPr marL="171450" lvl="1" indent="-171450" algn="l" defTabSz="7112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↑Maximum </a:t>
          </a:r>
          <a:r>
            <a:rPr lang="en-US" sz="1600" kern="1200" dirty="0"/>
            <a:t>Oxygen consumption</a:t>
          </a:r>
        </a:p>
      </dsp:txBody>
      <dsp:txXfrm>
        <a:off x="1487498" y="1105534"/>
        <a:ext cx="2522276" cy="24728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5F601-4CB8-294D-82FA-45BEF86CF777}">
      <dsp:nvSpPr>
        <dsp:cNvPr id="0" name=""/>
        <dsp:cNvSpPr/>
      </dsp:nvSpPr>
      <dsp:spPr>
        <a:xfrm>
          <a:off x="990611" y="63352"/>
          <a:ext cx="5527904" cy="659457"/>
        </a:xfrm>
        <a:prstGeom prst="roundRect">
          <a:avLst>
            <a:gd name="adj" fmla="val 10000"/>
          </a:avLst>
        </a:prstGeom>
        <a:solidFill>
          <a:srgbClr val="FFFF00"/>
        </a:solidFill>
        <a:ln>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Endurance Training</a:t>
          </a:r>
        </a:p>
      </dsp:txBody>
      <dsp:txXfrm>
        <a:off x="1009926" y="82667"/>
        <a:ext cx="5489274" cy="620827"/>
      </dsp:txXfrm>
    </dsp:sp>
    <dsp:sp modelId="{32EAC11A-0C88-494E-8641-478F681A6217}">
      <dsp:nvSpPr>
        <dsp:cNvPr id="0" name=""/>
        <dsp:cNvSpPr/>
      </dsp:nvSpPr>
      <dsp:spPr>
        <a:xfrm>
          <a:off x="725664" y="722809"/>
          <a:ext cx="817737" cy="2057359"/>
        </a:xfrm>
        <a:custGeom>
          <a:avLst/>
          <a:gdLst/>
          <a:ahLst/>
          <a:cxnLst/>
          <a:rect l="0" t="0" r="0" b="0"/>
          <a:pathLst>
            <a:path>
              <a:moveTo>
                <a:pt x="817737" y="0"/>
              </a:moveTo>
              <a:lnTo>
                <a:pt x="0" y="205735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E72051-111F-194F-B755-0B5D252F1D09}">
      <dsp:nvSpPr>
        <dsp:cNvPr id="0" name=""/>
        <dsp:cNvSpPr/>
      </dsp:nvSpPr>
      <dsp:spPr>
        <a:xfrm>
          <a:off x="725664" y="946953"/>
          <a:ext cx="5823816" cy="3666431"/>
        </a:xfrm>
        <a:prstGeom prst="roundRect">
          <a:avLst>
            <a:gd name="adj" fmla="val 10000"/>
          </a:avLst>
        </a:prstGeom>
        <a:solidFill>
          <a:srgbClr val="FA12CE">
            <a:alpha val="90000"/>
          </a:srgbClr>
        </a:solidFill>
        <a:ln w="9525" cap="flat" cmpd="sng" algn="ctr">
          <a:solidFill>
            <a:srgbClr val="002060"/>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rPr>
            <a:t>Muscular Adaptations:</a:t>
          </a:r>
        </a:p>
        <a:p>
          <a:pPr marL="171450" lvl="1" indent="-171450" algn="l" defTabSz="711200">
            <a:lnSpc>
              <a:spcPct val="90000"/>
            </a:lnSpc>
            <a:spcBef>
              <a:spcPct val="0"/>
            </a:spcBef>
            <a:spcAft>
              <a:spcPct val="15000"/>
            </a:spcAft>
            <a:buChar char="•"/>
          </a:pPr>
          <a:r>
            <a:rPr lang="en-US" altLang="en-US" sz="1600" kern="1200" dirty="0">
              <a:solidFill>
                <a:schemeClr val="bg1"/>
              </a:solidFill>
              <a:latin typeface="Call" charset="0"/>
            </a:rPr>
            <a:t>These changes occur in the slow-twitch fibres &amp; include: </a:t>
          </a:r>
          <a:endParaRPr lang="en-US" sz="1600" kern="1200" dirty="0">
            <a:solidFill>
              <a:schemeClr val="bg1"/>
            </a:solidFill>
          </a:endParaRPr>
        </a:p>
        <a:p>
          <a:pPr marL="342900" lvl="2" indent="-171450" algn="l" defTabSz="711200">
            <a:lnSpc>
              <a:spcPct val="90000"/>
            </a:lnSpc>
            <a:spcBef>
              <a:spcPct val="0"/>
            </a:spcBef>
            <a:spcAft>
              <a:spcPct val="15000"/>
            </a:spcAft>
            <a:buFont typeface="Cambria Math" panose="02040503050406030204" pitchFamily="18" charset="0"/>
            <a:buChar char="⎯"/>
          </a:pPr>
          <a:r>
            <a:rPr lang="en-US" altLang="en-US" sz="1600" kern="1200" dirty="0">
              <a:solidFill>
                <a:schemeClr val="bg1"/>
              </a:solidFill>
              <a:latin typeface="+mn-lt"/>
            </a:rPr>
            <a:t>↑ </a:t>
          </a:r>
          <a:r>
            <a:rPr lang="en-US" altLang="en-US" sz="1600" kern="1200" dirty="0" err="1">
              <a:solidFill>
                <a:schemeClr val="bg1"/>
              </a:solidFill>
              <a:latin typeface="+mn-lt"/>
            </a:rPr>
            <a:t>fibre</a:t>
          </a:r>
          <a:r>
            <a:rPr lang="en-US" altLang="en-US" sz="1600" kern="1200" dirty="0">
              <a:solidFill>
                <a:schemeClr val="bg1"/>
              </a:solidFill>
              <a:latin typeface="+mn-lt"/>
            </a:rPr>
            <a:t> size (to a small degree due to ↑ capillarisation)</a:t>
          </a:r>
        </a:p>
        <a:p>
          <a:pPr marL="342900" lvl="2" indent="-171450" algn="l" defTabSz="711200">
            <a:lnSpc>
              <a:spcPct val="90000"/>
            </a:lnSpc>
            <a:spcBef>
              <a:spcPct val="0"/>
            </a:spcBef>
            <a:spcAft>
              <a:spcPct val="15000"/>
            </a:spcAft>
            <a:buFont typeface="Cambria Math" panose="02040503050406030204" pitchFamily="18" charset="0"/>
            <a:buChar char="⎯"/>
          </a:pPr>
          <a:r>
            <a:rPr lang="en-US" altLang="en-US" sz="1600" kern="1200" dirty="0">
              <a:solidFill>
                <a:schemeClr val="bg1"/>
              </a:solidFill>
              <a:latin typeface="+mn-lt"/>
            </a:rPr>
            <a:t>↑ capillarisation</a:t>
          </a:r>
        </a:p>
        <a:p>
          <a:pPr marL="342900" lvl="2" indent="-171450" algn="l" defTabSz="711200">
            <a:lnSpc>
              <a:spcPct val="90000"/>
            </a:lnSpc>
            <a:spcBef>
              <a:spcPct val="0"/>
            </a:spcBef>
            <a:spcAft>
              <a:spcPct val="15000"/>
            </a:spcAft>
            <a:buFont typeface="Cambria Math" panose="02040503050406030204" pitchFamily="18" charset="0"/>
            <a:buChar char="⎯"/>
          </a:pPr>
          <a:r>
            <a:rPr lang="en-US" altLang="en-US" sz="1600" kern="1200" dirty="0">
              <a:solidFill>
                <a:schemeClr val="bg1"/>
              </a:solidFill>
              <a:latin typeface="+mn-lt"/>
            </a:rPr>
            <a:t>↑ number &amp; size of mitochondria</a:t>
          </a:r>
        </a:p>
        <a:p>
          <a:pPr marL="342900" lvl="2" indent="-171450" algn="l" defTabSz="711200">
            <a:lnSpc>
              <a:spcPct val="90000"/>
            </a:lnSpc>
            <a:spcBef>
              <a:spcPct val="0"/>
            </a:spcBef>
            <a:spcAft>
              <a:spcPct val="15000"/>
            </a:spcAft>
            <a:buFont typeface="Cambria Math" panose="02040503050406030204" pitchFamily="18" charset="0"/>
            <a:buChar char="⎯"/>
          </a:pPr>
          <a:r>
            <a:rPr lang="en-US" altLang="en-US" sz="1600" kern="1200" dirty="0">
              <a:solidFill>
                <a:schemeClr val="bg1"/>
              </a:solidFill>
              <a:latin typeface="+mn-lt"/>
            </a:rPr>
            <a:t>↑ myoglobin stores</a:t>
          </a:r>
        </a:p>
        <a:p>
          <a:pPr marL="342900" lvl="2" indent="-171450" algn="l" defTabSz="711200">
            <a:lnSpc>
              <a:spcPct val="90000"/>
            </a:lnSpc>
            <a:spcBef>
              <a:spcPct val="0"/>
            </a:spcBef>
            <a:spcAft>
              <a:spcPct val="15000"/>
            </a:spcAft>
            <a:buFont typeface="Cambria Math" panose="02040503050406030204" pitchFamily="18" charset="0"/>
            <a:buChar char="⎯"/>
          </a:pPr>
          <a:r>
            <a:rPr lang="en-US" altLang="en-US" sz="1600" kern="1200" dirty="0">
              <a:solidFill>
                <a:schemeClr val="bg1"/>
              </a:solidFill>
              <a:latin typeface="+mn-lt"/>
            </a:rPr>
            <a:t>↑ glycogen storage</a:t>
          </a:r>
        </a:p>
        <a:p>
          <a:pPr marL="342900" lvl="2" indent="-171450" algn="l" defTabSz="711200">
            <a:lnSpc>
              <a:spcPct val="90000"/>
            </a:lnSpc>
            <a:spcBef>
              <a:spcPct val="0"/>
            </a:spcBef>
            <a:spcAft>
              <a:spcPct val="15000"/>
            </a:spcAft>
            <a:buFont typeface="Cambria Math" panose="02040503050406030204" pitchFamily="18" charset="0"/>
            <a:buChar char="⎯"/>
          </a:pPr>
          <a:r>
            <a:rPr lang="en-US" altLang="en-US" sz="1600" kern="1200" dirty="0">
              <a:solidFill>
                <a:schemeClr val="bg1"/>
              </a:solidFill>
              <a:latin typeface="+mn-lt"/>
            </a:rPr>
            <a:t>↑ stores of oxidative enzymes </a:t>
          </a:r>
        </a:p>
        <a:p>
          <a:pPr marL="342900" lvl="2" indent="-171450" algn="l" defTabSz="711200">
            <a:lnSpc>
              <a:spcPct val="90000"/>
            </a:lnSpc>
            <a:spcBef>
              <a:spcPct val="0"/>
            </a:spcBef>
            <a:spcAft>
              <a:spcPct val="15000"/>
            </a:spcAft>
            <a:buFont typeface="Cambria Math" panose="02040503050406030204" pitchFamily="18" charset="0"/>
            <a:buChar char="⎯"/>
          </a:pPr>
          <a:r>
            <a:rPr lang="en-US" altLang="en-US" sz="1600" kern="1200" dirty="0">
              <a:solidFill>
                <a:schemeClr val="bg1"/>
              </a:solidFill>
              <a:latin typeface="+mn-lt"/>
            </a:rPr>
            <a:t>↑ oxidation of fats at sub-maximal exercise (glycogen sparing)</a:t>
          </a:r>
        </a:p>
        <a:p>
          <a:pPr marL="342900" lvl="2" indent="-171450" algn="l" defTabSz="711200">
            <a:lnSpc>
              <a:spcPct val="90000"/>
            </a:lnSpc>
            <a:spcBef>
              <a:spcPct val="0"/>
            </a:spcBef>
            <a:spcAft>
              <a:spcPct val="15000"/>
            </a:spcAft>
            <a:buFont typeface="Cambria Math" panose="02040503050406030204" pitchFamily="18" charset="0"/>
            <a:buChar char="⎯"/>
          </a:pPr>
          <a:r>
            <a:rPr lang="en-US" altLang="en-US" sz="1600" kern="1200" dirty="0">
              <a:solidFill>
                <a:schemeClr val="bg1"/>
              </a:solidFill>
              <a:latin typeface="+mn-lt"/>
            </a:rPr>
            <a:t>↑ muscle </a:t>
          </a:r>
          <a:r>
            <a:rPr lang="en-US" altLang="en-US" sz="1600" kern="1200" dirty="0" err="1">
              <a:solidFill>
                <a:schemeClr val="bg1"/>
              </a:solidFill>
              <a:latin typeface="+mn-lt"/>
            </a:rPr>
            <a:t>fibre</a:t>
          </a:r>
          <a:r>
            <a:rPr lang="en-US" altLang="en-US" sz="1600" kern="1200" dirty="0">
              <a:solidFill>
                <a:schemeClr val="bg1"/>
              </a:solidFill>
              <a:latin typeface="+mn-lt"/>
            </a:rPr>
            <a:t> adaptation</a:t>
          </a:r>
        </a:p>
        <a:p>
          <a:pPr marL="342900" lvl="2" indent="-171450" algn="l" defTabSz="711200">
            <a:lnSpc>
              <a:spcPct val="90000"/>
            </a:lnSpc>
            <a:spcBef>
              <a:spcPct val="0"/>
            </a:spcBef>
            <a:spcAft>
              <a:spcPct val="15000"/>
            </a:spcAft>
            <a:buFont typeface="Cambria Math" panose="02040503050406030204" pitchFamily="18" charset="0"/>
            <a:buChar char="⎯"/>
          </a:pPr>
          <a:r>
            <a:rPr lang="en-US" altLang="en-US" sz="1600" kern="1200" dirty="0">
              <a:solidFill>
                <a:schemeClr val="bg1"/>
              </a:solidFill>
              <a:latin typeface="+mn-lt"/>
            </a:rPr>
            <a:t>↓ myocardial oxygen cost</a:t>
          </a:r>
        </a:p>
      </dsp:txBody>
      <dsp:txXfrm>
        <a:off x="833050" y="1054339"/>
        <a:ext cx="5609044" cy="345165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2T21:52:27.398"/>
    </inkml:context>
    <inkml:brush xml:id="br0">
      <inkml:brushProperty name="width" value="0.57326" units="cm"/>
      <inkml:brushProperty name="height" value="0.57326" units="cm"/>
      <inkml:brushProperty name="color" value="#E46C0A"/>
      <inkml:brushProperty name="ignorePressure" value="1"/>
    </inkml:brush>
    <inkml:brush xml:id="br1">
      <inkml:brushProperty name="width" value="0.35" units="cm"/>
      <inkml:brushProperty name="height" value="0.35" units="cm"/>
      <inkml:brushProperty name="color" value="#E46C0A"/>
      <inkml:brushProperty name="ignorePressure" value="1"/>
    </inkml:brush>
    <inkml:brush xml:id="br2">
      <inkml:brushProperty name="width" value="0.35" units="cm"/>
      <inkml:brushProperty name="height" value="0.35" units="cm"/>
      <inkml:brushProperty name="color" value="#00A0D7"/>
      <inkml:brushProperty name="ignorePressure" value="1"/>
    </inkml:brush>
    <inkml:brush xml:id="br3">
      <inkml:brushProperty name="width" value="0.35" units="cm"/>
      <inkml:brushProperty name="height" value="0.35" units="cm"/>
      <inkml:brushProperty name="color" value="#66CC00"/>
      <inkml:brushProperty name="ignorePressure" value="1"/>
    </inkml:brush>
  </inkml:definitions>
  <inkml:trace contextRef="#ctx0" brushRef="#br0">1 5672,'3'0,"5"0,3 0,5 0,1 0,2 0,4 0,-1 4,1 0,1 1,2-2,1 0,-2-1,-1-2,-2 1,-1-1,-1 0,0-1,-1 1,0 0,3 0,2 0,2 0,1 0,2 0,0 0,-2 0,-3 0,-1 0,-2 0,-1 0,-4-4,2 0,1-1,4 1,8 2,2 0,8-2,1-1,10 0,6 2,-1 0,0 2,-3 0,3 1,-3 0,-3 0,-3-3,-8-1,-6-1,-7 2,-3-3,-7-4,-3 0,0 1,-3 0,1 0,4-2,3 2,1 2,1 2,10 2,0-2,1 0,-2 0,1-2,2 1,1 0,2-2,-2 1,-3 1,-4 2,-3-3,-3 1,-1 1,-1 1,0 2,-4-3,0 0,-4-3,0 0,5 1,3 2,1-2,1 1,10 1,6-3,1 1,6-2,-1 0,3-2,-1-2,-1 1,-8-2,-3-1,-1-2,-3 2,0 0,0 3,0-1,-1-1,-2-2,-3 2,-1 3,-1 0,-1 2,-1 2,0 0,0 0,0 1,6-5,3-1,0 2,-2-1,1-2,3-3,3-2,-1-1,1-1,-3-1,-2 3,-3 5,-2 1,-2-1,2-6,0 2,0-2,-1 0,-1 0,0 3,-1 0,-1 0,1-2,-1 0,0 2,-3 1,-1 2,0 1,4 1,3 0,0 2,-1-2,-2-2,0-3,-1-1,1 1,2 0,3 0,2 2,2 0,-4-2,-1 0,-3-2,-1-2,3 0,4-1,2 4,-2 0,-5 1,1 2,3 0,8-4,0 0,-1 4,-3 0,-3 0,-3 1,-5 0,-3 2,-6 7,-6 6,-6 8,-6 2,2-2,5-2,7-2,5-3,5-5,2-2,3-4,0-1,1-2,-1 1,4 1,0 0,10 1,5-2,3 1,1-2,-4 2,-1 1,2 3,-3 2,3-2,1 0,0 0,-3 2,-2 1,-4-3,3 0,-2 0,-2 2,-4 1,-3 0,-3 2,0-1,-2 1,0 1,-1-1,1 0,3 0,5 0,4 0,0 0,2 0,-2 0,-3 0,1 0,-2 0,-2 0,-2 0,-1 4,-2 1,-4 3,-1 0,-3 3,-1-1,-2 1,4 3,4-1,7 0,5 2,6 2,0-2,-1-4,-5-3,-2-3,-7 0,-4 1,0-2,-1-1,2-1,3-1,3-1,-1 0,1 0,-2 0,-3 3,-2 2,3-1,1 3,2 0,-1 3,0-1,-4 2,-2-1,-2-2</inkml:trace>
  <inkml:trace contextRef="#ctx0" brushRef="#br0" timeOffset="1">5751 4129,'3'0,"4"0,5 0,4 0,8 0,7 0,1 0,0 0,-4 0,-3 0,-2 4,-2 1,-1-1,-1 0,0-2,0 3,0 1,-3 2,-2 1,1 1,5 0,1-2,4 1,2-1,-2-2,-1-2,-1-1,-2-2,0-1,-1 4,-1 4,0 0,-3 4,-5 2,-4 3,-3 1,-2 2,-2 8,0 7,-1 3,0 0,0 0,1 1,0-3,-1-4,1-3,0-4,4 1,0 7,0 2,0 1,1-2,1 1,-1-2,-1-3,-2-4,0-2,2-1,0-2,0-1,-1 11,-1 4,3-2,0-1,-1-4,0-2,-2-3,-1-1,3-1,1-1,-1 0,-4 1,-6-5,-4 0,-5-3,-2-4,-3-4,0-2,3 2,1-1,0 0,0-1,-2-1,0-1,-4 0,-1-1,-7-1,-2 1,-5 0,1 0,2 0,5 0,0 0,-2-4,-14-1,-1-10,-8-3,1 2,-3 4,-2 3,-1 4,3 3,7 1,9 1,9 1,2-1,3 1,-1 3,-5 5,-1 0,-8 3,-7-1,-11 5,-6-1,4-2,4-4,8-3,8-3,6-2,4 0,5-2,4 0,1 1,2-1,1 1,-1 0,1-1,-1 1,-3 0,-1 0,-1 0,1 0,2 0,0 0,1 0,-3 1,-1-1,-3 0,0 0,-2 0,-3 0,-2 0,1 0,0 0,2 0,-1 0,3 0,-1 0,1 0,0 0,1 0,2 0,-5 0,0 0,2 0,0 0,0 0,3 0,2 0,2 0,2 0,0 0,-3 0,0 0,0 0,1 0,-3 0,0 0,1 0,-3 0,1 0,-5 0,-1 0,-5 0,1 0,3 0,0 0,3 0,0 0,2 0,-1 0,0 0,0 0,1 0,-1 0,-6 3,0 2,2-1,4 0,1-2,0 0,3-1,2-1,-1 4,-1 0,2 1,0-2,2 3,0 0,2 0,-1-3,-2 4,-2-1,1 2,0 1,-2 1,0 4,1-2,1 1,-2-1,-10 0,-6-1,-12 0,-3-1,-6 1,-9-1,5-3,6 2,11-2,10-1,9-2,5-1,5-2,1-1,-1 0,-2 0,-6 0,-3-1,-4 1,-8 0,1 0,1 0,5 0,4 0,4 0,5 0,2 0,1 0,5 0</inkml:trace>
  <inkml:trace contextRef="#ctx0" brushRef="#br1" timeOffset="2">4570 5026,'6'-4,"23"-1,22-3,29-3,10-1,17 2,0 3,8 2,4-4,-11-2,-18 2,-21 2,-28 3,-28 1,-36 9,-24 3,-31 4,-7 3,-14-2,-2-2,-5-4,-3-3,14-2,15-2,26-1,24-1,22 1,18-1,10 0,10 1,1 0,4 0,-6-4,-10-1,-18 1,-23 0,-14 2,-17 0,-7 1,-6 1,2 7,-15 3,-20 6,-10 1,-12 4,7-1,0 0,14-1,3-3,11-4,12-4,14-4,20-3,22 0,16-2,11 0,9 0,3 1,6-1,4-3,0-4,6-1,-2 0,4 3,-4-1,-6-1,-4 3,-3 1,8-2,9 0,17-3,9-2,20-4,6 0,13-3,-5 1,2-1,-11 4,-24 3,-32 5,-30 2,-37 2,-21 2,-20 7,-4 4,1 2,7-1,9 2,11-2,11-3,10 0,5 0,4-3,5 1,2 0,-3 2,-2 4,-5-2,-12 2,-9 2,-1 2,-3-2,4-4,3-3,1-3,-5-3,-2-1,4 2,6 1,3 4,3-1,5 0,2-2,3-2,1-1,1-1,7-1,9 0,11-1,11 1,16-4,8-1,13-3,4 0,12-7,-1 1,15-2,19 2,-2 3,4 4,-9 3,-5 2,-8 2,-5 0,-7 1,-13 0,-9-1,-10 1,-6-5,-6 0,-3-4,-1 0,-1 1,6 1,0 3,12-3,6 1,10 0,3 2,10 0,7 2,-8 1,-1-1,-10 2,-8-5,-16 0,-28 0,-24 0,-29 2,-13 0,-24 12,-33 7,0 1,2 5,15-2,18-5,18-4,18-5,12-3,10-3,4-1,3-1,10 0,10 0,7 1,18-1,12 1,17 0,10-4,9-4,1-1,8 1,-1-2,-9-3,-14 2,-14 2,-15-2,-10 3,-2-2,-2 0,-4 0,-7 0,-9 3,-11 2,-6 2,-11 1,-13 2,-5 0,-9 0,-2 1,-9 3,-1 1,-15 3,-4 4,-2 0,-7 1,10 2,10-1,7-3,13-4,12-3,11 2,7-1,5 0,3 1,-2 1,-15 2,-7 0,-10 1,-6 0,4 1,4-1,7-2,15-3,15-2,23-1,16-1,17-2,8 1,15-1,26-6,7-6,13-5,-9 2,0-1,-9 3,-16 0,-13-1,-15 2,-19 3,-22 3,-22 4,-12 1,-8 5,-6 2,-5 0,1 3,1 0,5-2,5-1,5-2,3 2,-3 4,-1 1,-2-2,-7-3,1-1,-3-2,-3-1,7-4,5-2,5-7,7-5,6-3,5-2,4 0,6-1,9 1,18 0,22-3,7 2,11-5,0-1,1 0,-4 2,-2 2,-11 1,-11 6,-13 1,-16 4,-16 5,-14 3,-11 6,-21 10,-26 3,-9 3,-11 2,-5-3,-10 1,1-1,13-1,21-1,28-2,24-4,20-3,19-9,11-4,13-12,10-5,13-6,2-1,6-2,0-3,-4 5,-8 5,-18 7,-18 6,-15 10,-20 8,-16 8,-17 9,-7 0,-11 8,-8 2,0 0,10-6,11-7,11-7,6-1,4-3,4 2,3-2,5 3,5 2,1-1,2 2,0 2,-3 2,1 1,-1-2,-3-3,-1-5,-2-3,-1-3,-5-1,0-1,-1-1,1 0,0 0,9 1,19-4,12-5,16-7,10-2,20-7,9-5,12 1,9 1,-6 2,-10-2,-12 4,-11-4,-11 2,-6 5,-6 4,-5 0,-4 0,1-1,-3-1,1 0,1 2,3 1,7 4,4-1,7 2,2 0,0 2,0 2,-3 2,-4-1,-5 0,-12 1,-13 2,-18 1,-9 4,-19 6,-23 1,-7 3,-25 6,-4 0,-4 1,7 1,11-4,9-4,21-4,22-3,24-3,28-2,15-1,18-3,12-1,18-4,28-7,2-5,7 2,-10 1,-4-1,-17 3,-14 4,-27 5,-28 2,-24 4,-18 4,-12 2,-17 4,-4 0,2 2,5 3,19-1,19-2,32-4,18-3,22-5,13-3,18-8,8-5,-6 0,-10 3,-16 4,-26 4,-25 6,-31 10,-24 4,-12 3,-21 9,-12 3,4 1,9-5,19-6,22-7,31-6,22-3,20-2,8-2,5-4,-1-1,-3 1,-6-3,-13 3,0 0,-10 0,-8-2,-22 0,-25 4,-16 3,-25 9,-5 2,-15 7,-7 1,-15 3,-9 2,10 0,10-3,19-6,27-5,26-5,25-3,32-1,19-5,17-2,4-3,11-8,-5 0,-5 3,-8-1,-17 3,-20 4,-21 2,-20 3,-14 2,-11 1,-6 0,-4 1,0-1,2 4,3 12,10 7,11 2,13 1,16-3,16-4,13-3,16-6,11-3,21-4,7-6,5-5,7-2,-7 1,-6-6,-11 1,-15 2,-21 3,-23 4,-19 2,-14-2,-9 0,-12 1,-10 4,-19 7,-12 1,4 3,11 0,15 1,17-1,22-2,21-4,37-1,19-3,18 0,-3-1,3-1,-11 1,-12-1,-22 1,-21 0,-18 3,-19 5,-15 5,-10 3,-7 7,2-1,6-1,9 0,11-1,10 1,5 0,12-4,11 2,10-1,13-1,7-3,5-4,14-4,-1-3,-1-1,-5-2,-10-1,-8 1,-15 2,-16 6,-11 1,-10-1,-15 1,-17 0,-7 5,-15 7,-2 1,3-1,10 0,10-3,20-6,34-14,26-8,32-15,12-8,9-6,-1 5,-12 8,-11 8,-15 7,-17 6,-22 3,-16 3,-10 0,-8-3,-8-1,-4-4,0-1,-3 2,-15 1,-5 2,-5 1,4 4,7 3,5 3,-6 0,-3 0,4-3,2-1,3-2,-1-1,6-1,6 0,6 0,5-1,4 1,5-4,10-4,11-5,23-14,12-10,27-16,8-6,15-14,2-3,5-1,-10 11,-20 15,-21 11,-22 13,-17 11,-17 8,-10 6,-11 2,-4 3,-1-1,-2 0,2 0,-1-1,1 0,8-4,8-5,5-5,5-3,4-3,4-2,-5-1,-7 1,-1-1,-2 4,-3 5,4 4,9 4,15 3,10 2,12 4,11 2,6-1,4 3,0 0,-1 2,-3 0,-3 1,-4-1,-7 1,-2-1,-5 1,-8 3,-7 2,-11 9,-9 7,-12 9,-6 8,-9 7,-4 4,6-5,4-8,8-8,8-14,6-20,8-12,11-14,14-13,12-8,4 3,1 1,-3 8,-7 11,-10 17,-5 19,-2 21,1 4,-4 1,-2-2,-4-1,2-4,-2-5,0-11,-2-12,-2-12,0-15,0-8,-1-6,-1-6,4 2,5 6,3 12,1 17,1 15,-1 20,3 8,3 7,2 0,0 1,1-3,-1-6,-3-7,-5-12,-4-17,-4-16,5-20,0-16,2-9,-1-14,1-1,3 11,-2 23,-3 29,1 23,-2 20,-2 18,-2 7,-2 1,-1-6,-1-5,0-8,-3-3,-6 2,-3-2,-7 3,-3-5,-8-2,-2-7,1-4,6-10,11-21,10-12,10-15,10-11,2-1,2 0,4 4,-2 7,-6 5,-4 4,-5 4,-3 2,-6 4,-6-1,-8-2,-5-1,-1 0,-5 0,0 3,1 1,-5 1,2-2,-3-4,-3-5,2 1,5 2,15 5,16 6,18 1,7 3,14 3,5-1,8-3,2-3,-13 0,-17 3,-16 3,-17-1,-10 1,-7 1,2-1,-3 0,0 2,3-6,10-5,2 1,0-1,1 10,3 12,1 17,12 32,4 14,7 16,4 2,0-8,-3-10,-5-13,-2-16,1-15,-3-8,0-7,2-2,2-2,-2 2,-3 2,-3 0</inkml:trace>
  <inkml:trace contextRef="#ctx0" brushRef="#br1" timeOffset="3">59 5797,'3'0,"5"0,3 0,5 0,1 0,6 0,4 0,2 0,-1 0,1 0,2 0,0 0,0 0,6 0,-1 0,3 0,3 0,-1 0,0 0,0 0,-4 0,-2 0,-3 0,-4 0,-4 0,-2 0,-2 0,-1 0,0 0,3 0,1 0,3 0,1 0,2 0,3 0,-1 0,4 0,0 0,-3 0,-4 0,-6 0</inkml:trace>
  <inkml:trace contextRef="#ctx0" brushRef="#br2" timeOffset="4">19 5344,'3'0,"2"-3,4-2,3 1,4 0,2 1,3 2,0 0,1 0,0 1,4 1,1-1,-4 0</inkml:trace>
  <inkml:trace contextRef="#ctx0" brushRef="#br2" timeOffset="5">556 5154</inkml:trace>
  <inkml:trace contextRef="#ctx0" brushRef="#br2" timeOffset="6">405 5323,'4'0,"4"0,2 0</inkml:trace>
  <inkml:trace contextRef="#ctx0" brushRef="#br2" timeOffset="7">427 5387,'3'0,"6"-4,0-1</inkml:trace>
  <inkml:trace contextRef="#ctx0" brushRef="#br2" timeOffset="8">556 5217,'3'0,"13"0,11 0,7 0,3 0,1 0,2 0,-2 0,-4 0,-4 0,0-3,-1-2,1-3,0-1,-2-2,-2 1,-1 2,-3-1,0 1,-4-2,2-3,1 1,2 2,-1 4,0 2,4-2,4 0,2 2,-2 0,-6-1,-3-1,2 1,1 1,-1 2,1 0,-1 2,-1-1,0 2,0-1,-1-3,0-2,1 1,-1-4,1 1,-1 1,0 1,-3-1,-5-1</inkml:trace>
  <inkml:trace contextRef="#ctx0" brushRef="#br2" timeOffset="9">276 5217,'8'0,"5"0,9 0,10-3,5-2,2 0,-1-2,-3 0,-5 0,-7-1,0 0,3 2,1 2,4-2,-1-1,6 2,1 1,0-2,-1 0,-4 1,-3 2,0 0,0 2,-3 0,6-3,2 0,8-1,2 2,-3 1,-6-3,-4-1,-4-2,-3-1,1 2,1-2,3 1,4 2,0 1,1-1,-1 0,-2-3,-3 1,4-6,1-4,-2 0,-2 1,-3 3,2 3,-4 1,-6-2,-10 1,-9 6,-9 4,-7 2,-3 4,-2 2,6-4,-9 4,-3 2,-1-2,-3 3,0-1,3-2,9-3,4-1,13-1,-4 6,2 1,10 0,0-2,6-6,6-6,3-7,2-4,0 1,1 2,-3 0,-3 2,-3 0,0 1,0-1,6-2,3-3,1-2,0-1,0-2,-1 0,0 3,-1 4,3-2,2-2,-5-1,-5-2,-6 0,-2 2,-1 3,1 2,-1 1,2 2,2 0,0-2,2-3,1-1,-1-3,0 3,-2 1,4-1,3-1,3-1,-4-1,0-1,0-3,-4-2,1 0,1 1,1 1,-2 1,0 4,-3 2,1 1,1-2,-1 0,-3-1,0-2,2 4,3 1,-1-1,1 0,-3-2,1-1,1 0,-4 2,-5 2,-3-1,-2-1,-1-1,4-4,4 2,9-4,5 0,3-3,1-5,3 0,-3 3,2-2,-4 2,-2 5,-5 4,2-2,2 3,-2 1,-1-3,0-2,1 0,2 4,0 2,-3 0,-1 3,1 4,1-2,1-4,1-2,5-5,-3-3,3 1,1 1,-1 4,-1 2,0 1,-1-3,2-3,2 4,-1 1,-1 0,-1 0,-1 3,-5 1,3-1,1 3,3-5,3-1,-1-3,-2 4,-4 0,-2 1,-1-2,0 0,1 3,0 0,5 0,-2-2,-1 0,0-2,-1-1,1 4,0 1,0-5,4-1,1-2,0 1,-1 0,-4 0,1 5,8-3,10-4,-3-2,1 0,-3 1,-3 2,-5 4,-2 6,2-2,-1 2,7-8,9-10,0-1,1-1,-3 1,-5 7,-9 3,-4 7,0-2,1 2,-4 0,7-3,1-4,11-4,4 2,4-1,-1 3,-2 2,-3 5,-6 4,-8 2,-2-2,3-2,4-2,0 1,7 0,3-2,2 0,1-2,-3 2,-5 5,-5 0,-4 2,-3 0,-2 1,-1 2,0 3,3 1,12 2,8 0,14-2,5-1,6-4,-1 0,-6-3,-8 1,-11 2,-8 3,-8 1,-3-1,-3-1,-1 2,3 1,1 0,8 2,6-3,10-1,6-3,7-4,4 1,-5 1,-9 3,-9 2,-9 3,-6 1,-4 1,-2 0,-1 1,-1-1,1 0,0 1,1-1,-4 4,-4 4,-5 5,-3 4,-3 2,-2 2,0 1,-1 0,0 3,0 2,1 0,-1-2,1-1,0-1,0-1,4 3,0 5,1 4,-1 3,-1 0,2-4,1-3,-1-3,-2-3,0-2,-2-1,0 7,-1 2,0 4,0 2,0-1,-1-2,1-4,0-3,0-2,0 2,0 3,0 5,0 3,0-1,0-3,0-3,0-3,0-4,0 0,0 1,0 2,0 3,0 0,0-1,0-10</inkml:trace>
  <inkml:trace contextRef="#ctx0" brushRef="#br2" timeOffset="10">6880 2844,'-3'10,"-1"7,-2 5,-1 2,2 4,1 5,-3 0,1 2,1-2,1-2,1-4,3-14</inkml:trace>
  <inkml:trace contextRef="#ctx0" brushRef="#br2" timeOffset="11">6794 3420,'-4'15,"0"9,-2-6,0-1,0 0,3 4,0 2,2 1,0-1,1 1,-4-5,0-2,0 0,0 5,2 1,0 1,-2 4,-2 0,2-1,0-1,2-2,-3-4,-5-3,1 0,0 0,3 1,-2 2,1 0,1 0,3 2,0-5</inkml:trace>
  <inkml:trace contextRef="#ctx0" brushRef="#br2" timeOffset="12">212 5344,'0'4,"7"1,10-1,13 0,5-1,4-2,3 0,-3 0,0-1,-3-1,-5 1,-3 0,-3 0,-2 0,-1 0,2-8,24-1,10 0,17-2,11-3,6-2,-7 1,5 0,-5 2,-11 0,-10 2,-12 3,-12 3,-8-1,-14 0,-13 1,-12 1,-8-1,-5-1,-2 1,-2 1,0 2,0 0,0 2,6 3,-3 2,-1 0,6-1,11-1,20-1,22-1,8-1,9 0,-3 0,-6 0,-6-1,-7 1,-5-3,-4-2,-1-4,-2 1,-3-3,-2 1,-3-2,0 2,6 2,3-1,1 1,5 2,8-2,6-3,7-7,10-4,9 2,-3 1,-8 3,-10 1,-10-1,-7 0,-1-3,-2 0,-1-5,2-2,0 4,-1 2,3 0,-1 5,0 3,1 2,0-3,-1-1,2-3,2-1,15-2,7-1,4-1,1 1,-7 3,-5 1,-6 3,-11 2,-6-3,-4 3,-2-5,4-2,1-2,9-5,5-5,4 0,-2 0,-3 3,-8 2,-5 6,1-1,-1 3,5 1,-1-1,8 0,0-4,6 1,3-3,-2 3,-5 1,-5 4,-4 1,-3-4,1 1,22-7,10-2,17-5,7 0,7 1,0-4,-11 4,-16 6,-18 5,-14 2,-7 3,-4 2,-6-1,3-2,2-2,1-1,2 2,1 5,-1 4,1 3,4 3,4-3,5 1,14 0,7 1,4 1,0 1,-7 1,-9 0,-8 0,-7 0,-4 0,-3 0,-2 0,0 0,-1 0,2 1,3-1,1 0,1 0,3 0,3 0,5-4,2-1,2 1,-1 0,-6 1,-3 2,-4 0,-3 0,-2 1,-1 1,0-1,0 0,-1 0,5 0,12 0,3 0,3 0,8 0,3 0,3 0,-4 0,-5 0,-5 0,-8 0,-5 0,-5 0,-2 0,-6 4,-2 1,-3 3,-4 0</inkml:trace>
  <inkml:trace contextRef="#ctx0" brushRef="#br2" timeOffset="13">6525 3966,'0'-3,"-4"-6,-4 0,-5 1,-4 1,-3 3,-1-2,-5 0,-1-2,0-1,-2 2,-1 2,2 2,2 2,1-4,2 0,1 1,0 1,-6-3,-11 0,-4 1,-4 1,0 1,0 2,5 0,9-3,7 0,0-1,-2-2,-1 0,-9 1,-3 2,-1 1,0 1,-2 1,4 1,6 0,3 1,5-1,2 0,-5 1,-2-1,-6 0,0 0,-2 0,2 0,4 0,4 0,4 0,1 0,-1 0,-5 0,0 0,1 0,1 0,3 0,-2 0,-1 0,6 3,2 2,0 0,1-2,0 0,-1-1,0-2,2 4,-2 1,-1 3,-2 1,1-2,-1-2,-3-2,-8 6,-10 2,0-2,-1-2,5-2,4-2,9 2,9 4,8 4,1-1,-1 2,-2 2,-3-2,-3 1,-2-3,3 1,0-3,0 2,-1-2,-5 1,-2 2,-1-1,5 1,-6 3,-1-3,0-3,1-3,5 1,3-1,1-2,3 2,5 4,0-1,-2 2,1 3,-1-2,2 1,-2-2,1 1,0-3,1 2,-2-2,2 1,3 2,-2 3,-3 2,-2-2,-4 0,-1-3,2 1,0-4,0 2,-2-2,4 1,-1-2,0 2,-1-1,-2 5,-1 0,-1 0,-1-1,1-4,-1-3,4 1,1-2,4 3,0-1,2 2,0 3,-2 0,1 0,-1-1,-6 0,-3 2,-1 3,-12 5,-7-1,-8-1,2-3,1-2,6-2,8-1,8-2,3-2,3 0,-4-1,-15 10,-17 1,-5 2,-1-3,7-5,9-3,9-4,6 1,5-1,-1 3,-10 3,1 4,-2-1,0 1,-3 1,3-2,4-3,3-4,4 1,2-1,2-2,1 2,-11 4,-3-1,0-2,-1-1,-8 0,-2 0,4-1,6-3,9 3,5 0,2-1,2 3,0-1,3-1</inkml:trace>
  <inkml:trace contextRef="#ctx0" brushRef="#br2" timeOffset="14">2596 4390,'0'4,"0"4,-11 13,-4 5,-6 9,-15 7,-8-1,-15 0,3-4,0 0,1-7,4-5,6-3,12-8,10-11,10-10,10-6,10-6,7-2,5-2,7 0,5 0,6 0,-8 8,-12 10,-13 9,-6 8,-15 2,-22 9,-12 5,-5 0,4 0,0-5,8-10,12-11,15-10,14-10,12-5,7-4,5 1,6-4,13-14,7-3,6-1,3 0,-6 5,-4 3,-10 4,-6 5,-6 4,-3 3,-5 1,-5 3,-5-1,-3 1,2 3,-1 9,0 8,-1 13,-2 6,-7 12,-11 11,-9 9,-8 7,-1 1,1-7,10-14,13-23,15-16,26-26,15-20,25-19,34-28,9-5,16-7,-11 10,-14 16,-29 23,-38 37,-33 29,-35 30,-27 17,-25 16,-24 14,-9 0,-14-1,8-11,14-10,22-14,21-10,22-10,15-9,12-4,9-3,1 5,-1 2,-7 5,-5 1,-6 4,-3-3,0-4,5-1,9-9,23-14,30-21,25-18,44-28,22-9,23-14,2-2,9-7,1-1,-23 12,-33 19,-30 20,-33 22,-39 27,-31 24,-41 22,-17 7,-27 9,-25 8,1 0,10-9,31-14,39-23,34-26,32-24,18-10,21-11,14-4,13-8,18-8,1 3,-9 9,-20 18,-22 19,-22 19,-19 17,-22 20,-29 21,-16 8,-14 11,-6-1,-8 1,8-13,11-10,13-15,12-10,11-10,8-6,-7 0,-5-4,-11 5,-4 2,-11 3,-3 5,4 1,4 1,10-2,12 0,13-2,6 0,7-2,5 1,4-9,9-8,7-14,5-12,7-6,20-12,28-15,17-2,14-5,-4 4,8-3,-12 5,-15 5,-18 11,-13 5,-10 4,-10 4,-2 3,1 2,7-4,22-11,12-3,16-2,1 2,10-3,-7 5,-16 6,-20 12,-24 16,-20 12,-16 8,-18 12,-23 13,-15 8,-12 5,3-1,-5-2,7-7,15-14,20-19,23-27,20-14,35-24,16-14,16-2,7 3,6-2,-8 11,-14 12,-19 16,-21 21,-20 16,-25 16,-17 9,-28 16,-12 3,-28 19,-31 15,-4-4,8-12,21-18,30-21,31-20,31-19,22-8,17-4,13-7,-1-2,-2 3,-14 18,-18 14,-20 16,-10 4,-19 13,-8 7,6-2,10-11,20-18,24-38,23-21,28-29,20-13,29-20,16-7,28-13,13-3,-5 9,-18 15,-26 18,-24 16,-28 24,-30 27,-54 36,-30 21,-39 27,-17 12,-24 13,-22 4,9-9,29-27,42-33,48-39,37-21,35-29,24-14,19-16,9-2,0 0,-13 14,-21 25,-21 25,-21 25,-25 26,-15 13,-22 19,-12 8,-18 9,-8 0,-16 7,-3-2,1-2,14-14,24-19,34-27,28-23,33-23,24-13,24-16,10-4,17-5,9 3,-9 10,-23 19,-34 24,-29 15,-33 22,-23 12,-24 11,-10 2,-19 9,-6 1,9-4,14-7,15-7,14-7,9-4,10-3,4-5,2 2,-4 1,0 1,-3 4,-2 1,3 0,1-1,0 0,0-6,3-12,4-16,26-30,19-17,20-19,14-9,20-11,7 6,12-2,0 6,7 11,-9 14,-25 17,-29 17,-32 15,-29 21,-20 16,-30 18,-23 16,-5 5,-5 2,5-7,8-2,14-12,10-6,12-6,14-5,7-5,9-2,3-1,4-1,-1 0,-6 0,-4 0,1 1,0 0,3 0,1-3,-2-6,7-7,33-23,23-20,49-27,29-11,48-25,57-17,11 2,4 1,-27 17,-37 22,-46 24,-45 24,-42 17,-37 21,-23 12,-17 10,-11 7,-10 4,-14 8,-4 1,-16 4,-5-3,-12 4,0-4,6-8,15-11,29-12,31-12,25-13,23-12,22-15,13-5,6-1,-4 5,-6 6,-17 9,-19 12,-21 10,-18 7,-28 10,-47 17,-19 7,-12 6,10-7,18-10,20-12,27-10,25-10,38-25,24-12,27-15,13-2,22-8,1 2,8 5,1 6,-12 7,-5 4,-15 7,-17 8,-19 11,-18 10,-23 16,-17 9,-27 13,-40 23,-17 3,-21 12,-9 1,-15 4,10-11,15-15,26-14,34-17,35-17,29-13,24-10,15-6,20-11,34-14,6-3,11-4,-7 3,-7 6,-17 7,-17 6,-22 11,-24 14,-18 6,-22 11,-14 11,-21 11,-7 9,-17 2,-6-1,-6-2,3-4,21-8,33-21,28-15,30-14,17-10,39-16,34-16,16-3,10-4,-11 6,-16 10,-26 15,-26 9,-32 13,-29 18,-25 14,-16 9,-27 15,-14 7,-14 6,4-5,26-14,30-18,43-17,28-14,25-13,21-11,3 3,-2 2,-11 8,-23 9,-26 6,-24 6,-14 7,-28 13,-41 20,-21 11,-25 7,-9 3,-7-1,25-13,48-18,65-35,44-18,53-12,22-7,14-1,15 7,-10 10,-12 8,-23 8,-27 2,-23 5,-18-1,-14-2,-6-2,-5-3,2-2,7-8,4-7,12-5,18-11,9 1,10 0,-6 6,-21 10,-23 10,-37 16,-33 14,-54 19,-20 10,-39 1,-49 6,-6-5,5-1,33-4,55-10,64-17,73-24,50-16,54-24,28-9,15-4,-7 3,-11 2,-21 8,-33 15,-35 14,-33 16,-36 21,-23 13,-21 9,-7 4,-16 11,-1 0,-14 8,-4-2,12-9,20-12,22-15,28-14,22-10,7-3,12-8,6-7,10-3,5 1,-2 4,-9 7,-16 14,-10 11,-13 12,-21 16,-12 10,-10 1,10-14,-3 1,15-12,16-13,24-19,13-11,16-9,5-6,-1 3,5 0,2 2,-3 3,-12 6,-15 8,-14 9,-14 10,-16 11,-6 7,-20 6,-11 7,-13 10,-11 6,3-2,-3 1,4-5,16-13,19-15,27-19,21-12,17-14,22-21,12-5,16-5,0 4,-6 9,-10 7,-13 15,-12 14,-18 17,-13 7,-9 1,-8 5,-5-1,-4 1,4-1,4 1,2 1,1-4,5-1,2-3,0 0,-5-3,2 1,-4 3,-1 1,-8 7,-6-2,-14 8,-10 2,3-4,3-3,8-5,9-2,10-1,11 2,8 1,2 1,-1 4,-3-1,1-1,-2-1,-1 1,0-1,4 1,-1 3,-2-2,2-1,1-1,-3 1,-1-1,0-3,1-1,3 0,3 1,0 2,0 0,2 2,-2 0,0-7,12-17,13-15,21-18,12-11,22-12,10 1,28-8,30-4,11 4,30 1,10 8,15 8,-8 7,12 8,-7 2,17-4,13 1,-17 5,-10 2,-32 5,-25 10,-29 7,-29 9,-27 3,-23 4,-20 5,-13 3,-4-2,-4 0,2 2,8 4,9 2,9-3,7-1,0-1,6 4,-2-2,-2-5,-9-1,-10 0,-6 1,-7 2,-1-2,0-1,-2 5,3-2,0 1,-1 0,-2 0,-8-2,-7-5,-12-4,-6-3,-13-3,-9-2,-15 0,1-1,-7 0,2 0,6 1,13 3,16 5,22 1,19 0,18-3,15-2,15-1,7-2,7-1,-3 0,-14 3,-11 2,-8-1,-10 3,-5 0,-1-1,-4 2,1 4,-2 2,-3 4,1-2,3-4,3-4,3-2,-1 0,0-1,1 0,-6-2,-9-1,-8-1,-10-5,-10 0,-15-8,-8-2,-14-1,-4 1,0-1,6 3,7 3,12-1,14-1,11-4,9-2,13-2,9-4,2-3,3-1,1 6,-10 5,-18 5,-25 6,-15 2,-32 6,-21 7,-44 11,-48 10,-3-1,18-1,35-6,45-7,55-16,60-13,34-7,27-8,7-2,4 0,-10 5,-14 7,-18 3,-25 3,-27 5,-16 3,-19-1,-10 0,-4-3,3 0,11-2,19-3,36-3,22-2,26-9,7-4,13-3,14-7,-5 3,-11 5,-24 8,-35 8,-29 7,-17 5,-12 4,1-2,5-4,16-4,14-4,18-7,5-3,0-1,-20 8,-42 6,-34 10,-54 15,-29 9,-34 9,3 2,20-5,34-6,43-12,45-10,40-12,40-20,21-7,19-4,23-13,1-4,-4 1,-16 6,-16 10,-24 11,-25 15,-30 22,-26 16,-25 12,-12 5,-7-2,8-6,20-8,28-12,26-11,24-16,17-5,13-7,-3 7,-5 5,-2 3,-16 8,-19 7,4-9,-13-1,-18 5,-42 24,-20 14,-33 14,-11 0,9-9,18-11,29-17,38-18,32-11,27-14,25-12,14-9,7 1,10-6,-5 4,-5 4,-7 7,-18 14,-20 15,-26 22,-38 23,-28 10,-24 10,-8-2,-2-4,13-7,21-13,25-15,23-12,34-18,20-7,16-11,2 1,0 3,-14 8,-20 11,-17 9,-25 19,-15 16,-12 1,-13 1,-10 1,0-4,5-4,9-5,12-7,14-1,8 5,5 2,1 3,5 1,0 0,-1 1,-1-1,-3 0,-1 0,9-8,18-10,22-8,35-19,28-16,54-27,19-9,37-21,35-19,-9 3,-10 5,-28 15,-35 11,-41 20,-43 24,-38 22,-39 24,-37 25,-26 14,-35 20,-13 3,-10 3,-16 0,-21 2,-22 6,13-8,17-8,28-16,32-13,39-16,36-12,30-15,20-9,33-17,48-18,14-10,31-14,3-5,7-3,-16 8,-17 10,-26 12,-33 12,-31 12,-27 11,-20 8,-28 10,-18 4,-32 5,-7 1,-8 2,9-1,16-3,20-6,23-8,19-6,20-8,15-9,6-3,6-3,0 0,-2 7,-11 7,-14 10,-11 8,-17 15,-9 8,-15 16,-7 11,-14 10,-14 8,2-6,7-11,11-9,15-15,37-23,30-16,37-22,25-14,35-19,15-5,-9 6,-11 12,-33 18,-38 23,-45 28,-30 16,-40 29,-40 25,-9 6,-3 2,15-10,30-19,38-21,34-27,38-24,29-14,26-13,4-4,16-3,-3 0,-2-1,-11 8,-21 14,-30 21,-27 15,-25 16,-20 10,-15 6,-7-1,-13 6,4-2,13-12,26-16,37-30,21-16,8-5,0 4,-4 7,-2 6,-10 12,-11 11,-7 8,-6 3,-11 11,-8 2,-12 7,-5 4,-16 9,-3-1,-4 1,4-8,7-8,14-14,20-19,30-27,26-28,16-9,16-9,-2 5,1 4,2 7,-2 11,-6 14,-12 10,-15 13,-17 11,-11 15,-20 14,-10 13,-5 16,-7 19,-3-2,-4 4,4-9,3-10,6-24,7-25,4-21,9-19,4-10,8-10,3-5,9-5,1 3,-1 6,-4 15,-1 19,-5 18,-4 23,-4 20,-3 5,-2 11,-2 1,1 1,-1-5,0-3,0-18,1-24,0-23,0-17,0-24,0-11,0-10,0-5,0-5,0 3,0 4,-4 13,-4 20,-2 23,-2 35,1 22,-9 24,-8 9,-3 15,0 1,-2-3,1-12,9-19,10-24,5-35,6-26,2-18,1-13,-2-15,-6-2,-9-7,-8-7,-8 3,-2 10,5 14,7 20,7 25,11 37,5 22,6 32,6 11,8 9,0-5,11-10,1-16,-3-18,-1-20,-4-34,-4-21,4-32,5-13,5-11,-3-2,3 2,-3 13,-8 14,-5 25,-4 25,1 43,-1 22,-4 24,-3 1,1 5,-2-6,2-12,3-18,-1-25,-1-21,-4-14,-2-17,-2-11,3-25,4-8,7-8,2 3,-3 7,-4 26,0 23,-2 26,2 23,-2 17,1 11,4-4,1-1,0-5,-4-4,1-9,1-11,-1-13,1-16,2-14,-2-10,1-9,1-4,3-3,1 0,-3 3,0 9,-3 18,-3 32,0 21,1 26,0 27,1 5,-1-3,-3-13,2-21,1-20,1-21,-4-16,-1-13,-4-14,-1-8,-1-12,-1-13,0-4,-1-9,1 4,-1-2,1 9,4 13,0 22,1 23,-1 19,-2 13,0 24,-1 17,-12 7,-7-3,-8-10,0-12,5-20,2-18,1-12,-4-14,-20-8,-29-12,-9-4,-13-4,2 1,5-3,14 5,19 12,19 14,15 20,18 15,13 6,15 3,3-2,4-6,0-7,-3-7,-2-6,-7 0,-3-1,3 2,0 0,1-1,11-2,11-1,5-2,1 0,-5-1,-2 3,-9 6,-10 3,-10 5,-18 5,-12 4,-19 7,-10 3,-5 5,-2-1,5-6,2-21,2-19,0-20,4-8,-6-14,4-5,2-2,0 10,3 8,7 7,8 5,8-8,10-2,8-9,8-4,7-13,5-2,2-2,-1 3,-5 5,-2 8,-5 10,-5 7,-11 5,-13 5,-23-6,-7 2,-5-5,2-1,-1 2,4 5,9 4,11 8,5 11,7 13,1 15,2 7,4 4,1 1,3-3,0-5,9-6,13-8,7-10,10-17,1-10,3-5,-4-2,-3 1,-5 0,-7 2,-4 9,-5 14,-5 18,-1 25,-1 16,5 19,1 20,-2 7,-3 7,1-3,3-20,2-22,7-18,7-17,24 1,14-5,18-3,6-6,-2-1,-9-5,-9 0,-14-1,-17 0,-14 3,-15 2,-21-1,-26 1,-15-3,-19 1,-6-2,-1-3,10-3,12-2,16 2,19 0,23 3,19 0,17-2,5-1,7-2,-2-1,-5-1,-6 3,-7 0,-7 4,-4 0,-3-1,-2 2,-2-1,2-2,2-1,2-2,2-2,0 0,1-1,1-1,0 1,0 0,-1-1,1 5,0 1,-1-1,1 0,-1-2,1 0,-8 2,-10 2,-5-9,-3-7,-4-5,0-18,-4-15,1-6,3-4,2 0,2-5,2 5,1-2,1-1,1 5,-1-1,1 4,-1 5,0-4,1-4,-1 0,0-4,0-11,0 4,0 2,0 8,0 7,0 9,0 3,0 2,0 3,0 10,0 17,0 17,0 13,0 17,0 9,3 7,2-3,3 4,1-1,-2 1,-1-6,-3-5,-1-6,-1-7,-1-5,0-5,0 2,3 3,1 7,1 13,-2 8,0 2,2-2,1-7,-1-20,-1-21,-2-20,0-37,-9-39,-6-23,-1-28,1-2,4 1,3 17,2 23,3 23,0 29,1 30,1 25,0 32,-1 17,-3 20,-2 9,-3-1,0-10,0-12,-1-19,-3-24,-3-28,-10-36,-8-22,-9-22,-9-20,1 0,9 8,11 25,11 32,9 52,5 35,5 44,-2 41,-1 25,1 23,-4-9,-4-26,0-47,1-47,3-57,1-35,3-38,1-12,-7-12,-1-17,-4 1,1 8,3 19,2 19,-1 29,-3 30,-3 26,-6 35,-11 18,-8 17,0 2,2-10,8-19,8-24,9-19,9-22,9-20,4-11,3-9,4-3,2-7,1 5,-2 19,-8 26,-13 24,-13 24,-26 20,-13 8,-9 8,0-1,-3-5,5-11,13-20,19-32,22-22,12-31,9-12,6-19,0-12,0 2,1 13,-4 17,-3 22,-23 29,-18 23,-24 32,-20 15,-14 12,-1-2,18-21,29-25,38-34,25-23,29-24,17-16,0 1,-7 5,-22 15,-37 26,-28 23,-22 18,-10 11,-3 4,9 1,14-8,19-11,32-22,21-13,18-10,8-2,-2 1,-20 7,-22 4,-26 6,-15 3,-7 4,-2 4,5-1,10 1,17-5,14-5,14-2,4 1,10-3,0 2,1 1,-4-1,-11 4,-14 3,-20 5,-16 3,-16 2,-4 2,8-3,15-1,13 0,16-3,10 1,12 0,6 1,6-1,4-1,-3 2,-9-2,-13-1,-15-1,-16 0,-13 2,-11 1,-21 3,-16 2,-4 0,4 1,9 0,13 1,17-1,18 0,15 1,10-1,7 0,4 0,6 0,1 0,-1 0,-9 0,-11 0,-15 3,-14 9,-10 6,-11 14,1 5,-7 4,0-5,6-9,12-9,19-11,30-14,18-9,32-17,15-6,22-7,15 0,-2 8,-7 11,-19 10,-30 11,-28 11,-25 11,-21 6,-24 12,-17 5,-3 1,0-3,9-4,13-5,7 12,5 2,6 9,5-1,0-6,2-13,6-16,7-17,5-17,17-14,9-14,15-16,0-5,11-1,-5 7,-14 21,-13 22,-12 20,-10 19,-9 22,-13 16,-7 5,-4 10,-2 0,-4-6,1-10,3-19,8-23,10-20,13-22,10-16,6-15,7-9,2 3,3 6,-3 9,-8 16,-7 18,-6 29,-5 19,-3 27,-1 12,-5 21,-20 22,-9 0,-2-3,5-30,7-37,12-33,11-33,10-20,7-22,4-3,6-4,3-3,-4 9,-3 15,-5 23,-1 27,-1 20,-2 28,-3 17,-4 19,5 5,4 6,-1-3,1-17,-1-25,-4-25,0-31,2-22,-1-25,2-10,1-13,-1 3,1-1,-2 16,1 24,-3 29,2 26,-2 31,1 32,-1 8,2 10,-2-5,5-5,-1-15,-1-16,-1-20,-1-23,-3-27,-3-25,-2-15,5-21,6-6,3-8,3 3,-2 11,0 18,-4 21,-4 22,4 35,0 23,0 22,-2 9,1 8,-2 4,-2-10,-4-16,2-19,3-18,0-21,1-26,0-18,5-25,-1-9,2-10,-3 0,-4-1,1-1,1 28,0 30,-3 37,-3 23,-3 20,-1 7,-1 1,-1-8,3-14,5-13,1-20,-1-18,-2-19,-2-19,-2-6,0-8,-6-1,-1-4,-3 8,-5 3,1-7,1 4,4 3,2 8,-1 15,-4 13,-7 21,-4 19,-14 15,0 4,5-13,9-14,-1-23,5-19,-3-21,-6-15,-1-13,0 3,5 10,2 23,4 25,2 24,0 17,-6 22,-10 29,-7 8,2-14,8-21,8-28,7-27,2-20,3-17,-1-8,1-9,-2-6,0 4,2 7,2 15,-2 22,1 18,-7 20,0 9,-2 1,1-9,4-15,3-20,2-14,3-10,2-9,0 0,0 4,1 6,0 13,-1 21,8 18,5 14,12 24,9 10,3-2,-2-8,-3-13,-7-17,-8-16,-7-12,-1-24,-2-11,1-12,0-2,-3-2,-1 5,-1 8,2 7,4 17,0 19,-1 16,-2 17,-2 21,-2 4,-1-14,0-19,-2-20,5-23,4-14,5-10,3 2,0 13,-4 16,1 12,-3 12,-2 11,-3 5,1 5,4-10,-1-14,-1-11,2-6,2-2,0 5,1 6,2 17,2 10,2 9,-3 3,-3-2,-1-8,-2-12,-3-14,-3-11,-1-19,-2-16,-1-15,-1-6,1 1,-1 14,1 19,0 21,-1 20,1 21,0 9,4 7,1 0,-1-2,0-13,-1-19,-1-24,-2-17,-3-19,-2-9,0-10,-2 6,-4 12,-4 14,-11 12,-11 3,-3 3,-6 1,-13 2,0 3,5 2,10 3,4 1,2 1,-4 0,2 1,-4-1,-1 1,-7-1,-3 0,4 1,15-1,18 0,14 0,12 0,20 0,12 0,21-4,7-5,11 0,3-3,-9 1,-10 2,-12 3,-14-1,-10 0,-6 2,0-3,5-2,1-1,4-1,-1 1,-1 2,-5 11,-8 7,-5 7,-6 8,-3 2,-2 13,-1 9,0 1,0 3,0-5,0-5,0-8,1-1,0-3,0-3,0 1,0-1,0-1,0 6,0 1,0 5,0 8,0 3,4 4,1-4,3 1,1-1,2-1,-1-6,-2-6,-2-5,-3-5,-1-3,-1-2,3 3,0 1,0 3,-1 1,3 2,1 0,-2-2,-1-2,-1-3,-2-1,0-1,-1 0,0-1,0-1,-1 1,1 7,-4 3,-1 2,1 8,0 0,1-4,2-4,0-4,0-4,1-2,0-2,1 0,-5-1,0 1,-1-1,1 1,2 0,0 0,1 0,1 0,-4 4,0 1,-5 0,1-1,-3-5,-3-6,2-1,-2-3,-2-4,-2-2,3 2,-1-1,0-1,-2-1,-1-1,-9 0,-10-6,-17-8,-14-6,-2-3,-11 1,-3 5,-5 5,10 3,10 4,14 2,16-3,12 0,10-3,-3-4,-16-4,-30-3,-16 2,-30 3,-31 4,-8 4,2 2,22 2,29 2,28-4,22-1,17 3,5 3,4 4,-5 12,-5 6,-19 3,-15 1,-10-1,3-2,8-1,10-5,16-2,15 0,7-4,3 1,5 1,-4 5,-14 6,-9 3,-17 7,-3-3,1-3,-1-3,6 1,4-1,-9 3,-1-1,1-5,3-3,18-19,11-11,-1-3,0 0,4 3</inkml:trace>
  <inkml:trace contextRef="#ctx0" brushRef="#br3" timeOffset="15">2273 3648</inkml:trace>
  <inkml:trace contextRef="#ctx0" brushRef="#br3" timeOffset="16">2338 3648,'0'-3,"0"-6,0-4,4-3,0-4,5-1,-1 0,0-1,1 3,-1 2,2 0,0-1,1-1,-1-1,1 4,3 0,3-1,-3-1,2 3,0 0,-2-1,-3-1,0-2,5-4,0-2,2 3,-4 1,1 2,1 0,-3-1,-3 0,1-1,1 1,7-9,3-1,2-4,-3-4,-2 6,0 4,-4 4,0 1,-3 2,4 0,2 1,3-4,4-5,6-4,1-1,2-2,-1 2,-5 3,-9 4,1-2,0-3,4 1,2 2,7-5,5-4,8-3,6-1,-2 6,-5 6,-7 4,-10 3,-7-2,2-3,0-2,-1 2,0-6,4-4,0-3,4 2,0 4,-1 8,-6 5,-3 7,-4 1,1-4,2-2,9-8,3-4,7-7,1 4,-2 0,-4 2,-5 7,-2 5,-3 1,-1-2,-1-2,0 1,0-4,11-8,3-2,0 3,-6 2,-5 4,-2 6,-1 4,-1 1,-1 3,5-3,2 2,-1-5,0-1,3-2,0 0,2 0,1 1,-2-1,-6 2,-3-1,2-3,1-1,1 1,3 0,0 1,4-2,3-1,4 1,-2 1,5-2,-5-1,2-2,6-3,3 0,0-2,-4 6,-5 7,-6 4,-5 5,-3 2,-2-2,-1-2,3 2,1-1,1-2,5-1,6-2,0 3,1 0,-2 3,-4 0,-3 2,-4 0,-2 1,-1-1,0-2,-2 1,12-1,14-2,7 1,6 0,-1 3,-2 2,-7 0,-9 0,-7 3,-5 2,-4 2,-3-2,-1-2,7 2,7 1,7 1,16 0,2 2,5-1,-4 2,-9-1,-10 0,-11 4,-18 1</inkml:trace>
  <inkml:trace contextRef="#ctx0" brushRef="#br3" timeOffset="17">2574 3351,'7'-3,"7"-6,3-4,8-3,5-3,10-6,1-2,1 1,1 0,-4 5,3 2,-2 2,-4 2,-5 1,-8-1,-3 2,-2 4,-1-1,1-2,1-3,4-6,-1-2,-1 1,-1 2,1 4,-4 2,-1 2,0 0,-2-2,0-1,-2-3,0-1,2 2,-2 1,1 3,2 0,2-2,2-1,1-2,1-1,5-2,0 4,1 4,-2 1,0-2,-2-1,0-2,-2 2,1-1,3 0,5-2,0 3,0 4,-2-1,-3-1,-1 2,-5-2,-5-1,-2-2,0 1,3 3,2 1,2 2,-3-2,0 2,-3-2,1-2,0-3,3 2,-3-1,1 3,1-1,-2-2,0 2,2 0,1-2,5-2,3 2,1 0,-5-1,-1 2,-1 4,0 3,0-1,1 1,1-1,-4-4,-1 1,1-6,1-3,1 2,1 1,1 2,0 5,-7 3,9-4,4-4,5-2,4-3,-1 2,-1 5,3 0,-1 0,-2 1,-4-1,-3-1,-7-3,2-1,0 2,3 0,6-1,0 3,3 0,-2-2,3-1,-3 3,-2 2,1 1,2-2,7 2,0 2,8-1,3 2,15-2,3 1,-13 5,-21 12,-11 3,-7 0,-3-1,4-7,6-3,6-2,6-5,0 0,1 1,5 1,0 1,-1-1,-3-1,-5-3,-4 1,-3 1,-3 2,-1-2,-1 1,-1 0,1 3,3-3,2-1,0 2,2-2,5-4,0 1,-3 1,2-1,-5-3,-3 2,-3 1,0 4,-1 2,0 2,5-2,7-1,7-3,1 0,-4 2,-4-3,-4-3,-3 1,-5-1,-7-3,-5-2,-4-2,-3-1,-1-1,-1-1,-1 1,1-1,0 1,1-1,-1 1,1-1,0 1,0 0,0 12</inkml:trace>
  <inkml:trace contextRef="#ctx0" brushRef="#br3" timeOffset="18">6922 520,'-11'-34,"-5"-17,4 2,3 6,0 6,2 7,-3 4,-2 4,1 1,-2-7,-2-5,1-1,-4 2,-2 3,-6 6,-2 7,5 9,-3 11,-3 7,-11 10,-7 4,-5 2,-3 0,3-2,5 0,7-6,7-1,2 3,-5 1,0 1,-5 0,1 0,4-1,4-4,4-1,-1 4,1 1,-5 8,-5 7,-3-1,-6-1,-5 3,-2-1,5-3,8-7,2-2,2-1,-1 3,-9 0,-6 7,-3 0,-2-1,5-3,8-7,12-3,4-5,3-2,2 1,2 1,-10 6,-3 2,-7 6,4 0,-2-1,-3-1,-7 2,0-5,6-2,9-1,8 3,8 1,4-1,-3 4,-6 0,2-1,0-1,1-2,7-5,17-13,19-11,24-11,23-15,25-12,-1 1,0 4,13-3,-9 6,-5 2,-12 3,-4 3,-8 2,6 2,2 1,-5 1,-11 4,-4 1,-9 4,-12-1,-8 3,-13 3,-15 6,-27 10,-15 8,-30 11,-13 5,-25 8,-8-4,-6-4,15-4,29-7,33-8,31-5,38-16,17-6,26-9,8 1,15-2,6 5,10 1,1 0,-9 3,-13 4,-18 3,-11 3,-9 3,-7 1,-14 0,-18 1,-28 10,-21 12,-11 4,-17 5,-5 2,-14-3,-2-6,7-7,21-7,30-5,46-14,32-10,27-9,13-3,10-1,0-1,-11 3,-13 8,-22 7,-12 6,-7 5,-2 2,2 1,4 2,14-1,7 0,9 0,2 0,-4-1,-18 0,-25 0,-25 0,-16 0,-14 0,-15 0,-6 4,-12 8,-4 9,3 1,11-2,-7-6,-6-1,1-3,8 0,9 3,19-1,19-3,20-3,17-2,9-3,7 0,8-1,5 0,12-1,3-3,-2-1,-7 0,-14 5,-5 2,-6 1,-3-1,-7 4,-14 1,-15 2,-16 0,-12-2,-6-1,-3 1,-9-1,14-15,9-6,11 3,8 6,8 9,8 4,7 0,-5 7,-3 4,5-1,13-3,21-5,12-2,3-8,4-2,-4-2,-5-3,-3 0,-6 1,-7 2,-5-2,-3 0,-7-2,-3-3,-1 0,-2-1,4-6,-2-3,1-1,-2-1,-4 0,-3 1,-7 4,-11 6,-14 4,-10 1,-14 1,-17 2,-4 2,-13 2,1 0,-3 5,8 1,14 3,21 1,21-5,26-10,15-12,27-10,12-3,21-4,5 0,3-1,-11 2,-10 4,-21 6,-25 7,-38 11,-28 6,-27 17,-16 6,-16 10,-8 7,8-4,25-8,34-13,31-11,18-11,20-8,9-1,13-8,3-1,-3-3,-6-1,-13 6,-19 5,-15 7,-12 5,-19 7,-17 3,-20 5,-21 4,-4 0,0 5,10 0,16-4,25-4,28-7,25-8,29-17,17-13,26-14,7-3,7-6,-11 2,-12 4,-21 11,-22 12,-18 11,-18 12,-15 8,-20 13,-13 9,-4 3,1-3,16-5,19-6,18-9,11-9,1 1,-3 0,-5 5,-5 6,-12 8,-9 10,-3 4,1-4,3-1,2-2,3-1,3 3,0 1,-2 4,3 0,1-4,1-4,4-1,12-4,-1 6,22-11,20-16,40-20,17-10,23-14,1-5,-11-1,-13 5,-23 15,-23 24,-20 22,-14 22,-11 14,-4 9,-3-1,-1 4,1-4,4-11,3-17,4-21,8-24,6-18,13-20,9-8,11-11,0 0,6-6,-1 5,-9 11,-14 20,-10 22,-8 17,-8 18,-2 25,-2 9,-2 9,-2-3,-1-6,2-14,2-17,-1-14,7-14,4-13,16-12,4-4,2-1,-7 9,-8 15,-7 22,-7 16,2 21,1 17,-3 2,-2 0,-2-8,-2-16,2-21,1-16,-1-12,0-7,5-7,2 8,-1 15,-2 16,-3 16,-2 8,-2 8,0 4,-1-9,-4-15,-9-19,-9-13,-19-16,-14-11,-23-7,-9 1,-1 3,11 6,15 7,22 12,24 16,23 19,29 12,11 8,12 4,4-1,-5-9,-6-10,-11-6,-9-6,-10-2,-5-2,-2-3,1-3,0-1,6-2,16 0,7-1,5-7,-5 2,-10 5,-12-5,-8-4,-5-8,-3-5,1-9,2-6,4-4,-1-2,-3 3,-3 4,-2 6,-3 4,-1-1,-5 1,-4 6,-10-2,0 0,-2-4,-1 4,0-3,-1 4,4 2,5 1,5-4,-1 2,-1 1,0 0,-2-3,2-2,-2 4,2 9,2 13,3 21,2 19,-6 26,-1 9,-7 7,-7 3,0-9,5-25,5-29,5-25,4-23,3-11,1-11,2-7,4-2,0 4,1 9,-2 7,-4 10,-11 9,-20 8,-17 5,-29 7,-20 10,-15 7,8-1,10 1,25-3,32-5,25-8,30-12,26-11,13-7,8-2,-4 0,-8 1,-17 9,-29 18,-24 17,-22 22,-9 13,-4 16,7-1,8-1,14-8,18-13,20-15,38-9,24-8,35-2,14-4,21 8,8 2,14 5,-25 1</inkml:trace>
  <inkml:trace contextRef="#ctx0" brushRef="#br3" timeOffset="19">6966 1209,'-11'5,"-25"14,-2 1,3-3,-1-1,6-6,8-9,8-8,6-7,5-4,-1 1,-4 0,-7 2,-20 1,-11-2,-19-4,-7 0,-5 1,-4 3,4 1,12 3,13 3,8 3,-6 4,-3 1,-14 8,-2 3,-20 3,-4 0,-10 1,3 2,0-2,2 0,14-2,10 1,11 1,5 2,13 2,2 2,2 0,0-2,-8-2,-2 1,-3 5,-1 2,-1 4,-6 1,0-1,0 2,3-1,1-1,6-2,-2 2,4-4,0 1,1 0,12-4,20-9,31-15,25-13,23-18,12-8,23-10,28-8,3 0,-1 5,-16 6,-19 11,-17 9,-15 8,-21 12,-21 11,-21 13,-20 10,-18 9,-20 9,-7-3,-28-1,-20 1,6-8,18-8,21-8,20-4,13-4,11-3,2 1,-2 4,4-5,13-9,19-15,19-16,34-19,14-8,12-8,-2 5,-11 13,-23 19,-19 18,-20 20,-23 20,-13 12,-17 18,-10 3,-14 11,0-1,-7 0,5-11,5-13,7-2,9-9,12-6,7-8,6 0,5 1,2 0,-1 1,-1-4,-2-1,-5 1,0 0,-2 2,-1 4,3 2,6-6,13-11,14-14,12-9,21-16,18-11,19-16,15-9,24-7,-12 12,-10 13,-11 12,-16 11,-17 11,-14 4,-6 1,-5-3,-1 2,3-1,-5-2,2-2,2-3,0-1,-8 7,-19 15,-22 12,-25 18,-23 10,-38 17,-14 1,-17 5,4-4,13-10,20-10,23-7,17-4,4 5,11 0,3 1,4 2,-6-3,-3 5,-2-2,5-7,13-12,19-17,14-12,22-16,18-10,19-13,15-6,22-4,17-3,-4 5,-7 5,-17 12,-16 9,-21 6,-19 4,-11 5,-2 2,7-8,2 1,16-8,13-2,6 0,6-1,-1 1,-5 2,-10 6,-6-1,-8 1,-6 4,-10 2,-4 0,-2 2,10 1,5-1,8 3,4-2,6-1,-3 2,-1 3,-12 7,-20 11,-15 4,-15 4,-23 6,-13 4,-18 10,-6 1,-11 4,2 2,11-6,12-6,12-8,11-4,9-5,5-6,4 4,-2 2,-5 8,-4 2,-19 12,-16 4,-7-2,-1 0,7-6,9-9,6-8,6-7,3-5,9-6,18-6,23-13,35-17,15-8,31-12,15 1,19-4,1 5,1 5,-3 4,-17 11,-26 14,-38 19,-32 17,-44 21,-29 8,-29 12,-32 7,-1-7,-1-2,18-9,17-12,20-8,20-8,15-3,11-3,6 0,-4 6,-5 4,-15 2,-11 9,-14 6,-6 4,3-4,-1 2,5-2,12-6,11-6,10-3,4 3,4 0,3 0,3 0,-2 2,-1 1,0-1,2-1,0-1,2-1,0-5,0-1,4-1,-2 2,3 0,-1 1,0-2,3-1,4 0,-3 6,-7 5,-4 5,0-2,-4 1,6-9,12-11,11-8,16-22,13-12,16-8,11-4,15-2,2 3,7-6,-6 2,-5 1,-7 1,-10 5,-15 5,-5 5,6 0,4 1,13-8,22-14,-1-1,5 1,-9 5,-12 7,-16 13,-17 15,-19 16,-14 14,-22 15,-13 8,-29 19,-9 2,-14 5,9-13,19-20,17-15,20-12,1-4,0 1,2 7,-6 15,-1 3,-3 4,9-8,15-12,28-27,30-26,14-13,26-13,5 2,5-1,-2 8,-11 9,-23 13,-25 15,-27 14,-25 16,-28 8,-15 6,-18 12,-4 3,-6 5,8-4,13-10,19-7,13-4,12-1,4 2,-1 1,-2 5,-3 0,-4-1,-1-1,-3 2,5 0,2-1,2-2,5-1,-1-1,-6 2,-1 1,-8 3,-5 1,-3 1,1 0,5-5,8-11,12-12,13-10,22-10,14-11,17-10,14-7,11-2,3-1,-3 4,-9 7,-10 9,-8 5,-13 11,-15 14,-15 15,-12 11,-8 8,-13 5,-13 7,-2-2,5-12,10-15,13-15,13-15,13-13,6-6,7-5,3 0,8-5,1 0,2 4,6-3,3 2,-4 7,3 1,0 2,0-1,-1 0,-4 1,-6 2,-5 2,-3 0,-4 2,10-8,6-5,4-1,12-9,2 0,-3 0,-6 7,-4 3,-7 4,-4 3,-6 3,8 1,5 2,18 0,10 4,22 1,33-3,3 0,1 5,-13 4,-15 0,-21 2,-20-1,-16-4,-12-1,-6 0,-5 3,-2 3,4 0,2 1,-3-2,-1 0,-1-1,1 0,5-1,1 1,-3 6,-10 7,-9 4,-6 3,-7 0,0-4,-3-4,-6-3,-4 0,-6-1,-7 5,-3 0,-1 5,-5 0,-3 2,-14 0,-4 2,-13-2,3-1,4 0,11-1,11 2,11 2,9 0,1 1,3 2,-2 2,-7 6,-12 5,-2 3,-3 2,-1 3,6-4,6-5,8-2,1-3,3-1,2 0,3-1,1-3,-3-2,-3 1,-5 2,-4 0,1 2,3-4,4 1,3-1,3-2,5 0,-1 5,-2-1,-6 4,-8 1,-3 1,0 0,0-1,2-4,5-1,4-1,2 0,3 2,-2 1,2 0,-1 0,-4 5,-5-2,0 1,2 2,-2-5,-2 2,-2 0,1-3,3-2,-3 0,4 0,0 1,2 1,2-4,3 0,1 1,2 0,1-1,-1-2,1-1,0-1,0 2,0 2,0 2,-1 5,1-1,-4-1,-1-1,-1-3,2-4,1-2,5 2,-3 1,0 7,-4 2,-1 2,0-4,5-2,2 0,2-1,-1 2,3 0,5 0,0 1,2 0,-1 0,-6 0,-4 1,1-1,1 0,3 0,4 1,4-1,3 0,6-3,3-2,3-3,5-4,0 1,2-3,1-1,-2 1,1-4,-2-6,-1-2,-1-5,1 0,-2-1,1-4,-1-2,5-6,3-2,6-4,3 3,12-2,2 1,1 1,-2 5,-4 2,-9 2,-5-1,1-1,0 0,0-1,0 3,-1 4,-3 1,-3-1,1-2,1 2,1-1,1-2,0-1,5-2,1-1,0-1,3 0,8-4,1-1,1 0,1 1,2-3,-3 4,-9 2,-5 1,-3 1,2 0,4 0,1 3,2 1,8 0,8-5,3-3,0 0,-4 0,-7 4,-10 2,-2-3,1-2,0 0,-2 3,14-2,3 3,2 1,0 0,-3 0,-2-5,-1-2,1 0,5-4,1 1,12-3,13-7,0 3,-3 4,-8 4,-11 6,-14 3,-10 5,-4 0,-10 4,-7 9,25-2,7 7,-1 6,10-7,10-3,-2-2,-6-5,-7-4,-3-5,-1-3,-10 5,-10 9,1 0,0-1,1-8,1-2,13-8,3-5,8-5,10-6,1-2,1 3,-5 5,-6 8,-9 4,-5 2,-5 1,-2 0,1-4,8-3,10 1,8-4,3-1,-3 6,-4-2,-9 4</inkml:trace>
  <inkml:trace contextRef="#ctx0" brushRef="#br3" timeOffset="20">4979 1867,'18'-11,"25"-10,8-2,10-5,-1 0,3 0,-5 5,-5 4,-8 0,-9 4,-5 1,-9-1,-5 2,-1 0,1-2,-4-1,1 1,1 4,-2 3</inkml:trace>
  <inkml:trace contextRef="#ctx0" brushRef="#br3" timeOffset="21">2553 3585,'3'0,"6"-4,11-1,7-3,5 0,5 0,4 0,12-4,6 0,-1 0,-7 0,-7 4,-12-5,-5-4,-5-2,-1-2,5-1,4 0,1 0,-1 4,-2 4,2-1,-1 0,-2 0,-5-1,-3-1,-4-2,-2 2,1 1,2 0,1 2,-1-1,-1 4,-2-1,4 1,2 4,2 2,1-1,1-1,-5-1,0-4,-1-3,1 1,1 3,1 3,1 3,4-1,1 0,4-2,0-4,-1 1,-2-2,2-6,-1-3,3-1,-1-1,-1 4,1 5,-1 2,3-1,-2-1,-1-2,-2 2,-6 0,-3-5,3 1,2 1,0 2,-4 1,3 3,1 0,0 2,-4-1,-1 2,-1-2,5-6,6-4,5-1,1-2,1 1,0 4,0 5,-2 5,-7 0,0-2,-1-2,3-3,-1-2,8-2,0 3,2 0,-6 0,-3-1,-4 2,-2 5,6 0,2-2,0 1,1 0,4-2,-1 1,-3-1,-3-1,-2-2,-2 2,-2 0,0-1,-1 2,0 0,0 2,0 3,-4 0,0 1,-4-1,3-4,18-2,10-2,8-3,3 3,-1 0,-2 0,-2 3,-7 3,-3 0,-1 3,1-2,3 1,-1-2,7 2,-2-2,6 1,-2 3,-3-2,-5 1,0 2,1-2,3 1,-2 1,2 2,-4 1,-5 2,-5-3,-5-1,0 1,3 1,0 0,-3 2,-1 0,-2 1,-14 0</inkml:trace>
  <inkml:trace contextRef="#ctx0" brushRef="#br3" timeOffset="22">6966 1440,'-13'0,"-22"0,-5 4,0 2,3 3,5 0,0 2,-9 3,-2-1,0-3,-14 1,-3-2,7-2,4 1,4-1,5-1,6-2,-2 2,-6 0,1-1,3-1,5-2,4-1,4 0,-2 2,-3 2,-1-1,2 3,-1 1,-4-2,1-2,-1 3,-14 10,-5 6,-5-1,-7 4,-4-4,-4-1,3-4,5-2,11-4,11 1,9-2,6 1,1 2,2 2,-7 7,-4 2,-1-3,0-1,2-3,-1-3,3-2,3-4,7 1,-1 2,-3 3,-4 2,-4 3,-22 9,-8-1,-9-1,-8-2,8-1,14-4,13-2,8 3,10 2,6 1,4-3,-3 1,-4 5,-2-2,-3 2,0-3,1-2,6-1,4-1,1-2,0-2,-3 4,-3 0,-3-1,-5-3,-4-1,-7 2,1 0,0 3,4-3,5-1,4 2,5 0,-2 2,0-3,-2 4,-8 1,0 1,9-7,17-9,17-13,19-17,16-7,27-6,27-7,8-4,-9 7,-14 7,-16 8,-20 6,-13 6,-8 2,-5-1,2 2,-2-1,-1 2,4-5,6-3,6-3,11 0,3-2,0 1,3 0,-3 0,-3 0,-5 1,-5 3,3-2,1-1,-1 2,-4 2,4-1,-4 0,2-1,4-1,-10 7,-23 16,-17 11,-17 11,-12 4,-16 9,-7 0,-7 3,5-8,9-4,11-4,6-3,-16 6,-6 2,-4 2,3 1,-8-3,-2-3,8-1,10-7,15-1,11-5,2-1,-2 2,1 1,-7 6,-4 3,1 0,-5 1,1-1,4-1,9 0,5-5,-1 2,0-2,-11-1,-2-3,-3 0,-2 0,18-1,20-3,17-8,26-6,16-8,33-11,15-6,12-2,-6 2,0 1,-7 2,-17 2,-13 1,-18 2,-11-1,-10 2,-5-1,-6 4,-5 0,-2 5,-1-1,6 3,6-1,6-3,1-1,2-3,0-1,-7-2,-5 0,-2 3,-1 5,0 0,-1 0,1-2,1-2,0 2,0 0,0-2,1 3,-1 0,-3-1,-1-2,0 2,1 0,0 2,2 1,1-2,0 1,0 0,1-2,0-2,-1-2,1 0,7-2,2 3,7 2,-3-1,-3-1,-1 2,-2 2,-1 1,-3 1,2-2,1 1,-6 0,2 2,0-1,0-2,-1-2,-1 1,-3 1,-2 1,-1 0,6-1,5-2,6 1,4 0,4-1,-2 3,0-1,-4 2,1 0,0-2,3-3,-3-1,0 3,2-1,-3 3,1 0,-3 2,-3 3,-3 3,5-1,1 0,5 1,4-2,6 0,12-2,1 0,-4 2,-4-2,-7 1,-4 2,-2 1,7 3,13 0,5 2,5 0,-14 0</inkml:trace>
  <inkml:trace contextRef="#ctx0" brushRef="#br3" timeOffset="23">6966 1270,'-10'-20,"-3"2,-3-2,-5-5,-4-1,0-4,-4 3,-4 3,4 1,3 6,2 1,1 0,-2-1,-4 3,-9-1,0 3,-6 4,-6 2,2 3,-2 2,4 1,9-4,12-3,10-6,11 1,6-10,10-7,7-14,0-2,4-6,2-4,0 4,-4 6,-2 8,-4 7,-5 4,-4 3,-3 2,2 5,3 4,5 9,-1 12,2 7,2 13,1 0,7 4,1 2,1 4,-4-3,-6-2,-2-9,-3-10,-1-9,-1-9,-2-11,1-14,3-20,3-2,-1 0,-2 5,-3 7,-4 6,-8 5,-5 3,-11 6,-6 3,-3 3,-3 4,-3 3,0 3,6-6,5-8,2-6,5-2,6-1,0 4,3 6</inkml:trace>
  <inkml:trace contextRef="#ctx0" brushRef="#br3" timeOffset="24">3197 3267,'0'3,"-4"6,-4 4,-6 3,1 4,-1-3,-7-4,6-4,3-3</inkml:trace>
  <inkml:trace contextRef="#ctx0" brushRef="#br3" timeOffset="25">2402 3670,'-3'0,"-6"0,-4 3,0 6,-2 3,-1 5,1 2,4-1</inkml:trace>
  <inkml:trace contextRef="#ctx0" brushRef="#br3" timeOffset="26">2359 3670,'0'7,"-3"2,-6 4,-4 3,-4 2,-2 2,-3-3,4 0,4 0,5 2,0 0,-2 1,-3 0,-2-2,-3-2,2 1,5 0,3 2,0 5,-2-3,-3 0,-2-1,-3 0,2 1,1 3,2 2,1-1,1 0,8-5,7-5,8-6,4-8,5-7,1-3,2-4,0 1,0-2,-1 2,-3 0,-5-3,1 2,0 0,0 1,1 0,2-6,1 1,1-1,1 3,1-3,-1-3,1 3,0 1,0 3,3 0,1-1,-3-1,-3 1,0 1,-1-2,1-1,0 2,4 0,-2-1,3-2,1-1,2-1,1 0,-1-1,-5-1,-3 4,2 2,2-1,3-1,1 3,0 0,2 0,-1-3,-4 0,-4 2,-1 0,-4-1,2 0,2-2,-3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2T21:18:57.631"/>
    </inkml:context>
    <inkml:brush xml:id="br0">
      <inkml:brushProperty name="width" value="0.05" units="cm"/>
      <inkml:brushProperty name="height" value="0.05" units="cm"/>
      <inkml:brushProperty name="color" value="#E71224"/>
      <inkml:brushProperty name="ignorePressure" value="1"/>
    </inkml:brush>
    <inkml:brush xml:id="br1">
      <inkml:brushProperty name="width" value="0.1" units="cm"/>
      <inkml:brushProperty name="height" value="0.1" units="cm"/>
      <inkml:brushProperty name="color" value="#00A0D7"/>
      <inkml:brushProperty name="ignorePressure" value="1"/>
    </inkml:brush>
    <inkml:brush xml:id="br2">
      <inkml:brushProperty name="width" value="0.1" units="cm"/>
      <inkml:brushProperty name="height" value="0.1" units="cm"/>
      <inkml:brushProperty name="color" value="#008C3A"/>
      <inkml:brushProperty name="ignorePressure" value="1"/>
    </inkml:brush>
  </inkml:definitions>
  <inkml:trace contextRef="#ctx0" brushRef="#br0">2718 971,'0'-5,"0"-1</inkml:trace>
  <inkml:trace contextRef="#ctx0" brushRef="#br0" timeOffset="3881.93">2689 942,'-5'0,"-7"0,-6 0,-5-5,-3-1,-3-6,-1 1,5-4,-4 1,3-2,-3-4,-3 3,5-2,2 3,0 3,-1 5,0 4,-2 7,5 8,1 12,-1 2,-1 7,-7 8,3 2,5-1,2-8,4-4,6-2,4-1,3 0,3 1,1 0,1 2,5-6,1 0,0 0,-1 1,-2 7,3-3,1 0,-1 0,3-6,5-5,9-1,2 1,0 3,2-2,-5 2,-6 1,-6 3,-4 1,-4 3,-8-4,-7-7,-7-5,-5-5,-4-4,4-7,0-4,-1 1,0 1,-2 6,0 4,-12 10,-13 9,-8 4,-4 4,0-5,0 0,6-1,8-4,8-11,10-12,7-10,1-9,-4-10,3-5,0-2,4 2,6-4,1 5,2 4,4 1,3 2,2 0,7-4,2-3,6 0,0 1,-1 2,1 1,0 0,-3 1,-2 1,-3 0,-2 0,-2 0,-5 5,-2 2,-4 4,-7 5,-4 6,-3 3,-3 2,-1-3,4-5,1-2,0 1,-1 3,-1 8,-1 4,-1 5,-1 8,0 4,-1 0,1 1,5 1,6 2,6 2,6 1,3 1,3 0,1 1,0-1,0 1,5-6,1-1,5 0,5 1,0 2,-4-4</inkml:trace>
  <inkml:trace contextRef="#ctx0" brushRef="#br1" timeOffset="34490.35">849 1555</inkml:trace>
  <inkml:trace contextRef="#ctx0" brushRef="#br1" timeOffset="39947.5">908 1555,'-5'0,"-7"0,-6 5,0 7,-1 1,1 3,5 4,4 4,3 2,4 2,1 2,-4-5,-5-7,-7-6,-5 0,1 2,-1 0,-2 2,4 3,0 3,-2-2,-2-4,4 0,-1-3,-1-3,-2-4,-2-3,-1-6,-2-8,5-8,-4-4,-6-5,-4 4,-9 0,-2 5,2 5,5 5,9 9,10 10,9 7,2 2,3 2,3 8,3 3,1 2,2-1,0 0,1-1,-1-1,1-1,-1 0,1-1,4-5,1-2,1 1,3-4,0 0,3 2,0 1,3-1,-2-1,1-3,-1 0,2 3,8-3,5-4,-3 1,0-2,-5 2,4 8,3 6,1-2,-4-1,-6 1,-7 1,-5 0,1-4,0 0,3-1,4-3,5-4,4-6,3 1,17-1,10-2,17-3,5-1,5-2,-1 0,-9-2,-17 6,-18 6,-10 2,-9 3,-2 4,0-2,4-3,2 0,4-2,2-3,1-4,1-2,1 2,0 1,10-1,13-1,7-3,-1 0,-6-1,-7-1,-7-5,-4-2,-9 5,-8 9,-3 2,-3 5,0 5,0 4,-4 8,2-1,0 0,-2-2,3 1,-1 0,3-5,-1-2,3 1,-2 1,3-4,-2 6,2-3,-2 0,-4 2,-2 1,-4 0,-2 7,-1 3,-2-1,1 0,-6-7,-6-8,-1-3,-4 2,-4-3,-2 0,-9-2,-8-3,-2-4,1-3,-2 3,0-5,9-8,9-7,4-7,6-5,1 2,2 0,3-7,-1 3,-5 0,1 1,-2-2,-4 5,-3-3,-3-8,3-3,1 0,-1 11,3 15,10 5,-3 18,1 11,-3 3,-4-4,-3-5,-3-5,-3-6,-1-3,0 3,-1 0,0-1,0-1,1-6,-1-3,6-1</inkml:trace>
  <inkml:trace contextRef="#ctx0" brushRef="#br0" timeOffset="7965.23">645 5643,'-5'0,"-6"0,-2 4,-4 3,2 4,3 6,-2 4,3 10,-3-2,1 5,-7 6,0 2,3-2,5-2,4-3,4-3,2-1,2-1,5-1,8-1,5-4,6-7,3-6,2-5,6-8,3-10,3-1,6-5,10-3,4 1,2 4,-4 5,-8 5,-12 7,-8 10,-4 2,-2 9,-5 6,-1-2,1 4,-3 3,-4 0,-4-1,-4 0,-3-1,-1-1,-1 0,-6-1,-7 1,-10-1,-7-5,-4-2,0-4,1-1,5 3,8 2,2-3,4 1,5 2,-1 1,1 3,1 2,4 0,6-4,8-6,7-6,6-5,4-4,3-3,0 0,11-1,3-1,8 1,2 0,-5 1,-4 0,-7-5,-3-7,-3-1,-3 2,-5 7,-7 10,-2 8,-3 8,1 4,9 8,5-2,-2-2,0 0,-5-1,-5 0,-5 0,5 0,10 5,6-4,3-1,0-1,-1-5,0-2,-7-9,-7-12,-7-10,0-19,7-15,1-4,1 6,-2 5,0 9,3 14,1 14,13 13,4 3,1 0,-2-4,3-3,-1-3,-3-3,3 8,-7 7,-3 5,-2 5,-1 1,-1 2,1-1,-5 1,-2-6,2-6,1-12,1-7,-3-4</inkml:trace>
  <inkml:trace contextRef="#ctx0" brushRef="#br0" timeOffset="10315.23">4616 5818,'0'-5,"0"-7,0-6,0-20,0-8,0-11,0-2,0 0,0 5,0 7,0 1,0 4,0-2,5 3,6-2,7 6,5 4,4 4,1 6,2 7,11 6,2 5,0 3,-3 3,-3 0,2 0,-1 0,-1 0,-3 0,-1 5,-3 5,0 7,-6 5,-1-1,-6 0,-5 2,-4 1,0-3,0-1,3 2,0 1,3-3,-1-1,-3 2,3 2,8-3,5-5,14-6,5-4,0-3,2-2,7-7,-4 4,-17 1,-13-3,-10-7,-12-1,-16 6,-4-10,-4-3,-2 2,3-1,2-8,4-4,0-2,4 0,-1 5,3 2,3 0,-2 5,2 1,2-2,3-2,1-2,8-2,2-1,5-1,6 0,0-1,-3 0,2 1,-3-1,-3 1,1 5,5 6,-2 2,3-2,3-3,3-2,3-3,1-1,2 3,-4 1,-7 0,-6-2,-5-1,-4-1,-2-1,-2-1,5 4,6 8,7 5,5 5,4 5,-3 1</inkml:trace>
  <inkml:trace contextRef="#ctx0" brushRef="#br1" timeOffset="45497.62">2835 7307,'5'0,"6"0,2 5,3 6,0 7,6 5,5 4,2 1,2 7,-5 2,-2-5,-4-3,-7 3,1-3,-4-3,-2 1,-3-1,3 1,5-4,0-1,3-5,-2 1,-2 1,-4 3,2-2,-1 0,3-4,5 2,9 1,5 4,12-3,4 0,-1-3,11-4,6-5,-2-4,-7-2,-3-1,-10-7,-7-6,-9-7,-4-10,-1-4,-3-3,-5 1,-5 1,-3 1,-2 2,-2 0,-1 2,-4-6,-8 0,-10-5,-8 4,-2 4,-16 2,-4 6,1 7,5 7,11-1,11-2,5 0,5-2,7-4,3-3,3-4,7-1,3-2,4 4,6 7,4 6,4 5,7 4,13-3,4-5,-3-5,-3-1,-4 3,-5 4,-3-1,-1 0,-2 4,-1 1,1 3,4 2,2 0,0 1,-1 1,-6 4,-8 7,-8 6,0 1,2-4,4-4,4-4,3-3,3-8,5-7,3-2,1 0,-2 4,-7-2,-7-5,-9-4,-5-3,-4-4,-3-1,-1-2,0 1,-1-7,1 0,0 0,0 1,-4 2,-2 2,-4 5,-1 3,3 0,-4-1,2-1,-3 3,-4 1,-8-1,-6-2,-1 3,-1 0,1 4,0 5,7-1,2 2,1 3,4-2,0 0,-2-2,-1 0,-3 2,3-2,0 2,0 1,-3-2,-1 1,4-3,5-5,6-3,5-4,3-2,2-2,1 0,1-1,0 0,0 0,0 0,0 0,4 1,7 0,6-5,0-2,1 0,-1 2,-5 1,1 7,3 2,3 6,4 5,2 6,2 3,1 3,1 1,0 1,0 0,0 5,-6 7,-1 0,-5 4,0 3,-4 4,1-3,-2 1,-3 1,-3 1,1-2,6-6,4-5,4-5,4-8,3-4,-5-6,-6-6,-5-4,-6 1</inkml:trace>
  <inkml:trace contextRef="#ctx0" brushRef="#br0" timeOffset="11923.23">5988 2197,'0'-4,"0"-8,0-6,0-5,-10-8,-3-5,-5 0,1 0,-6 2,0 2,0 6,3 2,5 1,5-1,5-1,2-2,3-1,10 5,15-5,16-1,3-2,3 0,-7 0,-4 1,-9 0,-4 5,-1 7,1 7,1 4,2 5,1 2,1 0,1 2,0-1,-4-5,-7-7,-7-6,-4-6,-4-3,-3-3,-1-1,0 5</inkml:trace>
  <inkml:trace contextRef="#ctx0" brushRef="#br0" timeOffset="14598.61">4616 825,'0'5,"-5"2,-7-1,-1 4,-3 0,-4-1,-4-3,-2-2,2 4,2-1,-2 0,4-8,0-2,-6-6,-4-7,4-6,5-3,7-3,6-2,4 0,2-5,3-2,0 0,0 3,0 0,0 3,-5 5,-2 3,-5 5,-1 1,-8 3,0-1,-3 2,-1-1,-3 1,0 3,3 8,1 9,0 9,-1 2,3 2,0-2,-1-9,-2-11,-6-15,-4-10,-1 0,1 0,6 4</inkml:trace>
  <inkml:trace contextRef="#ctx0" brushRef="#br1" timeOffset="53496.95">6426 1292,'0'-5,"0"-11,0-9,0-4,0-2,0-7,0-6,0-5,0 0,0 4,0 4,0 5,0 3,5 2,6 1,7 2,5-1,-1 1,-5 0,-5-1,-4 0,-14 0,-11 5,-7 1,-10 5,-4 1,0 2,1 5,2-1,2 0,1 9,2 8,6-1,1-7,1-7,3-8,0-11,-1-5,2-3,5 1,4 1,3 1,-1 1,0 2,1 0,1 1,-2 5,-1 1,-4 6,-5 4,-4 6,-9 3,-4 2,-1 7,0 3,1 4,-3 6,-1-1,6 2,9 3,8 2,7 3,5 1,2 1,2 0,1 1,-1 0,1-1,-1 1,-1-1,1 0,-1 1,-5-6,-7-6,-1-2,-3 2,1 2,2 4,5 1,2 3,-1-4,-6-7,-5-5,-4-5,-9 1,-4 0,-5-3,-7-1,0-1,4-2,8 4,10 7,5 0,6 4,5 4,-1 4,1 2,-3-3,1-10,3-13,-4-6,-8-2,-7 1,-3 5,-1 9,-1 3,0 0,1-2,0-2,1-2,1-2,-1-1,6-6,2-7,4-6,5-1</inkml:trace>
  <inkml:trace contextRef="#ctx0" brushRef="#br2" timeOffset="69864.78">937 3482,'-5'-5,"-7"-1,-5-1,-6 2,-4 2,-2 0,-1 2,0 1,4 5,3 6,4 7,6 6,5 2,4 3,2 1,7-4,3-2,4-5,6-6,-1 0,7-2,5-3,1-3,2-2,-5 3,-8 6,-1 0,-4 4,5 4,5-2,3-3,-3 0,-5 2,-7 4,-5 4,-3 1,-3 2,-1 1,-1 1,-5-5,-7-2,-16 0,-2 2,-7-4,-7-6,0-5,3 1,2-7,10-8,3-5,8-4,1-6,-1-5,-2 3,2-2,0 5,-3 4,-1 6,2 8,0 9,4 9,-1 0,4 3,-2-3,-2-3,-4-6,-3-3,-2-3,-1-3,-6 0,-7-1,-2 0,2 1,2-1,4 6,7 6,9 7,7 5,6 3,4 3,-3 1,0 0,0 1,1-1,2 0,1 0,0-1,1 1,0-1,5-5,7-6,6-7,10-5,5-3,7-3,7-1,5 0,3 0,-1 0,-12 5,-7 2,-4 5,-8 6,-3 4,-5 4,1 3,-3 1,-4 1,-3 1,-8-1,-8 0,-8-5,-5-2,1 0,4 1,5 1,5 2,9-4,9-1,8-4,5-5,5-5,2-4,0-2,-4 3,-6 6,-8 6,-5 5,-3 3,1-1,1-1,-1 1,-1 1,3-3,1-1,4-4,0 1,3-4,-2 2,-2 2,-3 4,-4 2,-6-2,-4 0,-5-4,-6-5,-5-5,1 2,-1-2,4-1</inkml:trace>
  <inkml:trace contextRef="#ctx0" brushRef="#br2" timeOffset="74880.72">2747 942,'5'0,"7"0,6 5,4 7,5 0,2 5,1-2,-5 2,-1-2,0-3,1-4,-4 1,0 0,1-2,1-2,8-2,2-2,2 0,-1-1,-1 0,-6-6,-3-6,-5-6,-6-5,-6-4,-3-2,-3-1,-1 0,-1-1,-5 6,-2 2,1-1,-4 5,1 0,1-2,-2 3,0 0,3-3,-3 3,0-1,3-2,-3 3,1-1,2-2,2-2,3-3,-4-1,-6 3,1 2,-4 3,1 1,3-1,4-4,-2 4,1-1,2-2,2-2,6 3,9 0,8-1,5-2,4 3,2-5,1 3,-4-1,-2 4,0 6,1 0,1 2,2 4,5-2,2 0,0 2,5-2,-1 5,-1 4,-7 7,-4 2,-7 5,-6 5,-1 0,-3 1,-3 3,-2 2,2-2,1-1,-2 2,4-4,-1 1,4 1,0 2,2-2,3-6,0-4</inkml:trace>
  <inkml:trace contextRef="#ctx0" brushRef="#br2" timeOffset="80532.25">6075 2314,'0'5,"0"7,0 6,0 5,0 3,0 3,0 1,0 0,5-4,7-7,1-2,8 1,6-2,8 1,3-3,5-3,0-4,3-3,-2 3,-2 5,-5 1,-3-2,-2-4,-2-1,4-3,11-12,8-4,9-5,0-4,4-4,6 4,0 4,-7 6,-9 5,-10 3,-2 3,1 1,2 1,4 0,8 0,-1 0,-6-1,-6 1,-6-1,-11 5,-4 2,-2-1,0-1,2-2,10 0,15-2,4-1,3 0,-4 0,-6 0,-5 0,-1-1,-7 6,6 2,1 4,-2 0,-7 4,-4-1,-8 2,-1-1,-4 1,-5 3,1 3,4 4,-1 1,2-4,3 0,-1 1,-4 0,-4 3,-4 0,-13 1,-10-4,-13-1,-10-5,-9-5,0-5,-3-4,-2-2,-2-2,-1-1,4 0,6 0,2 5,-3 7,-2 2,2-2,-10 2,-11 0,-13 2,-18-2,-1-3,11-2,16-4,21 3,19 5,15 6,12 4,6 4,3 3,2 0,0 1,0 0,-2 1,-6-1,-6-1,-8 1,0-1,3 0,4 1,9-6,4-2,8-4,6-5,6-6,4 2,2-1,2 4,1-1,-5 2,-8 5,-1-1,-3 2,0 2,-2 3,-2 2,-4 1,-8 2,-13-4,-9-2,-10-5,-15 0,-14-3,0-5,-1-3,7-3,7 2,8 1,6 3,4 1,2-2,7 3,2-1,-1 3,-1-2,-1 4,-3-3,0 3,-2-2,0-4,-1-2,-4 1,3 5,1-1,2-2,0-2,6 1,0-1,0-1,3 2,0 0,4 3,3 4,0-1,-4-2,-3-5,-4-3,-3-3,-2-2,-1-1,-1-5,0-3,5-4,7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72EDB505-6D06-487C-85A3-08F9A2AB34E0}" type="datetimeFigureOut">
              <a:rPr lang="en-US" smtClean="0"/>
              <a:pPr/>
              <a:t>12/13/2023</a:t>
            </a:fld>
            <a:endParaRPr lang="en-US"/>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E0885C8D-7E19-4E17-8342-EE29C463065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885C8D-7E19-4E17-8342-EE29C4630657}" type="slidenum">
              <a:rPr lang="en-US" smtClean="0"/>
              <a:pPr/>
              <a:t>3</a:t>
            </a:fld>
            <a:endParaRPr lang="en-US"/>
          </a:p>
        </p:txBody>
      </p:sp>
    </p:spTree>
    <p:extLst>
      <p:ext uri="{BB962C8B-B14F-4D97-AF65-F5344CB8AC3E}">
        <p14:creationId xmlns:p14="http://schemas.microsoft.com/office/powerpoint/2010/main" val="1777359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6A1794C-611B-4A87-BE17-7E7BB3901058}" type="slidenum">
              <a:rPr lang="en-US" smtClean="0"/>
              <a:pPr/>
              <a:t>85</a:t>
            </a:fld>
            <a:endParaRPr lang="en-US"/>
          </a:p>
        </p:txBody>
      </p:sp>
    </p:spTree>
    <p:extLst>
      <p:ext uri="{BB962C8B-B14F-4D97-AF65-F5344CB8AC3E}">
        <p14:creationId xmlns:p14="http://schemas.microsoft.com/office/powerpoint/2010/main" val="2070790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90</a:t>
            </a:fld>
            <a:endParaRPr lang="en-US"/>
          </a:p>
        </p:txBody>
      </p:sp>
    </p:spTree>
    <p:extLst>
      <p:ext uri="{BB962C8B-B14F-4D97-AF65-F5344CB8AC3E}">
        <p14:creationId xmlns:p14="http://schemas.microsoft.com/office/powerpoint/2010/main" val="2241835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768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516F50-023C-48A4-8A8F-88674AAEF8DE}" type="slidenum">
              <a:rPr lang="en-US" smtClean="0"/>
              <a:pPr/>
              <a:t>92</a:t>
            </a:fld>
            <a:endParaRPr lang="en-US"/>
          </a:p>
        </p:txBody>
      </p:sp>
    </p:spTree>
    <p:extLst>
      <p:ext uri="{BB962C8B-B14F-4D97-AF65-F5344CB8AC3E}">
        <p14:creationId xmlns:p14="http://schemas.microsoft.com/office/powerpoint/2010/main" val="132877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68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516F50-023C-48A4-8A8F-88674AAEF8DE}" type="slidenum">
              <a:rPr lang="en-US" smtClean="0"/>
              <a:pPr/>
              <a:t>93</a:t>
            </a:fld>
            <a:endParaRPr lang="en-US"/>
          </a:p>
        </p:txBody>
      </p:sp>
    </p:spTree>
    <p:extLst>
      <p:ext uri="{BB962C8B-B14F-4D97-AF65-F5344CB8AC3E}">
        <p14:creationId xmlns:p14="http://schemas.microsoft.com/office/powerpoint/2010/main" val="2290777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806D77A-2831-4CAD-904B-9EA0011CD4CF}" type="slidenum">
              <a:rPr lang="en-US" smtClean="0"/>
              <a:pPr/>
              <a:t>94</a:t>
            </a:fld>
            <a:endParaRPr lang="en-US"/>
          </a:p>
        </p:txBody>
      </p:sp>
    </p:spTree>
    <p:extLst>
      <p:ext uri="{BB962C8B-B14F-4D97-AF65-F5344CB8AC3E}">
        <p14:creationId xmlns:p14="http://schemas.microsoft.com/office/powerpoint/2010/main" val="3534632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806D77A-2831-4CAD-904B-9EA0011CD4CF}" type="slidenum">
              <a:rPr lang="en-US" smtClean="0"/>
              <a:pPr/>
              <a:t>95</a:t>
            </a:fld>
            <a:endParaRPr lang="en-US"/>
          </a:p>
        </p:txBody>
      </p:sp>
    </p:spTree>
    <p:extLst>
      <p:ext uri="{BB962C8B-B14F-4D97-AF65-F5344CB8AC3E}">
        <p14:creationId xmlns:p14="http://schemas.microsoft.com/office/powerpoint/2010/main" val="1870732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85C8D-7E19-4E17-8342-EE29C4630657}" type="slidenum">
              <a:rPr lang="en-US" smtClean="0"/>
              <a:pPr/>
              <a:t>101</a:t>
            </a:fld>
            <a:endParaRPr lang="en-US"/>
          </a:p>
        </p:txBody>
      </p:sp>
    </p:spTree>
    <p:extLst>
      <p:ext uri="{BB962C8B-B14F-4D97-AF65-F5344CB8AC3E}">
        <p14:creationId xmlns:p14="http://schemas.microsoft.com/office/powerpoint/2010/main" val="4209458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123</a:t>
            </a:fld>
            <a:endParaRPr lang="en-US"/>
          </a:p>
        </p:txBody>
      </p:sp>
    </p:spTree>
    <p:extLst>
      <p:ext uri="{BB962C8B-B14F-4D97-AF65-F5344CB8AC3E}">
        <p14:creationId xmlns:p14="http://schemas.microsoft.com/office/powerpoint/2010/main" val="2483520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124</a:t>
            </a:fld>
            <a:endParaRPr lang="en-US"/>
          </a:p>
        </p:txBody>
      </p:sp>
    </p:spTree>
    <p:extLst>
      <p:ext uri="{BB962C8B-B14F-4D97-AF65-F5344CB8AC3E}">
        <p14:creationId xmlns:p14="http://schemas.microsoft.com/office/powerpoint/2010/main" val="283357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125</a:t>
            </a:fld>
            <a:endParaRPr lang="en-US"/>
          </a:p>
        </p:txBody>
      </p:sp>
    </p:spTree>
    <p:extLst>
      <p:ext uri="{BB962C8B-B14F-4D97-AF65-F5344CB8AC3E}">
        <p14:creationId xmlns:p14="http://schemas.microsoft.com/office/powerpoint/2010/main" val="275368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885C8D-7E19-4E17-8342-EE29C4630657}" type="slidenum">
              <a:rPr lang="en-US" smtClean="0"/>
              <a:pPr/>
              <a:t>4</a:t>
            </a:fld>
            <a:endParaRPr lang="en-US"/>
          </a:p>
        </p:txBody>
      </p:sp>
    </p:spTree>
    <p:extLst>
      <p:ext uri="{BB962C8B-B14F-4D97-AF65-F5344CB8AC3E}">
        <p14:creationId xmlns:p14="http://schemas.microsoft.com/office/powerpoint/2010/main" val="2810876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126</a:t>
            </a:fld>
            <a:endParaRPr lang="en-US"/>
          </a:p>
        </p:txBody>
      </p:sp>
    </p:spTree>
    <p:extLst>
      <p:ext uri="{BB962C8B-B14F-4D97-AF65-F5344CB8AC3E}">
        <p14:creationId xmlns:p14="http://schemas.microsoft.com/office/powerpoint/2010/main" val="1989778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136</a:t>
            </a:fld>
            <a:endParaRPr lang="en-US"/>
          </a:p>
        </p:txBody>
      </p:sp>
    </p:spTree>
    <p:extLst>
      <p:ext uri="{BB962C8B-B14F-4D97-AF65-F5344CB8AC3E}">
        <p14:creationId xmlns:p14="http://schemas.microsoft.com/office/powerpoint/2010/main" val="689026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137</a:t>
            </a:fld>
            <a:endParaRPr lang="en-US"/>
          </a:p>
        </p:txBody>
      </p:sp>
    </p:spTree>
    <p:extLst>
      <p:ext uri="{BB962C8B-B14F-4D97-AF65-F5344CB8AC3E}">
        <p14:creationId xmlns:p14="http://schemas.microsoft.com/office/powerpoint/2010/main" val="3066325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138</a:t>
            </a:fld>
            <a:endParaRPr lang="en-US"/>
          </a:p>
        </p:txBody>
      </p:sp>
    </p:spTree>
    <p:extLst>
      <p:ext uri="{BB962C8B-B14F-4D97-AF65-F5344CB8AC3E}">
        <p14:creationId xmlns:p14="http://schemas.microsoft.com/office/powerpoint/2010/main" val="3339799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139</a:t>
            </a:fld>
            <a:endParaRPr lang="en-US"/>
          </a:p>
        </p:txBody>
      </p:sp>
    </p:spTree>
    <p:extLst>
      <p:ext uri="{BB962C8B-B14F-4D97-AF65-F5344CB8AC3E}">
        <p14:creationId xmlns:p14="http://schemas.microsoft.com/office/powerpoint/2010/main" val="187349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140</a:t>
            </a:fld>
            <a:endParaRPr lang="en-US"/>
          </a:p>
        </p:txBody>
      </p:sp>
    </p:spTree>
    <p:extLst>
      <p:ext uri="{BB962C8B-B14F-4D97-AF65-F5344CB8AC3E}">
        <p14:creationId xmlns:p14="http://schemas.microsoft.com/office/powerpoint/2010/main" val="3137588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17F5A80-9888-4D8C-A35F-2F3E431F5134}" type="slidenum">
              <a:rPr lang="en-US" smtClean="0"/>
              <a:pPr/>
              <a:t>141</a:t>
            </a:fld>
            <a:endParaRPr lang="en-US"/>
          </a:p>
        </p:txBody>
      </p:sp>
    </p:spTree>
    <p:extLst>
      <p:ext uri="{BB962C8B-B14F-4D97-AF65-F5344CB8AC3E}">
        <p14:creationId xmlns:p14="http://schemas.microsoft.com/office/powerpoint/2010/main" val="3174165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3638" y="1241425"/>
            <a:ext cx="4467225" cy="3351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116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0885C8D-7E19-4E17-8342-EE29C4630657}" type="slidenum">
              <a:rPr lang="en-US" smtClean="0"/>
              <a:pPr/>
              <a:t>167</a:t>
            </a:fld>
            <a:endParaRPr lang="en-US"/>
          </a:p>
        </p:txBody>
      </p:sp>
    </p:spTree>
    <p:extLst>
      <p:ext uri="{BB962C8B-B14F-4D97-AF65-F5344CB8AC3E}">
        <p14:creationId xmlns:p14="http://schemas.microsoft.com/office/powerpoint/2010/main" val="2896716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0885C8D-7E19-4E17-8342-EE29C4630657}" type="slidenum">
              <a:rPr lang="en-US" smtClean="0"/>
              <a:pPr/>
              <a:t>168</a:t>
            </a:fld>
            <a:endParaRPr lang="en-US"/>
          </a:p>
        </p:txBody>
      </p:sp>
    </p:spTree>
    <p:extLst>
      <p:ext uri="{BB962C8B-B14F-4D97-AF65-F5344CB8AC3E}">
        <p14:creationId xmlns:p14="http://schemas.microsoft.com/office/powerpoint/2010/main" val="68661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885C8D-7E19-4E17-8342-EE29C4630657}" type="slidenum">
              <a:rPr lang="en-US" smtClean="0"/>
              <a:pPr/>
              <a:t>5</a:t>
            </a:fld>
            <a:endParaRPr lang="en-US"/>
          </a:p>
        </p:txBody>
      </p:sp>
    </p:spTree>
    <p:extLst>
      <p:ext uri="{BB962C8B-B14F-4D97-AF65-F5344CB8AC3E}">
        <p14:creationId xmlns:p14="http://schemas.microsoft.com/office/powerpoint/2010/main" val="3435010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885C8D-7E19-4E17-8342-EE29C4630657}" type="slidenum">
              <a:rPr lang="en-US" smtClean="0"/>
              <a:pPr/>
              <a:t>185</a:t>
            </a:fld>
            <a:endParaRPr lang="en-US"/>
          </a:p>
        </p:txBody>
      </p:sp>
    </p:spTree>
    <p:extLst>
      <p:ext uri="{BB962C8B-B14F-4D97-AF65-F5344CB8AC3E}">
        <p14:creationId xmlns:p14="http://schemas.microsoft.com/office/powerpoint/2010/main" val="3031407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0885C8D-7E19-4E17-8342-EE29C4630657}" type="slidenum">
              <a:rPr lang="en-US" smtClean="0"/>
              <a:pPr/>
              <a:t>12</a:t>
            </a:fld>
            <a:endParaRPr lang="en-US"/>
          </a:p>
        </p:txBody>
      </p:sp>
    </p:spTree>
    <p:extLst>
      <p:ext uri="{BB962C8B-B14F-4D97-AF65-F5344CB8AC3E}">
        <p14:creationId xmlns:p14="http://schemas.microsoft.com/office/powerpoint/2010/main" val="1984497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885C8D-7E19-4E17-8342-EE29C4630657}" type="slidenum">
              <a:rPr lang="en-US" smtClean="0"/>
              <a:pPr/>
              <a:t>21</a:t>
            </a:fld>
            <a:endParaRPr lang="en-US"/>
          </a:p>
        </p:txBody>
      </p:sp>
    </p:spTree>
    <p:extLst>
      <p:ext uri="{BB962C8B-B14F-4D97-AF65-F5344CB8AC3E}">
        <p14:creationId xmlns:p14="http://schemas.microsoft.com/office/powerpoint/2010/main" val="250087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3638" y="1241425"/>
            <a:ext cx="4467225" cy="3351213"/>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12ACAC5D-39C1-403F-9C62-B0590E56D6AD}" type="slidenum">
              <a:rPr lang="en-AU" smtClean="0"/>
              <a:t>49</a:t>
            </a:fld>
            <a:endParaRPr lang="en-AU"/>
          </a:p>
        </p:txBody>
      </p:sp>
    </p:spTree>
    <p:extLst>
      <p:ext uri="{BB962C8B-B14F-4D97-AF65-F5344CB8AC3E}">
        <p14:creationId xmlns:p14="http://schemas.microsoft.com/office/powerpoint/2010/main" val="2079631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0885C8D-7E19-4E17-8342-EE29C4630657}" type="slidenum">
              <a:rPr lang="en-US" smtClean="0"/>
              <a:pPr/>
              <a:t>72</a:t>
            </a:fld>
            <a:endParaRPr lang="en-US"/>
          </a:p>
        </p:txBody>
      </p:sp>
    </p:spTree>
    <p:extLst>
      <p:ext uri="{BB962C8B-B14F-4D97-AF65-F5344CB8AC3E}">
        <p14:creationId xmlns:p14="http://schemas.microsoft.com/office/powerpoint/2010/main" val="337904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3526954-1FD6-4E86-9AB0-24B0796C2D25}" type="slidenum">
              <a:rPr lang="en-US" smtClean="0"/>
              <a:pPr/>
              <a:t>79</a:t>
            </a:fld>
            <a:endParaRPr lang="en-US"/>
          </a:p>
        </p:txBody>
      </p:sp>
    </p:spTree>
    <p:extLst>
      <p:ext uri="{BB962C8B-B14F-4D97-AF65-F5344CB8AC3E}">
        <p14:creationId xmlns:p14="http://schemas.microsoft.com/office/powerpoint/2010/main" val="38056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A619D72-9D0C-48D1-A6CC-C19D3CFFEE7F}" type="slidenum">
              <a:rPr lang="en-US" smtClean="0"/>
              <a:pPr/>
              <a:t>84</a:t>
            </a:fld>
            <a:endParaRPr lang="en-US"/>
          </a:p>
        </p:txBody>
      </p:sp>
    </p:spTree>
    <p:extLst>
      <p:ext uri="{BB962C8B-B14F-4D97-AF65-F5344CB8AC3E}">
        <p14:creationId xmlns:p14="http://schemas.microsoft.com/office/powerpoint/2010/main" val="2204823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ECA6BA09-6A50-44A8-BAF3-3E2406DDF954}" type="datetime1">
              <a:rPr lang="en-US" smtClean="0"/>
              <a:t>12/13/2023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A20C76AD-ED4E-4475-A2AC-7ED3FA76C392}" type="datetime1">
              <a:rPr lang="en-US" smtClean="0"/>
              <a:t>12/13/2023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5A5BA98F-7DE6-4C66-91F4-D579CB402FB7}" type="datetime1">
              <a:rPr lang="en-US" smtClean="0"/>
              <a:t>12/13/2023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EBDF3FD-F833-44C9-8584-4A477EBF8F38}" type="datetime1">
              <a:rPr lang="en-US" smtClean="0"/>
              <a:t>12/13/2023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07E07F-2E9B-4EC0-8769-8D377DEFD744}" type="datetime1">
              <a:rPr lang="en-US" smtClean="0"/>
              <a:t>12/13/2023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84FF9B65-C2AB-4715-8406-E7C1DA4C5A89}" type="datetime1">
              <a:rPr lang="en-US" smtClean="0"/>
              <a:t>12/13/2023</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8777E92-0B34-4972-AF2F-2CD728B878BA}" type="datetime1">
              <a:rPr lang="en-US" smtClean="0"/>
              <a:t>12/13/2023</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08181AC2-1A05-45F1-886C-1B5C51FDC785}" type="datetime1">
              <a:rPr lang="en-US" smtClean="0"/>
              <a:t>12/13/2023</a:t>
            </a:fld>
            <a:endParaRPr lang="en-US"/>
          </a:p>
        </p:txBody>
      </p:sp>
      <p:sp>
        <p:nvSpPr>
          <p:cNvPr id="4" name="Footer Placeholder 3"/>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DC42BB-1762-4394-AD45-9C3094B8FE3B}" type="datetime1">
              <a:rPr lang="en-US" smtClean="0"/>
              <a:t>12/13/2023</a:t>
            </a:fld>
            <a:endParaRPr lang="en-US"/>
          </a:p>
        </p:txBody>
      </p:sp>
      <p:sp>
        <p:nvSpPr>
          <p:cNvPr id="3" name="Footer Placeholder 2"/>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9079E0-9663-4A47-9470-F52E7F0878E3}" type="datetime1">
              <a:rPr lang="en-US" smtClean="0"/>
              <a:t>12/13/2023</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039FD3-EB69-4199-A7F9-8E067AEA3C09}" type="datetime1">
              <a:rPr lang="en-US" smtClean="0"/>
              <a:t>12/13/2023</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D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DD3D5-E57E-4F81-9253-BAE639085467}" type="datetime1">
              <a:rPr lang="en-US" smtClean="0"/>
              <a:t>12/13/2023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©PE STUDIES RESOURCES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01.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wmf"/></Relationships>
</file>

<file path=ppt/slides/_rels/slide10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10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5" Type="http://schemas.openxmlformats.org/officeDocument/2006/relationships/image" Target="../media/image107.jpeg"/><Relationship Id="rId4" Type="http://schemas.openxmlformats.org/officeDocument/2006/relationships/image" Target="../media/image106.jpeg"/></Relationships>
</file>

<file path=ppt/slides/_rels/slide10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0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11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37.jpeg"/></Relationships>
</file>

<file path=ppt/slides/_rels/slide114.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15.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1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1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1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3.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www.youtube.com/watch?v=TBDSpOnzFAo&amp;ab_channel=MikeTyler" TargetMode="External"/><Relationship Id="rId2" Type="http://schemas.openxmlformats.org/officeDocument/2006/relationships/hyperlink" Target="https://www.youtube.com/watch?v=OtaBmyCNf6s&amp;ab_channel=PEBuddy" TargetMode="External"/><Relationship Id="rId1" Type="http://schemas.openxmlformats.org/officeDocument/2006/relationships/slideLayout" Target="../slideLayouts/slideLayout6.xml"/><Relationship Id="rId6" Type="http://schemas.openxmlformats.org/officeDocument/2006/relationships/image" Target="../media/image3.wmf"/><Relationship Id="rId5" Type="http://schemas.openxmlformats.org/officeDocument/2006/relationships/slide" Target="slide1.xml"/><Relationship Id="rId4" Type="http://schemas.openxmlformats.org/officeDocument/2006/relationships/hyperlink" Target="https://www.youtube.com/watch?v=dWe8vtztW-4&amp;ab_channel=WhatsUpDude"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3.wmf"/></Relationships>
</file>

<file path=ppt/slides/_rels/slide124.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3.wmf"/></Relationships>
</file>

<file path=ppt/slides/_rels/slide125.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7.jpeg"/><Relationship Id="rId4" Type="http://schemas.openxmlformats.org/officeDocument/2006/relationships/image" Target="../media/image3.wmf"/></Relationships>
</file>

<file path=ppt/slides/_rels/slide126.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8.jpeg"/><Relationship Id="rId4" Type="http://schemas.openxmlformats.org/officeDocument/2006/relationships/image" Target="../media/image3.wmf"/></Relationships>
</file>

<file path=ppt/slides/_rels/slide12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128.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3.wmf"/><Relationship Id="rId7" Type="http://schemas.openxmlformats.org/officeDocument/2006/relationships/image" Target="../media/image105.jpeg"/><Relationship Id="rId2" Type="http://schemas.openxmlformats.org/officeDocument/2006/relationships/slide" Target="slide161.xml"/><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 Id="rId9" Type="http://schemas.openxmlformats.org/officeDocument/2006/relationships/image" Target="../media/image123.jpeg"/></Relationships>
</file>

<file path=ppt/slides/_rels/slide12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1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13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123.jpeg"/></Relationships>
</file>

<file path=ppt/slides/_rels/slide13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120.jpeg"/></Relationships>
</file>

<file path=ppt/slides/_rels/slide13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13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135.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36.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5.jpeg"/><Relationship Id="rId4" Type="http://schemas.openxmlformats.org/officeDocument/2006/relationships/image" Target="../media/image3.wmf"/></Relationships>
</file>

<file path=ppt/slides/_rels/slide137.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3.wmf"/></Relationships>
</file>

<file path=ppt/slides/_rels/slide138.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3.wmf"/></Relationships>
</file>

<file path=ppt/slides/_rels/slide139.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3.wmf"/></Relationships>
</file>

<file path=ppt/slides/_rels/slide1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40.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3.wmf"/></Relationships>
</file>

<file path=ppt/slides/_rels/slide141.xml.rels><?xml version="1.0" encoding="UTF-8" standalone="yes"?>
<Relationships xmlns="http://schemas.openxmlformats.org/package/2006/relationships"><Relationship Id="rId3" Type="http://schemas.openxmlformats.org/officeDocument/2006/relationships/slide" Target="slide161.xml"/><Relationship Id="rId7" Type="http://schemas.openxmlformats.org/officeDocument/2006/relationships/hyperlink" Target="https://www.youtube.com/watch?v=9m4HaOwYd0o&amp;ab_channel=igpe_complet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youtube.com/watch?v=cHzWtkQIff0&amp;ab_channel=PEBuddy" TargetMode="External"/><Relationship Id="rId5" Type="http://schemas.openxmlformats.org/officeDocument/2006/relationships/image" Target="../media/image127.png"/><Relationship Id="rId4" Type="http://schemas.openxmlformats.org/officeDocument/2006/relationships/image" Target="../media/image3.wmf"/></Relationships>
</file>

<file path=ppt/slides/_rels/slide142.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4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wmf"/><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slide" Target="slide161.xml"/><Relationship Id="rId1" Type="http://schemas.openxmlformats.org/officeDocument/2006/relationships/slideLayout" Target="../slideLayouts/slideLayout6.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4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wmf"/><Relationship Id="rId7" Type="http://schemas.openxmlformats.org/officeDocument/2006/relationships/diagramColors" Target="../diagrams/colors4.xml"/><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131.png"/><Relationship Id="rId5" Type="http://schemas.openxmlformats.org/officeDocument/2006/relationships/diagramLayout" Target="../diagrams/layout4.xml"/><Relationship Id="rId10" Type="http://schemas.openxmlformats.org/officeDocument/2006/relationships/image" Target="../media/image130.png"/><Relationship Id="rId4" Type="http://schemas.openxmlformats.org/officeDocument/2006/relationships/diagramData" Target="../diagrams/data4.xml"/><Relationship Id="rId9" Type="http://schemas.openxmlformats.org/officeDocument/2006/relationships/image" Target="../media/image129.png"/></Relationships>
</file>

<file path=ppt/slides/_rels/slide14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14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1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15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jpeg"/></Relationships>
</file>

<file path=ppt/slides/_rels/slide151.xml.rels><?xml version="1.0" encoding="UTF-8" standalone="yes"?>
<Relationships xmlns="http://schemas.openxmlformats.org/package/2006/relationships"><Relationship Id="rId3" Type="http://schemas.openxmlformats.org/officeDocument/2006/relationships/image" Target="../media/image3.wmf"/><Relationship Id="rId7" Type="http://schemas.openxmlformats.org/officeDocument/2006/relationships/image" Target="../media/image138.pn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5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slide" Target="slide161.xml"/><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image" Target="../media/image140.jpeg"/></Relationships>
</file>

<file path=ppt/slides/_rels/slide153.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5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wmf"/><Relationship Id="rId7" Type="http://schemas.openxmlformats.org/officeDocument/2006/relationships/diagramColors" Target="../diagrams/colors5.xml"/><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142.gif"/><Relationship Id="rId4" Type="http://schemas.openxmlformats.org/officeDocument/2006/relationships/diagramData" Target="../diagrams/data5.xml"/><Relationship Id="rId9" Type="http://schemas.openxmlformats.org/officeDocument/2006/relationships/hyperlink" Target="http://upload.wikimedia.org/wikipedia/commons/9/9c/Diaphragmatic_breathing.gif"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143.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56.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5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slide" Target="slide112.xml"/></Relationships>
</file>

<file path=ppt/slides/_rels/slide158.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wmf"/><Relationship Id="rId7" Type="http://schemas.openxmlformats.org/officeDocument/2006/relationships/diagramQuickStyle" Target="../diagrams/quickStyle6.xml"/><Relationship Id="rId2" Type="http://schemas.openxmlformats.org/officeDocument/2006/relationships/slide" Target="slide161.xml"/><Relationship Id="rId1" Type="http://schemas.openxmlformats.org/officeDocument/2006/relationships/slideLayout" Target="../slideLayouts/slideLayout6.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10.jpeg"/><Relationship Id="rId9" Type="http://schemas.microsoft.com/office/2007/relationships/diagramDrawing" Target="../diagrams/drawing6.xml"/></Relationships>
</file>

<file path=ppt/slides/_rels/slide16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wmf"/><Relationship Id="rId7" Type="http://schemas.openxmlformats.org/officeDocument/2006/relationships/diagramColors" Target="../diagrams/colors7.xml"/><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6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49.jpeg"/></Relationships>
</file>

<file path=ppt/slides/_rels/slide167.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3.wmf"/></Relationships>
</file>

<file path=ppt/slides/_rels/slide168.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3.wmf"/></Relationships>
</file>

<file path=ppt/slides/_rels/slide16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jpeg"/></Relationships>
</file>

<file path=ppt/slides/_rels/slide1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17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wmf"/><Relationship Id="rId7" Type="http://schemas.openxmlformats.org/officeDocument/2006/relationships/diagramColors" Target="../diagrams/colors8.xml"/><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7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7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57.jpeg"/></Relationships>
</file>

<file path=ppt/slides/_rels/slide17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75.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slide" Target="slide161.xml"/><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image" Target="../media/image160.png"/></Relationships>
</file>

<file path=ppt/slides/_rels/slide17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17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diagramLayout" Target="../diagrams/layout9.xml"/><Relationship Id="rId7" Type="http://schemas.openxmlformats.org/officeDocument/2006/relationships/image" Target="../media/image16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3.wmf"/></Relationships>
</file>

<file path=ppt/slides/_rels/slide17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62.jpeg"/></Relationships>
</file>

<file path=ppt/slides/_rels/slide1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161.xml"/><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image" Target="../media/image149.jpeg"/></Relationships>
</file>

<file path=ppt/slides/_rels/slide18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64.jpeg"/></Relationships>
</file>

<file path=ppt/slides/_rels/slide18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65.jpeg"/></Relationships>
</file>

<file path=ppt/slides/_rels/slide18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wmf"/><Relationship Id="rId7" Type="http://schemas.openxmlformats.org/officeDocument/2006/relationships/diagramColors" Target="../diagrams/colors10.xml"/><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166.jpeg"/></Relationships>
</file>

<file path=ppt/slides/_rels/slide18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185.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8.jpeg"/><Relationship Id="rId4" Type="http://schemas.openxmlformats.org/officeDocument/2006/relationships/image" Target="../media/image3.wmf"/></Relationships>
</file>

<file path=ppt/slides/_rels/slide186.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8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wmf"/></Relationships>
</file>

<file path=ppt/slides/_rels/slide2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30.xml"/><Relationship Id="rId18" Type="http://schemas.openxmlformats.org/officeDocument/2006/relationships/slide" Target="slide41.xml"/><Relationship Id="rId3" Type="http://schemas.openxmlformats.org/officeDocument/2006/relationships/slide" Target="slide6.xml"/><Relationship Id="rId21" Type="http://schemas.openxmlformats.org/officeDocument/2006/relationships/slide" Target="slide45.xml"/><Relationship Id="rId7" Type="http://schemas.openxmlformats.org/officeDocument/2006/relationships/slide" Target="slide17.xml"/><Relationship Id="rId12" Type="http://schemas.openxmlformats.org/officeDocument/2006/relationships/slide" Target="slide28.xml"/><Relationship Id="rId17" Type="http://schemas.openxmlformats.org/officeDocument/2006/relationships/slide" Target="slide39.xml"/><Relationship Id="rId2" Type="http://schemas.openxmlformats.org/officeDocument/2006/relationships/notesSlide" Target="../notesSlides/notesSlide1.xml"/><Relationship Id="rId16" Type="http://schemas.openxmlformats.org/officeDocument/2006/relationships/slide" Target="slide36.xml"/><Relationship Id="rId20"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slide" Target="slide27.xml"/><Relationship Id="rId5" Type="http://schemas.openxmlformats.org/officeDocument/2006/relationships/slide" Target="slide14.xml"/><Relationship Id="rId15" Type="http://schemas.openxmlformats.org/officeDocument/2006/relationships/slide" Target="slide35.xml"/><Relationship Id="rId10" Type="http://schemas.openxmlformats.org/officeDocument/2006/relationships/slide" Target="slide25.xml"/><Relationship Id="rId19" Type="http://schemas.openxmlformats.org/officeDocument/2006/relationships/slide" Target="slide43.xml"/><Relationship Id="rId4" Type="http://schemas.openxmlformats.org/officeDocument/2006/relationships/slide" Target="slide12.xml"/><Relationship Id="rId9" Type="http://schemas.openxmlformats.org/officeDocument/2006/relationships/slide" Target="slide23.xml"/><Relationship Id="rId14" Type="http://schemas.openxmlformats.org/officeDocument/2006/relationships/slide" Target="slide33.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3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3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4.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75.xml"/><Relationship Id="rId18" Type="http://schemas.openxmlformats.org/officeDocument/2006/relationships/slide" Target="slide97.xml"/><Relationship Id="rId3" Type="http://schemas.openxmlformats.org/officeDocument/2006/relationships/slide" Target="slide46.xml"/><Relationship Id="rId21" Type="http://schemas.openxmlformats.org/officeDocument/2006/relationships/slide" Target="slide112.xml"/><Relationship Id="rId7" Type="http://schemas.openxmlformats.org/officeDocument/2006/relationships/slide" Target="slide61.xml"/><Relationship Id="rId12" Type="http://schemas.openxmlformats.org/officeDocument/2006/relationships/slide" Target="slide73.xml"/><Relationship Id="rId17" Type="http://schemas.openxmlformats.org/officeDocument/2006/relationships/slide" Target="slide94.xml"/><Relationship Id="rId2" Type="http://schemas.openxmlformats.org/officeDocument/2006/relationships/notesSlide" Target="../notesSlides/notesSlide2.xml"/><Relationship Id="rId16" Type="http://schemas.openxmlformats.org/officeDocument/2006/relationships/slide" Target="slide88.xml"/><Relationship Id="rId20" Type="http://schemas.openxmlformats.org/officeDocument/2006/relationships/slide" Target="slide106.xml"/><Relationship Id="rId1" Type="http://schemas.openxmlformats.org/officeDocument/2006/relationships/slideLayout" Target="../slideLayouts/slideLayout7.xml"/><Relationship Id="rId6" Type="http://schemas.openxmlformats.org/officeDocument/2006/relationships/slide" Target="slide60.xml"/><Relationship Id="rId11" Type="http://schemas.openxmlformats.org/officeDocument/2006/relationships/slide" Target="slide91.xml"/><Relationship Id="rId5" Type="http://schemas.openxmlformats.org/officeDocument/2006/relationships/slide" Target="slide54.xml"/><Relationship Id="rId15" Type="http://schemas.openxmlformats.org/officeDocument/2006/relationships/slide" Target="slide87.xml"/><Relationship Id="rId10" Type="http://schemas.openxmlformats.org/officeDocument/2006/relationships/slide" Target="slide70.xml"/><Relationship Id="rId19" Type="http://schemas.openxmlformats.org/officeDocument/2006/relationships/slide" Target="slide103.xml"/><Relationship Id="rId4" Type="http://schemas.openxmlformats.org/officeDocument/2006/relationships/slide" Target="slide47.xml"/><Relationship Id="rId9" Type="http://schemas.openxmlformats.org/officeDocument/2006/relationships/slide" Target="slide65.xml"/><Relationship Id="rId14" Type="http://schemas.openxmlformats.org/officeDocument/2006/relationships/slide" Target="slide78.xml"/><Relationship Id="rId22" Type="http://schemas.openxmlformats.org/officeDocument/2006/relationships/slide" Target="slide122.xml"/></Relationships>
</file>

<file path=ppt/slides/_rels/slide4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hyperlink" Target="http://www.youtube.com/watch?v=ejd4StNxbDs"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wmf"/></Relationships>
</file>

<file path=ppt/slides/_rels/slide4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4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4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3.wmf"/></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4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45.emf"/><Relationship Id="rId4" Type="http://schemas.openxmlformats.org/officeDocument/2006/relationships/customXml" Target="../ink/ink1.xml"/></Relationships>
</file>

<file path=ppt/slides/_rels/slide4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wmf"/><Relationship Id="rId5" Type="http://schemas.openxmlformats.org/officeDocument/2006/relationships/slide" Target="slide35.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slide" Target="slide153.xml"/><Relationship Id="rId13" Type="http://schemas.openxmlformats.org/officeDocument/2006/relationships/slide" Target="slide159.xml"/><Relationship Id="rId18" Type="http://schemas.openxmlformats.org/officeDocument/2006/relationships/slide" Target="slide167.xml"/><Relationship Id="rId26" Type="http://schemas.openxmlformats.org/officeDocument/2006/relationships/slide" Target="slide184.xml"/><Relationship Id="rId3" Type="http://schemas.openxmlformats.org/officeDocument/2006/relationships/slide" Target="slide143.xml"/><Relationship Id="rId21" Type="http://schemas.openxmlformats.org/officeDocument/2006/relationships/slide" Target="slide173.xml"/><Relationship Id="rId7" Type="http://schemas.openxmlformats.org/officeDocument/2006/relationships/slide" Target="slide152.xml"/><Relationship Id="rId12" Type="http://schemas.openxmlformats.org/officeDocument/2006/relationships/slide" Target="slide157.xml"/><Relationship Id="rId17" Type="http://schemas.openxmlformats.org/officeDocument/2006/relationships/slide" Target="slide165.xml"/><Relationship Id="rId25" Type="http://schemas.openxmlformats.org/officeDocument/2006/relationships/slide" Target="slide179.xml"/><Relationship Id="rId2" Type="http://schemas.openxmlformats.org/officeDocument/2006/relationships/notesSlide" Target="../notesSlides/notesSlide3.xml"/><Relationship Id="rId16" Type="http://schemas.openxmlformats.org/officeDocument/2006/relationships/slide" Target="slide166.xml"/><Relationship Id="rId20" Type="http://schemas.openxmlformats.org/officeDocument/2006/relationships/slide" Target="slide174.xml"/><Relationship Id="rId1" Type="http://schemas.openxmlformats.org/officeDocument/2006/relationships/slideLayout" Target="../slideLayouts/slideLayout7.xml"/><Relationship Id="rId6" Type="http://schemas.openxmlformats.org/officeDocument/2006/relationships/slide" Target="slide151.xml"/><Relationship Id="rId11" Type="http://schemas.openxmlformats.org/officeDocument/2006/relationships/slide" Target="slide156.xml"/><Relationship Id="rId24" Type="http://schemas.openxmlformats.org/officeDocument/2006/relationships/slide" Target="slide177.xml"/><Relationship Id="rId5" Type="http://schemas.openxmlformats.org/officeDocument/2006/relationships/slide" Target="slide147.xml"/><Relationship Id="rId15" Type="http://schemas.openxmlformats.org/officeDocument/2006/relationships/slide" Target="slide161.xml"/><Relationship Id="rId23" Type="http://schemas.openxmlformats.org/officeDocument/2006/relationships/slide" Target="slide175.xml"/><Relationship Id="rId10" Type="http://schemas.openxmlformats.org/officeDocument/2006/relationships/slide" Target="slide155.xml"/><Relationship Id="rId19" Type="http://schemas.openxmlformats.org/officeDocument/2006/relationships/slide" Target="slide170.xml"/><Relationship Id="rId4" Type="http://schemas.openxmlformats.org/officeDocument/2006/relationships/slide" Target="slide146.xml"/><Relationship Id="rId9" Type="http://schemas.openxmlformats.org/officeDocument/2006/relationships/slide" Target="slide154.xml"/><Relationship Id="rId14" Type="http://schemas.openxmlformats.org/officeDocument/2006/relationships/slide" Target="slide160.xml"/><Relationship Id="rId22" Type="http://schemas.openxmlformats.org/officeDocument/2006/relationships/slide" Target="slide176.xml"/><Relationship Id="rId27" Type="http://schemas.openxmlformats.org/officeDocument/2006/relationships/slide" Target="slide187.xml"/></Relationships>
</file>

<file path=ppt/slides/_rels/slide5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5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3.wmf"/></Relationships>
</file>

<file path=ppt/slides/_rels/slide5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hyperlink" Target="http://www.youtube.com/watch?v=ejd4StNxbDs" TargetMode="Externa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wmf"/></Relationships>
</file>

<file path=ppt/slides/_rels/slide5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image" Target="../media/image59.jpeg"/><Relationship Id="rId2" Type="http://schemas.openxmlformats.org/officeDocument/2006/relationships/hyperlink" Target="http://www.youtube.com/watch?v=ejd4StNxbDs" TargetMode="Externa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3.wmf"/></Relationships>
</file>

<file path=ppt/slides/_rels/slide5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hyperlink" Target="http://www.youtube.com/watch?v=ejd4StNxbDs"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wmf"/></Relationships>
</file>

<file path=ppt/slides/_rels/slide5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hyperlink" Target="http://www.youtube.com/watch?v=ejd4StNxbDs" TargetMode="Externa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3.wmf"/></Relationships>
</file>

<file path=ppt/slides/_rels/slide6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hyperlink" Target="http://www.youtube.com/watch?v=ejd4StNxbDs" TargetMode="External"/><Relationship Id="rId1" Type="http://schemas.openxmlformats.org/officeDocument/2006/relationships/slideLayout" Target="../slideLayouts/slideLayout2.xml"/><Relationship Id="rId6" Type="http://schemas.openxmlformats.org/officeDocument/2006/relationships/image" Target="../media/image163.emf"/><Relationship Id="rId5" Type="http://schemas.openxmlformats.org/officeDocument/2006/relationships/customXml" Target="../ink/ink2.xml"/><Relationship Id="rId4" Type="http://schemas.openxmlformats.org/officeDocument/2006/relationships/image" Target="../media/image3.wmf"/></Relationships>
</file>

<file path=ppt/slides/_rels/slide6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image" Target="../media/image67.jpe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slide" Target="slide35.xml"/></Relationships>
</file>

<file path=ppt/slides/_rels/slide6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70.gif"/></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wmf"/><Relationship Id="rId7" Type="http://schemas.openxmlformats.org/officeDocument/2006/relationships/diagramColors" Target="../diagrams/colors1.xml"/><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7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6.xml"/><Relationship Id="rId4" Type="http://schemas.openxmlformats.org/officeDocument/2006/relationships/image" Target="../media/image76.jpeg"/></Relationships>
</file>

<file path=ppt/slides/_rels/slide7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jpeg"/></Relationships>
</file>

<file path=ppt/slides/_rels/slide7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7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wmf"/><Relationship Id="rId7" Type="http://schemas.openxmlformats.org/officeDocument/2006/relationships/image" Target="../media/image83.jpe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jpeg"/></Relationships>
</file>

<file path=ppt/slides/_rels/slide79.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7.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slide" Target="slide161.xml"/><Relationship Id="rId4" Type="http://schemas.openxmlformats.org/officeDocument/2006/relationships/image" Target="../media/image86.jpeg"/></Relationships>
</file>

<file path=ppt/slides/_rels/slide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8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8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3.wmf"/></Relationships>
</file>

<file path=ppt/slides/_rels/slide8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8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3.wmf"/><Relationship Id="rId7" Type="http://schemas.openxmlformats.org/officeDocument/2006/relationships/image" Target="../media/image95.jpe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jpeg"/><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3.wmf"/><Relationship Id="rId7" Type="http://schemas.openxmlformats.org/officeDocument/2006/relationships/image" Target="../media/image98.pn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3.jpeg"/><Relationship Id="rId10" Type="http://schemas.openxmlformats.org/officeDocument/2006/relationships/image" Target="../media/image94.png"/><Relationship Id="rId4" Type="http://schemas.openxmlformats.org/officeDocument/2006/relationships/image" Target="../media/image92.png"/><Relationship Id="rId9"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3.wmf"/></Relationships>
</file>

<file path=ppt/slides/_rels/slide9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9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3.wmf"/></Relationships>
</file>

<file path=ppt/slides/_rels/slide9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6.xml"/><Relationship Id="rId6" Type="http://schemas.openxmlformats.org/officeDocument/2006/relationships/hyperlink" Target="https://www.youtube.com/watch?v=Sfek80OSDQk" TargetMode="External"/><Relationship Id="rId5" Type="http://schemas.openxmlformats.org/officeDocument/2006/relationships/hyperlink" Target="https://www.youtube.com/watch?v=jqrVl4V5ttQ" TargetMode="External"/><Relationship Id="rId4" Type="http://schemas.openxmlformats.org/officeDocument/2006/relationships/hyperlink" Target="https://www.youtube.com/watch?v=_15eUNiH0eA"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slide" Target="slide16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3276600" y="64928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7" name="Slide Number Placeholder 6"/>
          <p:cNvSpPr>
            <a:spLocks noGrp="1"/>
          </p:cNvSpPr>
          <p:nvPr>
            <p:ph type="sldNum" sz="quarter" idx="12"/>
          </p:nvPr>
        </p:nvSpPr>
        <p:spPr>
          <a:xfrm>
            <a:off x="8153400" y="6492875"/>
            <a:ext cx="533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3" descr="A close up of a sign&#10;&#10;Description generated with very high confidence">
            <a:extLst>
              <a:ext uri="{FF2B5EF4-FFF2-40B4-BE49-F238E27FC236}">
                <a16:creationId xmlns:a16="http://schemas.microsoft.com/office/drawing/2014/main" id="{FCD21B8C-E344-4F22-95C7-9CF3F5C2BFF3}"/>
              </a:ext>
            </a:extLst>
          </p:cNvPr>
          <p:cNvPicPr>
            <a:picLocks noChangeAspect="1"/>
          </p:cNvPicPr>
          <p:nvPr/>
        </p:nvPicPr>
        <p:blipFill rotWithShape="1">
          <a:blip r:embed="rId2"/>
          <a:srcRect t="3493" r="2318" b="4367"/>
          <a:stretch/>
        </p:blipFill>
        <p:spPr>
          <a:xfrm>
            <a:off x="214978" y="6106854"/>
            <a:ext cx="792656" cy="566386"/>
          </a:xfrm>
          <a:prstGeom prst="rect">
            <a:avLst/>
          </a:prstGeom>
        </p:spPr>
      </p:pic>
      <p:sp>
        <p:nvSpPr>
          <p:cNvPr id="4" name="Title 1">
            <a:extLst>
              <a:ext uri="{FF2B5EF4-FFF2-40B4-BE49-F238E27FC236}">
                <a16:creationId xmlns:a16="http://schemas.microsoft.com/office/drawing/2014/main" id="{A06D6EFE-D101-4A1F-B3B5-5AC30CFDFDB1}"/>
              </a:ext>
            </a:extLst>
          </p:cNvPr>
          <p:cNvSpPr txBox="1">
            <a:spLocks/>
          </p:cNvSpPr>
          <p:nvPr/>
        </p:nvSpPr>
        <p:spPr>
          <a:xfrm>
            <a:off x="0" y="0"/>
            <a:ext cx="9144000" cy="755587"/>
          </a:xfrm>
          <a:prstGeom prst="rect">
            <a:avLst/>
          </a:prstGeom>
          <a:solidFill>
            <a:srgbClr val="00B0F0"/>
          </a:solidFill>
          <a:ln w="38100">
            <a:solidFill>
              <a:schemeClr val="bg1"/>
            </a:solidFill>
          </a:ln>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AU" sz="3000" b="1" dirty="0">
                <a:solidFill>
                  <a:schemeClr val="bg1"/>
                </a:solidFill>
              </a:rPr>
              <a:t>UNIT 1 &amp; 2 − Exercise Physiology 2</a:t>
            </a:r>
            <a:r>
              <a:rPr lang="en-AU" sz="3000" b="1" baseline="30000" dirty="0">
                <a:solidFill>
                  <a:schemeClr val="bg1"/>
                </a:solidFill>
              </a:rPr>
              <a:t>nd</a:t>
            </a:r>
            <a:r>
              <a:rPr lang="en-AU" sz="3000" b="1" dirty="0">
                <a:solidFill>
                  <a:schemeClr val="bg1"/>
                </a:solidFill>
              </a:rPr>
              <a:t> ed.</a:t>
            </a:r>
            <a:endParaRPr lang="en-AU" sz="2600" b="1" dirty="0">
              <a:solidFill>
                <a:schemeClr val="bg1"/>
              </a:solidFill>
              <a:cs typeface="Calibri"/>
            </a:endParaRPr>
          </a:p>
        </p:txBody>
      </p:sp>
      <p:sp>
        <p:nvSpPr>
          <p:cNvPr id="11" name="Rectangle 10">
            <a:extLst>
              <a:ext uri="{FF2B5EF4-FFF2-40B4-BE49-F238E27FC236}">
                <a16:creationId xmlns:a16="http://schemas.microsoft.com/office/drawing/2014/main" id="{2E6EA024-C5B3-C541-AA78-F5DF567C5174}"/>
              </a:ext>
            </a:extLst>
          </p:cNvPr>
          <p:cNvSpPr/>
          <p:nvPr/>
        </p:nvSpPr>
        <p:spPr>
          <a:xfrm>
            <a:off x="6736050" y="6074703"/>
            <a:ext cx="1947782" cy="184666"/>
          </a:xfrm>
          <a:prstGeom prst="rect">
            <a:avLst/>
          </a:prstGeom>
        </p:spPr>
        <p:txBody>
          <a:bodyPr wrap="square">
            <a:spAutoFit/>
          </a:bodyPr>
          <a:lstStyle/>
          <a:p>
            <a:r>
              <a:rPr lang="en-US" sz="600" dirty="0"/>
              <a:t>www.flickr.com/photos/az1172/3841143960/</a:t>
            </a:r>
          </a:p>
        </p:txBody>
      </p:sp>
      <p:pic>
        <p:nvPicPr>
          <p:cNvPr id="12" name="Picture 2">
            <a:extLst>
              <a:ext uri="{FF2B5EF4-FFF2-40B4-BE49-F238E27FC236}">
                <a16:creationId xmlns:a16="http://schemas.microsoft.com/office/drawing/2014/main" id="{D74EB2A2-70BB-0B4D-8D11-9DFDE908DB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849" y="1150276"/>
            <a:ext cx="7394157" cy="492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689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10</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grpSp>
        <p:nvGrpSpPr>
          <p:cNvPr id="10" name="Group 9">
            <a:extLst>
              <a:ext uri="{FF2B5EF4-FFF2-40B4-BE49-F238E27FC236}">
                <a16:creationId xmlns:a16="http://schemas.microsoft.com/office/drawing/2014/main" id="{DAA084E7-0DB5-4BE1-8A89-F1BD25591D61}"/>
              </a:ext>
            </a:extLst>
          </p:cNvPr>
          <p:cNvGrpSpPr/>
          <p:nvPr/>
        </p:nvGrpSpPr>
        <p:grpSpPr>
          <a:xfrm>
            <a:off x="251171" y="1020878"/>
            <a:ext cx="4148738" cy="3466461"/>
            <a:chOff x="-1598469" y="1640702"/>
            <a:chExt cx="2391601" cy="4416128"/>
          </a:xfrm>
        </p:grpSpPr>
        <p:sp>
          <p:nvSpPr>
            <p:cNvPr id="11" name="small_button1">
              <a:extLst>
                <a:ext uri="{FF2B5EF4-FFF2-40B4-BE49-F238E27FC236}">
                  <a16:creationId xmlns:a16="http://schemas.microsoft.com/office/drawing/2014/main" id="{21A70F20-8D20-4501-AA09-253C6452D795}"/>
                </a:ext>
              </a:extLst>
            </p:cNvPr>
            <p:cNvSpPr/>
            <p:nvPr/>
          </p:nvSpPr>
          <p:spPr>
            <a:xfrm>
              <a:off x="-1104647" y="2481944"/>
              <a:ext cx="1622605" cy="649361"/>
            </a:xfrm>
            <a:prstGeom prst="roundRect">
              <a:avLst/>
            </a:prstGeom>
            <a:solidFill>
              <a:srgbClr val="00B05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Cardiorespiratory Endurance</a:t>
              </a:r>
            </a:p>
          </p:txBody>
        </p:sp>
        <p:sp>
          <p:nvSpPr>
            <p:cNvPr id="12" name="small_button1">
              <a:extLst>
                <a:ext uri="{FF2B5EF4-FFF2-40B4-BE49-F238E27FC236}">
                  <a16:creationId xmlns:a16="http://schemas.microsoft.com/office/drawing/2014/main" id="{EB023EB2-0590-4BCA-BBFC-6C2491416439}"/>
                </a:ext>
              </a:extLst>
            </p:cNvPr>
            <p:cNvSpPr/>
            <p:nvPr/>
          </p:nvSpPr>
          <p:spPr>
            <a:xfrm>
              <a:off x="-1104647" y="3228380"/>
              <a:ext cx="1622604" cy="659172"/>
            </a:xfrm>
            <a:prstGeom prst="roundRect">
              <a:avLst/>
            </a:prstGeom>
            <a:solidFill>
              <a:srgbClr val="00B0F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lumMod val="95000"/>
                      <a:lumOff val="5000"/>
                    </a:schemeClr>
                  </a:solidFill>
                </a:rPr>
                <a:t>Muscular Strength</a:t>
              </a:r>
            </a:p>
          </p:txBody>
        </p:sp>
        <p:sp>
          <p:nvSpPr>
            <p:cNvPr id="13" name="small_button1">
              <a:extLst>
                <a:ext uri="{FF2B5EF4-FFF2-40B4-BE49-F238E27FC236}">
                  <a16:creationId xmlns:a16="http://schemas.microsoft.com/office/drawing/2014/main" id="{72AA5AEA-AC15-44E3-A836-A5A7C181813C}"/>
                </a:ext>
              </a:extLst>
            </p:cNvPr>
            <p:cNvSpPr/>
            <p:nvPr/>
          </p:nvSpPr>
          <p:spPr>
            <a:xfrm>
              <a:off x="-1088396" y="3962518"/>
              <a:ext cx="1606355" cy="674905"/>
            </a:xfrm>
            <a:prstGeom prst="roundRect">
              <a:avLst/>
            </a:prstGeom>
            <a:solidFill>
              <a:srgbClr val="FFFF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lumMod val="95000"/>
                      <a:lumOff val="5000"/>
                    </a:schemeClr>
                  </a:solidFill>
                </a:rPr>
                <a:t>Muscular Endurance</a:t>
              </a:r>
            </a:p>
          </p:txBody>
        </p:sp>
        <p:sp>
          <p:nvSpPr>
            <p:cNvPr id="14" name="small_button1">
              <a:extLst>
                <a:ext uri="{FF2B5EF4-FFF2-40B4-BE49-F238E27FC236}">
                  <a16:creationId xmlns:a16="http://schemas.microsoft.com/office/drawing/2014/main" id="{183C72F9-5918-43A3-BA70-99D6B02E8430}"/>
                </a:ext>
              </a:extLst>
            </p:cNvPr>
            <p:cNvSpPr/>
            <p:nvPr/>
          </p:nvSpPr>
          <p:spPr>
            <a:xfrm>
              <a:off x="-1096523" y="4713635"/>
              <a:ext cx="1606355" cy="659173"/>
            </a:xfrm>
            <a:prstGeom prst="roundRect">
              <a:avLst/>
            </a:prstGeom>
            <a:solidFill>
              <a:srgbClr val="FF33CC"/>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lumMod val="95000"/>
                      <a:lumOff val="5000"/>
                    </a:schemeClr>
                  </a:solidFill>
                </a:rPr>
                <a:t>Flexibility</a:t>
              </a:r>
            </a:p>
          </p:txBody>
        </p:sp>
        <p:sp>
          <p:nvSpPr>
            <p:cNvPr id="15" name="small_button1">
              <a:extLst>
                <a:ext uri="{FF2B5EF4-FFF2-40B4-BE49-F238E27FC236}">
                  <a16:creationId xmlns:a16="http://schemas.microsoft.com/office/drawing/2014/main" id="{90BD4D2E-35BA-42D8-8BBB-09F9FF506353}"/>
                </a:ext>
              </a:extLst>
            </p:cNvPr>
            <p:cNvSpPr/>
            <p:nvPr/>
          </p:nvSpPr>
          <p:spPr>
            <a:xfrm>
              <a:off x="-1598469" y="1640702"/>
              <a:ext cx="2391601" cy="649361"/>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solidFill>
                </a:rPr>
                <a:t>Health-related Fitness Components</a:t>
              </a:r>
            </a:p>
          </p:txBody>
        </p:sp>
        <p:sp>
          <p:nvSpPr>
            <p:cNvPr id="16" name="small_button1">
              <a:extLst>
                <a:ext uri="{FF2B5EF4-FFF2-40B4-BE49-F238E27FC236}">
                  <a16:creationId xmlns:a16="http://schemas.microsoft.com/office/drawing/2014/main" id="{001A59D5-E93C-4876-9674-F7B87298239B}"/>
                </a:ext>
              </a:extLst>
            </p:cNvPr>
            <p:cNvSpPr/>
            <p:nvPr/>
          </p:nvSpPr>
          <p:spPr>
            <a:xfrm>
              <a:off x="-1096479" y="5388079"/>
              <a:ext cx="1606355" cy="668751"/>
            </a:xfrm>
            <a:prstGeom prst="roundRect">
              <a:avLst/>
            </a:prstGeom>
            <a:solidFill>
              <a:srgbClr val="9900FF"/>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a:solidFill>
                    <a:schemeClr val="tx1">
                      <a:lumMod val="95000"/>
                      <a:lumOff val="5000"/>
                    </a:schemeClr>
                  </a:solidFill>
                </a:rPr>
                <a:t>Body Composition</a:t>
              </a:r>
            </a:p>
          </p:txBody>
        </p:sp>
      </p:grpSp>
      <p:grpSp>
        <p:nvGrpSpPr>
          <p:cNvPr id="17" name="Group 16">
            <a:extLst>
              <a:ext uri="{FF2B5EF4-FFF2-40B4-BE49-F238E27FC236}">
                <a16:creationId xmlns:a16="http://schemas.microsoft.com/office/drawing/2014/main" id="{39356077-D71C-4F05-ACB2-B0666686DBE1}"/>
              </a:ext>
            </a:extLst>
          </p:cNvPr>
          <p:cNvGrpSpPr/>
          <p:nvPr/>
        </p:nvGrpSpPr>
        <p:grpSpPr>
          <a:xfrm>
            <a:off x="4556807" y="1020878"/>
            <a:ext cx="4321058" cy="3971571"/>
            <a:chOff x="7870941" y="452996"/>
            <a:chExt cx="2223781" cy="5568089"/>
          </a:xfrm>
        </p:grpSpPr>
        <p:sp>
          <p:nvSpPr>
            <p:cNvPr id="18" name="small_button1">
              <a:extLst>
                <a:ext uri="{FF2B5EF4-FFF2-40B4-BE49-F238E27FC236}">
                  <a16:creationId xmlns:a16="http://schemas.microsoft.com/office/drawing/2014/main" id="{C9FF76B0-1BFC-4035-A85D-5755B0CD900E}"/>
                </a:ext>
              </a:extLst>
            </p:cNvPr>
            <p:cNvSpPr/>
            <p:nvPr/>
          </p:nvSpPr>
          <p:spPr>
            <a:xfrm>
              <a:off x="8202184" y="1406818"/>
              <a:ext cx="1622605" cy="649361"/>
            </a:xfrm>
            <a:prstGeom prst="roundRect">
              <a:avLst/>
            </a:prstGeom>
            <a:solidFill>
              <a:srgbClr val="00B05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Power</a:t>
              </a:r>
            </a:p>
          </p:txBody>
        </p:sp>
        <p:sp>
          <p:nvSpPr>
            <p:cNvPr id="19" name="small_button1">
              <a:extLst>
                <a:ext uri="{FF2B5EF4-FFF2-40B4-BE49-F238E27FC236}">
                  <a16:creationId xmlns:a16="http://schemas.microsoft.com/office/drawing/2014/main" id="{EAFEE212-845D-4BD1-B7DB-B3BD6988FC40}"/>
                </a:ext>
              </a:extLst>
            </p:cNvPr>
            <p:cNvSpPr/>
            <p:nvPr/>
          </p:nvSpPr>
          <p:spPr>
            <a:xfrm>
              <a:off x="8218434" y="2158667"/>
              <a:ext cx="1606355" cy="659172"/>
            </a:xfrm>
            <a:prstGeom prst="roundRect">
              <a:avLst/>
            </a:prstGeom>
            <a:solidFill>
              <a:srgbClr val="00B0F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Coordination</a:t>
              </a:r>
            </a:p>
          </p:txBody>
        </p:sp>
        <p:sp>
          <p:nvSpPr>
            <p:cNvPr id="20" name="small_button1">
              <a:extLst>
                <a:ext uri="{FF2B5EF4-FFF2-40B4-BE49-F238E27FC236}">
                  <a16:creationId xmlns:a16="http://schemas.microsoft.com/office/drawing/2014/main" id="{27B42F93-FEC9-434C-A258-692D0453909D}"/>
                </a:ext>
              </a:extLst>
            </p:cNvPr>
            <p:cNvSpPr/>
            <p:nvPr/>
          </p:nvSpPr>
          <p:spPr>
            <a:xfrm>
              <a:off x="8213194" y="2909606"/>
              <a:ext cx="1606355" cy="674905"/>
            </a:xfrm>
            <a:prstGeom prst="roundRect">
              <a:avLst/>
            </a:prstGeom>
            <a:solidFill>
              <a:srgbClr val="FFFF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Balance</a:t>
              </a:r>
            </a:p>
          </p:txBody>
        </p:sp>
        <p:sp>
          <p:nvSpPr>
            <p:cNvPr id="22" name="small_button1">
              <a:extLst>
                <a:ext uri="{FF2B5EF4-FFF2-40B4-BE49-F238E27FC236}">
                  <a16:creationId xmlns:a16="http://schemas.microsoft.com/office/drawing/2014/main" id="{7636BBED-B4AC-4BAD-B7D5-10C366B936C4}"/>
                </a:ext>
              </a:extLst>
            </p:cNvPr>
            <p:cNvSpPr/>
            <p:nvPr/>
          </p:nvSpPr>
          <p:spPr>
            <a:xfrm>
              <a:off x="7870941" y="452996"/>
              <a:ext cx="2223781" cy="707583"/>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Skill-related Fitness Components</a:t>
              </a:r>
            </a:p>
          </p:txBody>
        </p:sp>
        <p:sp>
          <p:nvSpPr>
            <p:cNvPr id="23" name="small_button1">
              <a:extLst>
                <a:ext uri="{FF2B5EF4-FFF2-40B4-BE49-F238E27FC236}">
                  <a16:creationId xmlns:a16="http://schemas.microsoft.com/office/drawing/2014/main" id="{D2B769D0-5A6E-471D-8910-AE2547B97379}"/>
                </a:ext>
              </a:extLst>
            </p:cNvPr>
            <p:cNvSpPr/>
            <p:nvPr/>
          </p:nvSpPr>
          <p:spPr>
            <a:xfrm>
              <a:off x="8213194" y="3680583"/>
              <a:ext cx="1606355" cy="735957"/>
            </a:xfrm>
            <a:prstGeom prst="roundRect">
              <a:avLst/>
            </a:prstGeom>
            <a:solidFill>
              <a:srgbClr val="9900FF"/>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Agility</a:t>
              </a:r>
            </a:p>
          </p:txBody>
        </p:sp>
        <p:sp>
          <p:nvSpPr>
            <p:cNvPr id="24" name="small_button1">
              <a:extLst>
                <a:ext uri="{FF2B5EF4-FFF2-40B4-BE49-F238E27FC236}">
                  <a16:creationId xmlns:a16="http://schemas.microsoft.com/office/drawing/2014/main" id="{642D5FD8-EC01-4594-9997-2ED30618BD81}"/>
                </a:ext>
              </a:extLst>
            </p:cNvPr>
            <p:cNvSpPr/>
            <p:nvPr/>
          </p:nvSpPr>
          <p:spPr>
            <a:xfrm>
              <a:off x="8213194" y="4492751"/>
              <a:ext cx="1606355" cy="735957"/>
            </a:xfrm>
            <a:prstGeom prst="roundRect">
              <a:avLst/>
            </a:prstGeom>
            <a:solidFill>
              <a:srgbClr val="0070C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Speed</a:t>
              </a:r>
            </a:p>
          </p:txBody>
        </p:sp>
        <p:sp>
          <p:nvSpPr>
            <p:cNvPr id="25" name="small_button1">
              <a:extLst>
                <a:ext uri="{FF2B5EF4-FFF2-40B4-BE49-F238E27FC236}">
                  <a16:creationId xmlns:a16="http://schemas.microsoft.com/office/drawing/2014/main" id="{E87E4560-4E2F-41D4-9A84-73EB121690A6}"/>
                </a:ext>
              </a:extLst>
            </p:cNvPr>
            <p:cNvSpPr/>
            <p:nvPr/>
          </p:nvSpPr>
          <p:spPr>
            <a:xfrm>
              <a:off x="8213194" y="5285128"/>
              <a:ext cx="1606355" cy="735957"/>
            </a:xfrm>
            <a:prstGeom prst="roundRect">
              <a:avLst/>
            </a:prstGeom>
            <a:solidFill>
              <a:schemeClr val="accent6"/>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95000"/>
                      <a:lumOff val="5000"/>
                    </a:schemeClr>
                  </a:solidFill>
                </a:rPr>
                <a:t>Reaction Time</a:t>
              </a:r>
            </a:p>
          </p:txBody>
        </p:sp>
      </p:grpSp>
      <p:sp>
        <p:nvSpPr>
          <p:cNvPr id="26" name="Rectangle 2">
            <a:extLst>
              <a:ext uri="{FF2B5EF4-FFF2-40B4-BE49-F238E27FC236}">
                <a16:creationId xmlns:a16="http://schemas.microsoft.com/office/drawing/2014/main" id="{631E2D6D-9321-084A-8960-C4B6A907719A}"/>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2603429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6" name="TextBox 15">
            <a:extLst>
              <a:ext uri="{FF2B5EF4-FFF2-40B4-BE49-F238E27FC236}">
                <a16:creationId xmlns:a16="http://schemas.microsoft.com/office/drawing/2014/main" id="{35DFD103-AECF-4F25-A185-74DB0F655478}"/>
              </a:ext>
            </a:extLst>
          </p:cNvPr>
          <p:cNvSpPr txBox="1"/>
          <p:nvPr/>
        </p:nvSpPr>
        <p:spPr>
          <a:xfrm>
            <a:off x="228600" y="1700248"/>
            <a:ext cx="4114800" cy="301621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a:solidFill>
                  <a:schemeClr val="tx1"/>
                </a:solidFill>
              </a:rPr>
              <a:t>Only a very small amount of ATP is stored within muscles, so ATP must continually be rebuilt / resynthesised </a:t>
            </a:r>
            <a:r>
              <a:rPr lang="en-GB">
                <a:solidFill>
                  <a:schemeClr val="tx1"/>
                </a:solidFill>
              </a:rPr>
              <a:t>so that energy can be provided for longer periods of time.</a:t>
            </a:r>
          </a:p>
          <a:p>
            <a:pPr marL="285750" indent="-285750">
              <a:buFont typeface="Arial" panose="020B0604020202020204" pitchFamily="34" charset="0"/>
              <a:buChar char="•"/>
            </a:pPr>
            <a:endParaRPr lang="en-GB" sz="1000">
              <a:solidFill>
                <a:schemeClr val="tx1"/>
              </a:solidFill>
            </a:endParaRPr>
          </a:p>
          <a:p>
            <a:pPr marL="285750" indent="-285750">
              <a:buFont typeface="Arial" panose="020B0604020202020204" pitchFamily="34" charset="0"/>
              <a:buChar char="•"/>
            </a:pPr>
            <a:r>
              <a:rPr lang="en-US">
                <a:solidFill>
                  <a:schemeClr val="tx1"/>
                </a:solidFill>
              </a:rPr>
              <a:t>ATP can be rebuilt / resynthesised from the breakdown of phosphate creatine (PC) or from the breakdown of macronutrients (carbohydrates, proteins &amp; fats) from our diet.</a:t>
            </a:r>
          </a:p>
        </p:txBody>
      </p:sp>
      <p:sp>
        <p:nvSpPr>
          <p:cNvPr id="34" name="Rectangle 33">
            <a:extLst>
              <a:ext uri="{FF2B5EF4-FFF2-40B4-BE49-F238E27FC236}">
                <a16:creationId xmlns:a16="http://schemas.microsoft.com/office/drawing/2014/main" id="{D12C2360-9687-41D4-A75A-435CF2851406}"/>
              </a:ext>
            </a:extLst>
          </p:cNvPr>
          <p:cNvSpPr/>
          <p:nvPr/>
        </p:nvSpPr>
        <p:spPr>
          <a:xfrm>
            <a:off x="762000" y="5029200"/>
            <a:ext cx="7761463" cy="922373"/>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GB" b="1"/>
              <a:t>Only a very small amount of ATP exists at the muscles – sufficient for a few maximal contractions lasting 2 – 3 seconds (e.g. powerful, explosive actions such as jumps or 5 to 10 metre sprints).</a:t>
            </a:r>
          </a:p>
        </p:txBody>
      </p:sp>
      <p:pic>
        <p:nvPicPr>
          <p:cNvPr id="35" name="Picture 2" descr="www.army.mil by The U.S. Army.">
            <a:extLst>
              <a:ext uri="{FF2B5EF4-FFF2-40B4-BE49-F238E27FC236}">
                <a16:creationId xmlns:a16="http://schemas.microsoft.com/office/drawing/2014/main" id="{16B51850-6F77-44EA-88CD-803951C2887E}"/>
              </a:ext>
            </a:extLst>
          </p:cNvPr>
          <p:cNvPicPr>
            <a:picLocks noChangeAspect="1" noChangeArrowheads="1"/>
          </p:cNvPicPr>
          <p:nvPr/>
        </p:nvPicPr>
        <p:blipFill>
          <a:blip r:embed="rId4" cstate="print"/>
          <a:srcRect/>
          <a:stretch>
            <a:fillRect/>
          </a:stretch>
        </p:blipFill>
        <p:spPr bwMode="auto">
          <a:xfrm>
            <a:off x="4495800" y="1715574"/>
            <a:ext cx="4427278" cy="3003419"/>
          </a:xfrm>
          <a:prstGeom prst="rect">
            <a:avLst/>
          </a:prstGeom>
          <a:noFill/>
          <a:ln w="28575">
            <a:solidFill>
              <a:schemeClr val="tx1"/>
            </a:solidFill>
          </a:ln>
        </p:spPr>
      </p:pic>
      <p:sp>
        <p:nvSpPr>
          <p:cNvPr id="36" name="Rectangle 35">
            <a:extLst>
              <a:ext uri="{FF2B5EF4-FFF2-40B4-BE49-F238E27FC236}">
                <a16:creationId xmlns:a16="http://schemas.microsoft.com/office/drawing/2014/main" id="{924885B8-DB4A-45DB-B53E-286624B68ABB}"/>
              </a:ext>
            </a:extLst>
          </p:cNvPr>
          <p:cNvSpPr/>
          <p:nvPr/>
        </p:nvSpPr>
        <p:spPr>
          <a:xfrm>
            <a:off x="6210300" y="4728673"/>
            <a:ext cx="2819400" cy="184666"/>
          </a:xfrm>
          <a:prstGeom prst="rect">
            <a:avLst/>
          </a:prstGeom>
        </p:spPr>
        <p:txBody>
          <a:bodyPr wrap="square">
            <a:spAutoFit/>
          </a:bodyPr>
          <a:lstStyle/>
          <a:p>
            <a:pPr algn="r"/>
            <a:r>
              <a:rPr lang="en-US" sz="600"/>
              <a:t>www.flickr.com/photos/soldiersmediacenter/2606873855/</a:t>
            </a:r>
          </a:p>
        </p:txBody>
      </p:sp>
      <p:sp>
        <p:nvSpPr>
          <p:cNvPr id="39" name="Rectangle 2">
            <a:extLst>
              <a:ext uri="{FF2B5EF4-FFF2-40B4-BE49-F238E27FC236}">
                <a16:creationId xmlns:a16="http://schemas.microsoft.com/office/drawing/2014/main" id="{55340CFF-E787-4D51-A206-69742B07C117}"/>
              </a:ext>
            </a:extLst>
          </p:cNvPr>
          <p:cNvSpPr txBox="1">
            <a:spLocks noRot="1" noChangeArrowheads="1"/>
          </p:cNvSpPr>
          <p:nvPr/>
        </p:nvSpPr>
        <p:spPr>
          <a:xfrm>
            <a:off x="228600" y="1103804"/>
            <a:ext cx="1799896" cy="457200"/>
          </a:xfrm>
          <a:prstGeom prst="rect">
            <a:avLst/>
          </a:prstGeom>
          <a:solidFill>
            <a:srgbClr val="FFFF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AU" sz="2000" b="1">
                <a:solidFill>
                  <a:schemeClr val="tx1"/>
                </a:solidFill>
              </a:rPr>
              <a:t>WHAT IS ATP?</a:t>
            </a:r>
          </a:p>
        </p:txBody>
      </p:sp>
      <p:sp>
        <p:nvSpPr>
          <p:cNvPr id="14" name="Title 1">
            <a:extLst>
              <a:ext uri="{FF2B5EF4-FFF2-40B4-BE49-F238E27FC236}">
                <a16:creationId xmlns:a16="http://schemas.microsoft.com/office/drawing/2014/main" id="{45EBB5EE-5BA2-B44A-9C9C-36490894BB59}"/>
              </a:ext>
            </a:extLst>
          </p:cNvPr>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t>F</a:t>
            </a:r>
            <a:r>
              <a:rPr lang="en-AU" sz="2400" b="1"/>
              <a:t>UELS REQUIRED FOR RESYNTHESIS OF ATP</a:t>
            </a:r>
            <a:endParaRPr lang="en-US" sz="2400" b="1"/>
          </a:p>
        </p:txBody>
      </p:sp>
    </p:spTree>
    <p:extLst>
      <p:ext uri="{BB962C8B-B14F-4D97-AF65-F5344CB8AC3E}">
        <p14:creationId xmlns:p14="http://schemas.microsoft.com/office/powerpoint/2010/main" val="330070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3" name="TextBox 12">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52" name="Straight Connector 3">
            <a:extLst>
              <a:ext uri="{FF2B5EF4-FFF2-40B4-BE49-F238E27FC236}">
                <a16:creationId xmlns:a16="http://schemas.microsoft.com/office/drawing/2014/main" id="{4D0BD766-5D4A-43E1-9F81-90E4E3AAB622}"/>
              </a:ext>
            </a:extLst>
          </p:cNvPr>
          <p:cNvSpPr/>
          <p:nvPr/>
        </p:nvSpPr>
        <p:spPr>
          <a:xfrm>
            <a:off x="5943437" y="4111944"/>
            <a:ext cx="96278" cy="475906"/>
          </a:xfrm>
          <a:custGeom>
            <a:avLst/>
            <a:gdLst/>
            <a:ahLst/>
            <a:cxnLst/>
            <a:rect l="0" t="0" r="0" b="0"/>
            <a:pathLst>
              <a:path>
                <a:moveTo>
                  <a:pt x="45720" y="0"/>
                </a:moveTo>
                <a:lnTo>
                  <a:pt x="45720" y="700035"/>
                </a:lnTo>
              </a:path>
            </a:pathLst>
          </a:custGeom>
          <a:noFill/>
          <a:scene3d>
            <a:camera prst="orthographicFront"/>
            <a:lightRig rig="threePt" dir="t">
              <a:rot lat="0" lon="0" rev="7500000"/>
            </a:lightRig>
          </a:scene3d>
          <a:sp3d z="-40000" prstMaterial="matte"/>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53" name="Straight Connector 4">
            <a:extLst>
              <a:ext uri="{FF2B5EF4-FFF2-40B4-BE49-F238E27FC236}">
                <a16:creationId xmlns:a16="http://schemas.microsoft.com/office/drawing/2014/main" id="{CAF6703C-859A-40AD-BB29-FEAC7D4D8855}"/>
              </a:ext>
            </a:extLst>
          </p:cNvPr>
          <p:cNvSpPr/>
          <p:nvPr/>
        </p:nvSpPr>
        <p:spPr>
          <a:xfrm>
            <a:off x="4050768" y="1929548"/>
            <a:ext cx="2323157" cy="475906"/>
          </a:xfrm>
          <a:custGeom>
            <a:avLst/>
            <a:gdLst/>
            <a:ahLst/>
            <a:cxnLst/>
            <a:rect l="0" t="0" r="0" b="0"/>
            <a:pathLst>
              <a:path>
                <a:moveTo>
                  <a:pt x="0" y="0"/>
                </a:moveTo>
                <a:lnTo>
                  <a:pt x="0" y="477053"/>
                </a:lnTo>
                <a:lnTo>
                  <a:pt x="2206414" y="477053"/>
                </a:lnTo>
                <a:lnTo>
                  <a:pt x="2206414" y="700035"/>
                </a:lnTo>
              </a:path>
            </a:pathLst>
          </a:custGeom>
          <a:noFill/>
          <a:scene3d>
            <a:camera prst="orthographicFront"/>
            <a:lightRig rig="threePt" dir="t">
              <a:rot lat="0" lon="0" rev="7500000"/>
            </a:lightRig>
          </a:scene3d>
          <a:sp3d z="-40000" prstMaterial="matte"/>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54" name="Straight Connector 5">
            <a:extLst>
              <a:ext uri="{FF2B5EF4-FFF2-40B4-BE49-F238E27FC236}">
                <a16:creationId xmlns:a16="http://schemas.microsoft.com/office/drawing/2014/main" id="{5B8D5CCC-C6AF-48F8-987B-5927D8B69C0F}"/>
              </a:ext>
            </a:extLst>
          </p:cNvPr>
          <p:cNvSpPr/>
          <p:nvPr/>
        </p:nvSpPr>
        <p:spPr>
          <a:xfrm>
            <a:off x="2089562" y="3984918"/>
            <a:ext cx="1548770" cy="475906"/>
          </a:xfrm>
          <a:custGeom>
            <a:avLst/>
            <a:gdLst/>
            <a:ahLst/>
            <a:cxnLst/>
            <a:rect l="0" t="0" r="0" b="0"/>
            <a:pathLst>
              <a:path>
                <a:moveTo>
                  <a:pt x="0" y="0"/>
                </a:moveTo>
                <a:lnTo>
                  <a:pt x="0" y="477053"/>
                </a:lnTo>
                <a:lnTo>
                  <a:pt x="1470942" y="477053"/>
                </a:lnTo>
                <a:lnTo>
                  <a:pt x="1470942" y="700035"/>
                </a:lnTo>
              </a:path>
            </a:pathLst>
          </a:custGeom>
          <a:noFill/>
          <a:scene3d>
            <a:camera prst="orthographicFront"/>
            <a:lightRig rig="threePt" dir="t">
              <a:rot lat="0" lon="0" rev="7500000"/>
            </a:lightRig>
          </a:scene3d>
          <a:sp3d z="-40000" prstMaterial="matte"/>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55" name="Straight Connector 6">
            <a:extLst>
              <a:ext uri="{FF2B5EF4-FFF2-40B4-BE49-F238E27FC236}">
                <a16:creationId xmlns:a16="http://schemas.microsoft.com/office/drawing/2014/main" id="{A90E6F63-BCB6-45D8-A056-FDD1A37887E9}"/>
              </a:ext>
            </a:extLst>
          </p:cNvPr>
          <p:cNvSpPr/>
          <p:nvPr/>
        </p:nvSpPr>
        <p:spPr>
          <a:xfrm>
            <a:off x="540792" y="3995521"/>
            <a:ext cx="1548770" cy="475906"/>
          </a:xfrm>
          <a:custGeom>
            <a:avLst/>
            <a:gdLst/>
            <a:ahLst/>
            <a:cxnLst/>
            <a:rect l="0" t="0" r="0" b="0"/>
            <a:pathLst>
              <a:path>
                <a:moveTo>
                  <a:pt x="1470942" y="0"/>
                </a:moveTo>
                <a:lnTo>
                  <a:pt x="1470942" y="477053"/>
                </a:lnTo>
                <a:lnTo>
                  <a:pt x="0" y="477053"/>
                </a:lnTo>
                <a:lnTo>
                  <a:pt x="0" y="700035"/>
                </a:lnTo>
              </a:path>
            </a:pathLst>
          </a:custGeom>
          <a:noFill/>
          <a:scene3d>
            <a:camera prst="orthographicFront"/>
            <a:lightRig rig="threePt" dir="t">
              <a:rot lat="0" lon="0" rev="7500000"/>
            </a:lightRig>
          </a:scene3d>
          <a:sp3d z="-40000" prstMaterial="matte"/>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56" name="Straight Connector 7">
            <a:extLst>
              <a:ext uri="{FF2B5EF4-FFF2-40B4-BE49-F238E27FC236}">
                <a16:creationId xmlns:a16="http://schemas.microsoft.com/office/drawing/2014/main" id="{AA9A475C-11F6-4840-B8F8-F781F04A326B}"/>
              </a:ext>
            </a:extLst>
          </p:cNvPr>
          <p:cNvSpPr/>
          <p:nvPr/>
        </p:nvSpPr>
        <p:spPr>
          <a:xfrm>
            <a:off x="1791643" y="1929547"/>
            <a:ext cx="2323157" cy="475906"/>
          </a:xfrm>
          <a:custGeom>
            <a:avLst/>
            <a:gdLst/>
            <a:ahLst/>
            <a:cxnLst/>
            <a:rect l="0" t="0" r="0" b="0"/>
            <a:pathLst>
              <a:path>
                <a:moveTo>
                  <a:pt x="2206414" y="0"/>
                </a:moveTo>
                <a:lnTo>
                  <a:pt x="2206414" y="477053"/>
                </a:lnTo>
                <a:lnTo>
                  <a:pt x="0" y="477053"/>
                </a:lnTo>
                <a:lnTo>
                  <a:pt x="0" y="700035"/>
                </a:lnTo>
              </a:path>
            </a:pathLst>
          </a:custGeom>
          <a:noFill/>
          <a:scene3d>
            <a:camera prst="orthographicFront"/>
            <a:lightRig rig="threePt" dir="t">
              <a:rot lat="0" lon="0" rev="7500000"/>
            </a:lightRig>
          </a:scene3d>
          <a:sp3d z="-40000" prstMaterial="matte"/>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sp>
      <p:grpSp>
        <p:nvGrpSpPr>
          <p:cNvPr id="58" name="Group 57">
            <a:extLst>
              <a:ext uri="{FF2B5EF4-FFF2-40B4-BE49-F238E27FC236}">
                <a16:creationId xmlns:a16="http://schemas.microsoft.com/office/drawing/2014/main" id="{5AE5919D-8C31-487B-BDF8-B9C98CDA69AE}"/>
              </a:ext>
            </a:extLst>
          </p:cNvPr>
          <p:cNvGrpSpPr/>
          <p:nvPr/>
        </p:nvGrpSpPr>
        <p:grpSpPr>
          <a:xfrm>
            <a:off x="2665732" y="890464"/>
            <a:ext cx="2534353" cy="1039085"/>
            <a:chOff x="4237694" y="258536"/>
            <a:chExt cx="2406997" cy="1528443"/>
          </a:xfrm>
          <a:scene3d>
            <a:camera prst="orthographicFront"/>
            <a:lightRig rig="threePt" dir="t">
              <a:rot lat="0" lon="0" rev="7500000"/>
            </a:lightRig>
          </a:scene3d>
        </p:grpSpPr>
        <p:sp>
          <p:nvSpPr>
            <p:cNvPr id="79" name="Rectangle: Rounded Corners 78">
              <a:extLst>
                <a:ext uri="{FF2B5EF4-FFF2-40B4-BE49-F238E27FC236}">
                  <a16:creationId xmlns:a16="http://schemas.microsoft.com/office/drawing/2014/main" id="{AF63FB3A-05CC-4A7B-8092-3B6689752114}"/>
                </a:ext>
              </a:extLst>
            </p:cNvPr>
            <p:cNvSpPr/>
            <p:nvPr/>
          </p:nvSpPr>
          <p:spPr>
            <a:xfrm>
              <a:off x="4237694" y="258536"/>
              <a:ext cx="2406997" cy="1528443"/>
            </a:xfrm>
            <a:prstGeom prst="roundRect">
              <a:avLst>
                <a:gd name="adj" fmla="val 10000"/>
              </a:avLst>
            </a:prstGeom>
            <a:sp3d z="152400" extrusionH="63500" prstMaterial="dkEdge">
              <a:bevelT w="125400" h="36350" prst="relaxedInset"/>
              <a:contourClr>
                <a:schemeClr val="bg1"/>
              </a:contourClr>
            </a:sp3d>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80" name="Rectangle: Rounded Corners 10">
              <a:extLst>
                <a:ext uri="{FF2B5EF4-FFF2-40B4-BE49-F238E27FC236}">
                  <a16:creationId xmlns:a16="http://schemas.microsoft.com/office/drawing/2014/main" id="{785C91E9-16CF-4843-A33F-6C9985D5701D}"/>
                </a:ext>
              </a:extLst>
            </p:cNvPr>
            <p:cNvSpPr txBox="1"/>
            <p:nvPr/>
          </p:nvSpPr>
          <p:spPr>
            <a:xfrm>
              <a:off x="4282461" y="303303"/>
              <a:ext cx="2317463" cy="1438909"/>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AU" sz="2900" b="1" kern="1200" dirty="0">
                  <a:solidFill>
                    <a:schemeClr val="tx1"/>
                  </a:solidFill>
                </a:rPr>
                <a:t>Energy systems</a:t>
              </a:r>
              <a:endParaRPr lang="en-US" sz="2900" b="1" kern="1200" dirty="0">
                <a:solidFill>
                  <a:schemeClr val="tx1"/>
                </a:solidFill>
              </a:endParaRPr>
            </a:p>
          </p:txBody>
        </p:sp>
      </p:grpSp>
      <p:grpSp>
        <p:nvGrpSpPr>
          <p:cNvPr id="60" name="Group 59">
            <a:extLst>
              <a:ext uri="{FF2B5EF4-FFF2-40B4-BE49-F238E27FC236}">
                <a16:creationId xmlns:a16="http://schemas.microsoft.com/office/drawing/2014/main" id="{25818A4C-F5F6-4260-8A8F-741FF5790531}"/>
              </a:ext>
            </a:extLst>
          </p:cNvPr>
          <p:cNvGrpSpPr/>
          <p:nvPr/>
        </p:nvGrpSpPr>
        <p:grpSpPr>
          <a:xfrm>
            <a:off x="228600" y="2709271"/>
            <a:ext cx="2962873" cy="1470529"/>
            <a:chOff x="2031280" y="2487014"/>
            <a:chExt cx="2406997" cy="1528443"/>
          </a:xfrm>
          <a:solidFill>
            <a:srgbClr val="FA12CE"/>
          </a:solidFill>
          <a:scene3d>
            <a:camera prst="orthographicFront"/>
            <a:lightRig rig="threePt" dir="t">
              <a:rot lat="0" lon="0" rev="7500000"/>
            </a:lightRig>
          </a:scene3d>
        </p:grpSpPr>
        <p:sp>
          <p:nvSpPr>
            <p:cNvPr id="77" name="Rectangle: Rounded Corners 76">
              <a:extLst>
                <a:ext uri="{FF2B5EF4-FFF2-40B4-BE49-F238E27FC236}">
                  <a16:creationId xmlns:a16="http://schemas.microsoft.com/office/drawing/2014/main" id="{DCFA856D-8411-45B1-BBE3-4195877EC66A}"/>
                </a:ext>
              </a:extLst>
            </p:cNvPr>
            <p:cNvSpPr/>
            <p:nvPr/>
          </p:nvSpPr>
          <p:spPr>
            <a:xfrm>
              <a:off x="2031280" y="2487014"/>
              <a:ext cx="2406997" cy="1528443"/>
            </a:xfrm>
            <a:prstGeom prst="roundRect">
              <a:avLst>
                <a:gd name="adj" fmla="val 10000"/>
              </a:avLst>
            </a:prstGeom>
            <a:grpFill/>
            <a:sp3d z="152400" extrusionH="63500" prstMaterial="dkEdge">
              <a:bevelT w="125400" h="36350" prst="relaxedInset"/>
              <a:contourClr>
                <a:schemeClr val="bg1"/>
              </a:contourClr>
            </a:sp3d>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78" name="Rectangle: Rounded Corners 13">
              <a:extLst>
                <a:ext uri="{FF2B5EF4-FFF2-40B4-BE49-F238E27FC236}">
                  <a16:creationId xmlns:a16="http://schemas.microsoft.com/office/drawing/2014/main" id="{39ED6AEE-6E62-47B5-AA9B-9A8D6DAEF198}"/>
                </a:ext>
              </a:extLst>
            </p:cNvPr>
            <p:cNvSpPr txBox="1"/>
            <p:nvPr/>
          </p:nvSpPr>
          <p:spPr>
            <a:xfrm>
              <a:off x="2076047" y="2531781"/>
              <a:ext cx="2317463" cy="1438909"/>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AU" sz="2800" b="1" kern="1200" dirty="0">
                  <a:solidFill>
                    <a:schemeClr val="tx1"/>
                  </a:solidFill>
                </a:rPr>
                <a:t>ANAEROBIC</a:t>
              </a:r>
            </a:p>
            <a:p>
              <a:pPr marL="0" lvl="0" indent="0" algn="ctr" defTabSz="1289050">
                <a:lnSpc>
                  <a:spcPct val="90000"/>
                </a:lnSpc>
                <a:spcBef>
                  <a:spcPct val="0"/>
                </a:spcBef>
                <a:spcAft>
                  <a:spcPct val="35000"/>
                </a:spcAft>
                <a:buNone/>
              </a:pPr>
              <a:r>
                <a:rPr lang="en-AU" sz="2800" b="1" dirty="0">
                  <a:solidFill>
                    <a:schemeClr val="tx1"/>
                  </a:solidFill>
                </a:rPr>
                <a:t>(Without oxygen)</a:t>
              </a:r>
              <a:endParaRPr lang="en-US" sz="2800" b="1" kern="1200" dirty="0">
                <a:solidFill>
                  <a:schemeClr val="tx1"/>
                </a:solidFill>
              </a:endParaRPr>
            </a:p>
          </p:txBody>
        </p:sp>
      </p:grpSp>
      <p:grpSp>
        <p:nvGrpSpPr>
          <p:cNvPr id="62" name="Group 61">
            <a:extLst>
              <a:ext uri="{FF2B5EF4-FFF2-40B4-BE49-F238E27FC236}">
                <a16:creationId xmlns:a16="http://schemas.microsoft.com/office/drawing/2014/main" id="{B1C70C06-44A4-4B52-873B-EDF04DD4BC1A}"/>
              </a:ext>
            </a:extLst>
          </p:cNvPr>
          <p:cNvGrpSpPr/>
          <p:nvPr/>
        </p:nvGrpSpPr>
        <p:grpSpPr>
          <a:xfrm>
            <a:off x="131379" y="4747900"/>
            <a:ext cx="1958183" cy="1039085"/>
            <a:chOff x="560337" y="4715492"/>
            <a:chExt cx="2406997" cy="1528443"/>
          </a:xfrm>
          <a:solidFill>
            <a:srgbClr val="FFFF00"/>
          </a:solidFill>
          <a:scene3d>
            <a:camera prst="orthographicFront"/>
            <a:lightRig rig="threePt" dir="t">
              <a:rot lat="0" lon="0" rev="7500000"/>
            </a:lightRig>
          </a:scene3d>
        </p:grpSpPr>
        <p:sp>
          <p:nvSpPr>
            <p:cNvPr id="75" name="Rectangle: Rounded Corners 74">
              <a:extLst>
                <a:ext uri="{FF2B5EF4-FFF2-40B4-BE49-F238E27FC236}">
                  <a16:creationId xmlns:a16="http://schemas.microsoft.com/office/drawing/2014/main" id="{317F61ED-6A18-4724-AFD5-D8510BFE20FC}"/>
                </a:ext>
              </a:extLst>
            </p:cNvPr>
            <p:cNvSpPr/>
            <p:nvPr/>
          </p:nvSpPr>
          <p:spPr>
            <a:xfrm>
              <a:off x="560337" y="4715492"/>
              <a:ext cx="2406997" cy="1528443"/>
            </a:xfrm>
            <a:prstGeom prst="roundRect">
              <a:avLst>
                <a:gd name="adj" fmla="val 10000"/>
              </a:avLst>
            </a:prstGeom>
            <a:grpFill/>
            <a:sp3d z="152400" extrusionH="63500" prstMaterial="dkEdge">
              <a:bevelT w="125400" h="36350" prst="relaxedInset"/>
              <a:contourClr>
                <a:schemeClr val="bg1"/>
              </a:contourClr>
            </a:sp3d>
          </p:spPr>
          <p:style>
            <a:lnRef idx="1">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76" name="Rectangle: Rounded Corners 16">
              <a:extLst>
                <a:ext uri="{FF2B5EF4-FFF2-40B4-BE49-F238E27FC236}">
                  <a16:creationId xmlns:a16="http://schemas.microsoft.com/office/drawing/2014/main" id="{57E4F571-F78A-47F8-9849-CB461B966DFD}"/>
                </a:ext>
              </a:extLst>
            </p:cNvPr>
            <p:cNvSpPr txBox="1"/>
            <p:nvPr/>
          </p:nvSpPr>
          <p:spPr>
            <a:xfrm>
              <a:off x="605104" y="4760259"/>
              <a:ext cx="2317463" cy="1438909"/>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AU" sz="2900" b="1" kern="1200">
                  <a:solidFill>
                    <a:schemeClr val="tx1"/>
                  </a:solidFill>
                </a:rPr>
                <a:t>ATP-CP SYSTEM</a:t>
              </a:r>
              <a:endParaRPr lang="en-US" sz="2900" b="1" kern="1200">
                <a:solidFill>
                  <a:schemeClr val="tx1"/>
                </a:solidFill>
              </a:endParaRPr>
            </a:p>
          </p:txBody>
        </p:sp>
      </p:grpSp>
      <p:grpSp>
        <p:nvGrpSpPr>
          <p:cNvPr id="64" name="Group 63">
            <a:extLst>
              <a:ext uri="{FF2B5EF4-FFF2-40B4-BE49-F238E27FC236}">
                <a16:creationId xmlns:a16="http://schemas.microsoft.com/office/drawing/2014/main" id="{E37983F4-4B88-47CA-9896-F1E90E8AFE31}"/>
              </a:ext>
            </a:extLst>
          </p:cNvPr>
          <p:cNvGrpSpPr/>
          <p:nvPr/>
        </p:nvGrpSpPr>
        <p:grpSpPr>
          <a:xfrm>
            <a:off x="2445180" y="4745538"/>
            <a:ext cx="2126820" cy="1039085"/>
            <a:chOff x="3502223" y="4715492"/>
            <a:chExt cx="2406997" cy="1528443"/>
          </a:xfrm>
          <a:solidFill>
            <a:srgbClr val="00B050"/>
          </a:solidFill>
          <a:scene3d>
            <a:camera prst="orthographicFront"/>
            <a:lightRig rig="threePt" dir="t">
              <a:rot lat="0" lon="0" rev="7500000"/>
            </a:lightRig>
          </a:scene3d>
        </p:grpSpPr>
        <p:sp>
          <p:nvSpPr>
            <p:cNvPr id="73" name="Rectangle: Rounded Corners 72">
              <a:extLst>
                <a:ext uri="{FF2B5EF4-FFF2-40B4-BE49-F238E27FC236}">
                  <a16:creationId xmlns:a16="http://schemas.microsoft.com/office/drawing/2014/main" id="{3B563A51-EA30-4EF4-B684-FF7C243720CD}"/>
                </a:ext>
              </a:extLst>
            </p:cNvPr>
            <p:cNvSpPr/>
            <p:nvPr/>
          </p:nvSpPr>
          <p:spPr>
            <a:xfrm>
              <a:off x="3502223" y="4715492"/>
              <a:ext cx="2406997" cy="1528443"/>
            </a:xfrm>
            <a:prstGeom prst="roundRect">
              <a:avLst>
                <a:gd name="adj" fmla="val 10000"/>
              </a:avLst>
            </a:prstGeom>
            <a:grpFill/>
            <a:sp3d z="152400" extrusionH="63500" prstMaterial="dkEdge">
              <a:bevelT w="125400" h="36350" prst="relaxedInset"/>
              <a:contourClr>
                <a:schemeClr val="bg1"/>
              </a:contourClr>
            </a:sp3d>
          </p:spPr>
          <p:style>
            <a:lnRef idx="1">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74" name="Rectangle: Rounded Corners 19">
              <a:extLst>
                <a:ext uri="{FF2B5EF4-FFF2-40B4-BE49-F238E27FC236}">
                  <a16:creationId xmlns:a16="http://schemas.microsoft.com/office/drawing/2014/main" id="{7BD2EE28-3F45-423D-915F-7B1BD528F55B}"/>
                </a:ext>
              </a:extLst>
            </p:cNvPr>
            <p:cNvSpPr txBox="1"/>
            <p:nvPr/>
          </p:nvSpPr>
          <p:spPr>
            <a:xfrm>
              <a:off x="3546990" y="4760259"/>
              <a:ext cx="2317463" cy="1438909"/>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AU" sz="2900" b="1" kern="1200" dirty="0">
                  <a:solidFill>
                    <a:schemeClr val="tx1"/>
                  </a:solidFill>
                </a:rPr>
                <a:t>ANAEROBIC GLYCOLYSYS </a:t>
              </a:r>
              <a:endParaRPr lang="en-US" sz="2900" b="1" kern="1200" dirty="0">
                <a:solidFill>
                  <a:schemeClr val="tx1"/>
                </a:solidFill>
              </a:endParaRPr>
            </a:p>
          </p:txBody>
        </p:sp>
      </p:grpSp>
      <p:grpSp>
        <p:nvGrpSpPr>
          <p:cNvPr id="66" name="Group 65">
            <a:extLst>
              <a:ext uri="{FF2B5EF4-FFF2-40B4-BE49-F238E27FC236}">
                <a16:creationId xmlns:a16="http://schemas.microsoft.com/office/drawing/2014/main" id="{E89482A3-5491-4703-BFF6-E7D475B1C477}"/>
              </a:ext>
            </a:extLst>
          </p:cNvPr>
          <p:cNvGrpSpPr/>
          <p:nvPr/>
        </p:nvGrpSpPr>
        <p:grpSpPr>
          <a:xfrm>
            <a:off x="4181327" y="2725730"/>
            <a:ext cx="2226879" cy="1427458"/>
            <a:chOff x="6444108" y="2487014"/>
            <a:chExt cx="2406997" cy="1528443"/>
          </a:xfrm>
          <a:solidFill>
            <a:srgbClr val="0070C0"/>
          </a:solidFill>
          <a:scene3d>
            <a:camera prst="orthographicFront"/>
            <a:lightRig rig="threePt" dir="t">
              <a:rot lat="0" lon="0" rev="7500000"/>
            </a:lightRig>
          </a:scene3d>
        </p:grpSpPr>
        <p:sp>
          <p:nvSpPr>
            <p:cNvPr id="71" name="Rectangle: Rounded Corners 70">
              <a:extLst>
                <a:ext uri="{FF2B5EF4-FFF2-40B4-BE49-F238E27FC236}">
                  <a16:creationId xmlns:a16="http://schemas.microsoft.com/office/drawing/2014/main" id="{F28CCC91-A402-4585-B8B9-C6839FCCB608}"/>
                </a:ext>
              </a:extLst>
            </p:cNvPr>
            <p:cNvSpPr/>
            <p:nvPr/>
          </p:nvSpPr>
          <p:spPr>
            <a:xfrm>
              <a:off x="6444108" y="2487014"/>
              <a:ext cx="2406997" cy="1528443"/>
            </a:xfrm>
            <a:prstGeom prst="roundRect">
              <a:avLst>
                <a:gd name="adj" fmla="val 10000"/>
              </a:avLst>
            </a:prstGeom>
            <a:grpFill/>
            <a:sp3d z="152400" extrusionH="63500" prstMaterial="dkEdge">
              <a:bevelT w="125400" h="36350" prst="relaxedInset"/>
              <a:contourClr>
                <a:schemeClr val="bg1"/>
              </a:contourClr>
            </a:sp3d>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72" name="Rectangle: Rounded Corners 22">
              <a:extLst>
                <a:ext uri="{FF2B5EF4-FFF2-40B4-BE49-F238E27FC236}">
                  <a16:creationId xmlns:a16="http://schemas.microsoft.com/office/drawing/2014/main" id="{9ACED6CE-82C2-421A-A3E8-B667CB63516E}"/>
                </a:ext>
              </a:extLst>
            </p:cNvPr>
            <p:cNvSpPr txBox="1"/>
            <p:nvPr/>
          </p:nvSpPr>
          <p:spPr>
            <a:xfrm>
              <a:off x="6488875" y="2531781"/>
              <a:ext cx="2317463" cy="1438909"/>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AU" sz="2800" b="1" kern="1200">
                  <a:solidFill>
                    <a:schemeClr val="tx1"/>
                  </a:solidFill>
                </a:rPr>
                <a:t>AEROBIC</a:t>
              </a:r>
            </a:p>
            <a:p>
              <a:pPr marL="0" lvl="0" indent="0" algn="ctr" defTabSz="1289050">
                <a:lnSpc>
                  <a:spcPct val="90000"/>
                </a:lnSpc>
                <a:spcBef>
                  <a:spcPct val="0"/>
                </a:spcBef>
                <a:spcAft>
                  <a:spcPct val="35000"/>
                </a:spcAft>
                <a:buNone/>
              </a:pPr>
              <a:r>
                <a:rPr lang="en-AU" sz="2800" b="1">
                  <a:solidFill>
                    <a:schemeClr val="tx1"/>
                  </a:solidFill>
                </a:rPr>
                <a:t>(With oxygen)</a:t>
              </a:r>
              <a:endParaRPr lang="en-US" sz="2800" b="1" kern="1200">
                <a:solidFill>
                  <a:schemeClr val="tx1"/>
                </a:solidFill>
              </a:endParaRPr>
            </a:p>
          </p:txBody>
        </p:sp>
      </p:grpSp>
      <p:grpSp>
        <p:nvGrpSpPr>
          <p:cNvPr id="68" name="Group 67">
            <a:extLst>
              <a:ext uri="{FF2B5EF4-FFF2-40B4-BE49-F238E27FC236}">
                <a16:creationId xmlns:a16="http://schemas.microsoft.com/office/drawing/2014/main" id="{9E328A12-7339-4C6A-B637-FACC620295A3}"/>
              </a:ext>
            </a:extLst>
          </p:cNvPr>
          <p:cNvGrpSpPr/>
          <p:nvPr/>
        </p:nvGrpSpPr>
        <p:grpSpPr>
          <a:xfrm>
            <a:off x="4724399" y="4767321"/>
            <a:ext cx="2030543" cy="1039086"/>
            <a:chOff x="6444108" y="4715492"/>
            <a:chExt cx="2406997" cy="1528443"/>
          </a:xfrm>
          <a:solidFill>
            <a:srgbClr val="00B0F0"/>
          </a:solidFill>
          <a:scene3d>
            <a:camera prst="orthographicFront"/>
            <a:lightRig rig="threePt" dir="t">
              <a:rot lat="0" lon="0" rev="7500000"/>
            </a:lightRig>
          </a:scene3d>
        </p:grpSpPr>
        <p:sp>
          <p:nvSpPr>
            <p:cNvPr id="69" name="Rectangle: Rounded Corners 68">
              <a:extLst>
                <a:ext uri="{FF2B5EF4-FFF2-40B4-BE49-F238E27FC236}">
                  <a16:creationId xmlns:a16="http://schemas.microsoft.com/office/drawing/2014/main" id="{8B665BB7-B445-4743-A709-85AC1E25B298}"/>
                </a:ext>
              </a:extLst>
            </p:cNvPr>
            <p:cNvSpPr/>
            <p:nvPr/>
          </p:nvSpPr>
          <p:spPr>
            <a:xfrm>
              <a:off x="6444108" y="4715492"/>
              <a:ext cx="2406997" cy="1528443"/>
            </a:xfrm>
            <a:prstGeom prst="roundRect">
              <a:avLst>
                <a:gd name="adj" fmla="val 10000"/>
              </a:avLst>
            </a:prstGeom>
            <a:grpFill/>
            <a:sp3d z="152400" extrusionH="63500" prstMaterial="dkEdge">
              <a:bevelT w="125400" h="36350" prst="relaxedInset"/>
              <a:contourClr>
                <a:schemeClr val="bg1"/>
              </a:contourClr>
            </a:sp3d>
          </p:spPr>
          <p:style>
            <a:lnRef idx="1">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70" name="Rectangle: Rounded Corners 25">
              <a:extLst>
                <a:ext uri="{FF2B5EF4-FFF2-40B4-BE49-F238E27FC236}">
                  <a16:creationId xmlns:a16="http://schemas.microsoft.com/office/drawing/2014/main" id="{CC093908-C27B-4005-8A70-266552E51543}"/>
                </a:ext>
              </a:extLst>
            </p:cNvPr>
            <p:cNvSpPr txBox="1"/>
            <p:nvPr/>
          </p:nvSpPr>
          <p:spPr>
            <a:xfrm>
              <a:off x="6488875" y="4760257"/>
              <a:ext cx="2317463" cy="1438908"/>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AU" sz="2900" b="1" kern="1200">
                  <a:solidFill>
                    <a:schemeClr val="tx1"/>
                  </a:solidFill>
                </a:rPr>
                <a:t>AEROBIC SYSTEM</a:t>
              </a:r>
              <a:endParaRPr lang="en-US" sz="2900" b="1" kern="1200">
                <a:solidFill>
                  <a:schemeClr val="tx1"/>
                </a:solidFill>
              </a:endParaRPr>
            </a:p>
          </p:txBody>
        </p:sp>
      </p:grpSp>
      <p:sp>
        <p:nvSpPr>
          <p:cNvPr id="32" name="Title 1">
            <a:extLst>
              <a:ext uri="{FF2B5EF4-FFF2-40B4-BE49-F238E27FC236}">
                <a16:creationId xmlns:a16="http://schemas.microsoft.com/office/drawing/2014/main" id="{F91AA170-2ACE-5D4B-8595-07846BE02F80}"/>
              </a:ext>
            </a:extLst>
          </p:cNvPr>
          <p:cNvSpPr>
            <a:spLocks noGrp="1"/>
          </p:cNvSpPr>
          <p:nvPr>
            <p:ph type="title"/>
          </p:nvPr>
        </p:nvSpPr>
        <p:spPr>
          <a:xfrm>
            <a:off x="0" y="0"/>
            <a:ext cx="9144000" cy="630334"/>
          </a:xfrm>
          <a:solidFill>
            <a:srgbClr val="FFFF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AU" sz="2400" b="1">
                <a:solidFill>
                  <a:schemeClr val="tx1"/>
                </a:solidFill>
              </a:rPr>
              <a:t>ENERGY SYSTEMS</a:t>
            </a:r>
            <a:endParaRPr lang="en-US" sz="2400" b="1">
              <a:solidFill>
                <a:schemeClr val="tx1"/>
              </a:solidFill>
            </a:endParaRPr>
          </a:p>
        </p:txBody>
      </p:sp>
      <p:grpSp>
        <p:nvGrpSpPr>
          <p:cNvPr id="30" name="Group 29">
            <a:extLst>
              <a:ext uri="{FF2B5EF4-FFF2-40B4-BE49-F238E27FC236}">
                <a16:creationId xmlns:a16="http://schemas.microsoft.com/office/drawing/2014/main" id="{10B3E45C-690B-44E4-A3AC-6577FB24183C}"/>
              </a:ext>
            </a:extLst>
          </p:cNvPr>
          <p:cNvGrpSpPr/>
          <p:nvPr/>
        </p:nvGrpSpPr>
        <p:grpSpPr>
          <a:xfrm>
            <a:off x="6917121" y="2725730"/>
            <a:ext cx="2226879" cy="1427458"/>
            <a:chOff x="6444108" y="2487014"/>
            <a:chExt cx="2406997" cy="1528443"/>
          </a:xfrm>
          <a:solidFill>
            <a:srgbClr val="0070C0"/>
          </a:solidFill>
          <a:scene3d>
            <a:camera prst="orthographicFront"/>
            <a:lightRig rig="threePt" dir="t">
              <a:rot lat="0" lon="0" rev="7500000"/>
            </a:lightRig>
          </a:scene3d>
        </p:grpSpPr>
        <p:sp>
          <p:nvSpPr>
            <p:cNvPr id="31" name="Rectangle: Rounded Corners 30">
              <a:extLst>
                <a:ext uri="{FF2B5EF4-FFF2-40B4-BE49-F238E27FC236}">
                  <a16:creationId xmlns:a16="http://schemas.microsoft.com/office/drawing/2014/main" id="{AD2162FC-9274-45B5-8CF5-DCE2EC475A0E}"/>
                </a:ext>
              </a:extLst>
            </p:cNvPr>
            <p:cNvSpPr/>
            <p:nvPr/>
          </p:nvSpPr>
          <p:spPr>
            <a:xfrm>
              <a:off x="6444108" y="2487014"/>
              <a:ext cx="2406997" cy="1528443"/>
            </a:xfrm>
            <a:prstGeom prst="roundRect">
              <a:avLst>
                <a:gd name="adj" fmla="val 10000"/>
              </a:avLst>
            </a:prstGeom>
            <a:grpFill/>
            <a:sp3d z="152400" extrusionH="63500" prstMaterial="dkEdge">
              <a:bevelT w="125400" h="36350" prst="relaxedInset"/>
              <a:contourClr>
                <a:schemeClr val="bg1"/>
              </a:contourClr>
            </a:sp3d>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3" name="Rectangle: Rounded Corners 22">
              <a:extLst>
                <a:ext uri="{FF2B5EF4-FFF2-40B4-BE49-F238E27FC236}">
                  <a16:creationId xmlns:a16="http://schemas.microsoft.com/office/drawing/2014/main" id="{397A1FAC-FBF7-4E75-B3A8-DEC4DA42E20E}"/>
                </a:ext>
              </a:extLst>
            </p:cNvPr>
            <p:cNvSpPr txBox="1"/>
            <p:nvPr/>
          </p:nvSpPr>
          <p:spPr>
            <a:xfrm>
              <a:off x="6488875" y="2531781"/>
              <a:ext cx="2317463" cy="1438909"/>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AU" sz="2800" b="1" kern="1200" dirty="0">
                  <a:solidFill>
                    <a:schemeClr val="tx1"/>
                  </a:solidFill>
                </a:rPr>
                <a:t>2 Pathways</a:t>
              </a:r>
              <a:endParaRPr lang="en-US" sz="2800" b="1" kern="1200" dirty="0">
                <a:solidFill>
                  <a:schemeClr val="tx1"/>
                </a:solidFill>
              </a:endParaRPr>
            </a:p>
          </p:txBody>
        </p:sp>
      </p:grpSp>
      <p:grpSp>
        <p:nvGrpSpPr>
          <p:cNvPr id="34" name="Group 33">
            <a:extLst>
              <a:ext uri="{FF2B5EF4-FFF2-40B4-BE49-F238E27FC236}">
                <a16:creationId xmlns:a16="http://schemas.microsoft.com/office/drawing/2014/main" id="{1F7ED2DD-FEC0-4A45-8AFA-AD733FC1CCAF}"/>
              </a:ext>
            </a:extLst>
          </p:cNvPr>
          <p:cNvGrpSpPr/>
          <p:nvPr/>
        </p:nvGrpSpPr>
        <p:grpSpPr>
          <a:xfrm>
            <a:off x="6987349" y="4601147"/>
            <a:ext cx="2156652" cy="1427458"/>
            <a:chOff x="6444108" y="2487014"/>
            <a:chExt cx="2406997" cy="1528443"/>
          </a:xfrm>
          <a:solidFill>
            <a:srgbClr val="0070C0"/>
          </a:solidFill>
          <a:scene3d>
            <a:camera prst="orthographicFront"/>
            <a:lightRig rig="threePt" dir="t">
              <a:rot lat="0" lon="0" rev="7500000"/>
            </a:lightRig>
          </a:scene3d>
        </p:grpSpPr>
        <p:sp>
          <p:nvSpPr>
            <p:cNvPr id="35" name="Rectangle: Rounded Corners 34">
              <a:extLst>
                <a:ext uri="{FF2B5EF4-FFF2-40B4-BE49-F238E27FC236}">
                  <a16:creationId xmlns:a16="http://schemas.microsoft.com/office/drawing/2014/main" id="{DB4434E6-FAC2-4406-83B0-FBDC754EB03D}"/>
                </a:ext>
              </a:extLst>
            </p:cNvPr>
            <p:cNvSpPr/>
            <p:nvPr/>
          </p:nvSpPr>
          <p:spPr>
            <a:xfrm>
              <a:off x="6444108" y="2487014"/>
              <a:ext cx="2406997" cy="1528443"/>
            </a:xfrm>
            <a:prstGeom prst="roundRect">
              <a:avLst>
                <a:gd name="adj" fmla="val 10000"/>
              </a:avLst>
            </a:prstGeom>
            <a:grpFill/>
            <a:sp3d z="152400" extrusionH="63500" prstMaterial="dkEdge">
              <a:bevelT w="125400" h="36350" prst="relaxedInset"/>
              <a:contourClr>
                <a:schemeClr val="bg1"/>
              </a:contourClr>
            </a:sp3d>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6" name="Rectangle: Rounded Corners 22">
              <a:extLst>
                <a:ext uri="{FF2B5EF4-FFF2-40B4-BE49-F238E27FC236}">
                  <a16:creationId xmlns:a16="http://schemas.microsoft.com/office/drawing/2014/main" id="{653F776B-8E91-4C12-BD35-0AF9E133A111}"/>
                </a:ext>
              </a:extLst>
            </p:cNvPr>
            <p:cNvSpPr txBox="1"/>
            <p:nvPr/>
          </p:nvSpPr>
          <p:spPr>
            <a:xfrm>
              <a:off x="6488875" y="2531781"/>
              <a:ext cx="2317463" cy="1438909"/>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AU" sz="2800" b="1" kern="1200" dirty="0">
                  <a:solidFill>
                    <a:schemeClr val="tx1"/>
                  </a:solidFill>
                </a:rPr>
                <a:t>3 energy systems</a:t>
              </a:r>
              <a:endParaRPr lang="en-US" sz="2800" b="1" kern="1200" dirty="0">
                <a:solidFill>
                  <a:schemeClr val="tx1"/>
                </a:solidFill>
              </a:endParaRPr>
            </a:p>
          </p:txBody>
        </p:sp>
      </p:grpSp>
    </p:spTree>
    <p:extLst>
      <p:ext uri="{BB962C8B-B14F-4D97-AF65-F5344CB8AC3E}">
        <p14:creationId xmlns:p14="http://schemas.microsoft.com/office/powerpoint/2010/main" val="8406576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sp>
        <p:nvSpPr>
          <p:cNvPr id="3" name="TextBox 2"/>
          <p:cNvSpPr txBox="1"/>
          <p:nvPr/>
        </p:nvSpPr>
        <p:spPr>
          <a:xfrm>
            <a:off x="266700" y="1485423"/>
            <a:ext cx="8610600" cy="1754326"/>
          </a:xfrm>
          <a:prstGeom prst="rect">
            <a:avLst/>
          </a:prstGeom>
          <a:solidFill>
            <a:schemeClr val="bg1"/>
          </a:solidFill>
          <a:ln w="19050">
            <a:solidFill>
              <a:srgbClr val="0070C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AU" u="sng" dirty="0">
                <a:solidFill>
                  <a:srgbClr val="FF0000"/>
                </a:solidFill>
              </a:rPr>
              <a:t>RATE</a:t>
            </a:r>
            <a:r>
              <a:rPr lang="en-AU" dirty="0">
                <a:solidFill>
                  <a:srgbClr val="FF0000"/>
                </a:solidFill>
              </a:rPr>
              <a:t> of ATP production </a:t>
            </a:r>
            <a:r>
              <a:rPr lang="en-AU" dirty="0"/>
              <a:t>= </a:t>
            </a:r>
            <a:r>
              <a:rPr lang="en-AU" u="sng" dirty="0"/>
              <a:t>how quickly</a:t>
            </a:r>
            <a:r>
              <a:rPr lang="en-AU" dirty="0"/>
              <a:t> ATP is resynthesised </a:t>
            </a:r>
          </a:p>
          <a:p>
            <a:endParaRPr lang="en-AU" dirty="0"/>
          </a:p>
          <a:p>
            <a:r>
              <a:rPr lang="en-AU" u="sng" dirty="0">
                <a:solidFill>
                  <a:srgbClr val="00B050"/>
                </a:solidFill>
              </a:rPr>
              <a:t>YIELD</a:t>
            </a:r>
            <a:r>
              <a:rPr lang="en-AU" dirty="0"/>
              <a:t>  = </a:t>
            </a:r>
            <a:r>
              <a:rPr lang="en-AU" u="sng" dirty="0"/>
              <a:t>how much</a:t>
            </a:r>
            <a:r>
              <a:rPr lang="en-AU" dirty="0"/>
              <a:t> ATP is resynthesised </a:t>
            </a:r>
          </a:p>
          <a:p>
            <a:endParaRPr lang="en-GB" dirty="0"/>
          </a:p>
          <a:p>
            <a:r>
              <a:rPr lang="en-AU" dirty="0"/>
              <a:t>There is a trade-off between rate and yield - the energy system with a higher yield (more ATP) has a slower rate (ATP resynthesised slower).</a:t>
            </a:r>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0" name="Title 1">
            <a:extLst>
              <a:ext uri="{FF2B5EF4-FFF2-40B4-BE49-F238E27FC236}">
                <a16:creationId xmlns:a16="http://schemas.microsoft.com/office/drawing/2014/main" id="{6D0F65EF-B8E7-194C-86B7-564089BCD042}"/>
              </a:ext>
            </a:extLst>
          </p:cNvPr>
          <p:cNvSpPr>
            <a:spLocks noGrp="1"/>
          </p:cNvSpPr>
          <p:nvPr>
            <p:ph type="title"/>
          </p:nvPr>
        </p:nvSpPr>
        <p:spPr>
          <a:xfrm>
            <a:off x="0" y="0"/>
            <a:ext cx="9144000" cy="630334"/>
          </a:xfrm>
          <a:solidFill>
            <a:srgbClr val="FFFF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AU" sz="2400" b="1">
                <a:solidFill>
                  <a:schemeClr val="tx1"/>
                </a:solidFill>
              </a:rPr>
              <a:t>ENERGY SYSTEMS</a:t>
            </a:r>
            <a:endParaRPr lang="en-US" sz="2400" b="1">
              <a:solidFill>
                <a:schemeClr val="tx1"/>
              </a:solidFill>
            </a:endParaRPr>
          </a:p>
        </p:txBody>
      </p:sp>
    </p:spTree>
    <p:extLst>
      <p:ext uri="{BB962C8B-B14F-4D97-AF65-F5344CB8AC3E}">
        <p14:creationId xmlns:p14="http://schemas.microsoft.com/office/powerpoint/2010/main" val="9004480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
        <p:nvSpPr>
          <p:cNvPr id="6" name="Rectangle 5"/>
          <p:cNvSpPr/>
          <p:nvPr/>
        </p:nvSpPr>
        <p:spPr>
          <a:xfrm>
            <a:off x="6443360" y="5911334"/>
            <a:ext cx="2438400" cy="184666"/>
          </a:xfrm>
          <a:prstGeom prst="rect">
            <a:avLst/>
          </a:prstGeom>
        </p:spPr>
        <p:txBody>
          <a:bodyPr wrap="square">
            <a:spAutoFit/>
          </a:bodyPr>
          <a:lstStyle/>
          <a:p>
            <a:pPr algn="r"/>
            <a:r>
              <a:rPr lang="en-US" sz="600"/>
              <a:t>www.flickr.com/photos/philmcelhinney/1000892083/</a:t>
            </a:r>
          </a:p>
        </p:txBody>
      </p:sp>
      <p:sp>
        <p:nvSpPr>
          <p:cNvPr id="7" name="TextBox 6"/>
          <p:cNvSpPr txBox="1"/>
          <p:nvPr/>
        </p:nvSpPr>
        <p:spPr>
          <a:xfrm>
            <a:off x="838200" y="4861766"/>
            <a:ext cx="4777582" cy="923330"/>
          </a:xfrm>
          <a:prstGeom prst="rect">
            <a:avLst/>
          </a:prstGeom>
          <a:solidFill>
            <a:srgbClr val="FF0000"/>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a:solidFill>
                  <a:schemeClr val="bg1"/>
                </a:solidFill>
              </a:rPr>
              <a:t>Usain Bolt cruises to victory during the 100m sprint, an event predominantly fuelled by the </a:t>
            </a:r>
          </a:p>
          <a:p>
            <a:pPr algn="ctr"/>
            <a:r>
              <a:rPr lang="en-AU" b="1">
                <a:solidFill>
                  <a:schemeClr val="bg1"/>
                </a:solidFill>
              </a:rPr>
              <a:t>ATP–CP system.</a:t>
            </a:r>
            <a:endParaRPr lang="en-US" b="1">
              <a:solidFill>
                <a:schemeClr val="bg1"/>
              </a:solidFill>
            </a:endParaRPr>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4" name="Title 1">
            <a:extLst>
              <a:ext uri="{FF2B5EF4-FFF2-40B4-BE49-F238E27FC236}">
                <a16:creationId xmlns:a16="http://schemas.microsoft.com/office/drawing/2014/main" id="{8DF624EB-5CAD-46E8-8AC1-E19A8CD48029}"/>
              </a:ext>
            </a:extLst>
          </p:cNvPr>
          <p:cNvSpPr>
            <a:spLocks noGrp="1"/>
          </p:cNvSpPr>
          <p:nvPr>
            <p:ph type="title"/>
          </p:nvPr>
        </p:nvSpPr>
        <p:spPr>
          <a:xfrm>
            <a:off x="0" y="0"/>
            <a:ext cx="9144000" cy="591941"/>
          </a:xfrm>
          <a:solidFill>
            <a:srgbClr val="FFFF00"/>
          </a:solidFill>
        </p:spPr>
        <p:style>
          <a:lnRef idx="3">
            <a:schemeClr val="lt1"/>
          </a:lnRef>
          <a:fillRef idx="1">
            <a:schemeClr val="dk1"/>
          </a:fillRef>
          <a:effectRef idx="1">
            <a:schemeClr val="dk1"/>
          </a:effectRef>
          <a:fontRef idx="minor">
            <a:schemeClr val="lt1"/>
          </a:fontRef>
        </p:style>
        <p:txBody>
          <a:bodyPr>
            <a:normAutofit/>
          </a:bodyPr>
          <a:lstStyle/>
          <a:p>
            <a:pPr marL="54864" algn="ctr" eaLnBrk="1" fontAlgn="auto" hangingPunct="1">
              <a:spcAft>
                <a:spcPts val="0"/>
              </a:spcAft>
              <a:defRPr/>
            </a:pPr>
            <a:r>
              <a:rPr lang="en-AU" sz="2400" b="1">
                <a:solidFill>
                  <a:schemeClr val="tx1"/>
                </a:solidFill>
              </a:rPr>
              <a:t>ATP–CP ENERGY SYSTEM</a:t>
            </a:r>
            <a:endParaRPr sz="2400" b="1">
              <a:solidFill>
                <a:schemeClr val="tx1"/>
              </a:solidFill>
            </a:endParaRPr>
          </a:p>
        </p:txBody>
      </p:sp>
      <p:sp>
        <p:nvSpPr>
          <p:cNvPr id="17" name="TextBox 16">
            <a:extLst>
              <a:ext uri="{FF2B5EF4-FFF2-40B4-BE49-F238E27FC236}">
                <a16:creationId xmlns:a16="http://schemas.microsoft.com/office/drawing/2014/main" id="{0B8A085A-3436-472D-9116-130B3ACAD55E}"/>
              </a:ext>
            </a:extLst>
          </p:cNvPr>
          <p:cNvSpPr txBox="1"/>
          <p:nvPr/>
        </p:nvSpPr>
        <p:spPr>
          <a:xfrm>
            <a:off x="327818" y="914400"/>
            <a:ext cx="8511382" cy="6621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lnSpc>
                <a:spcPct val="80000"/>
              </a:lnSpc>
            </a:pPr>
            <a:r>
              <a:rPr lang="en-AU"/>
              <a:t>An immediate energy system that does not require oxygen.</a:t>
            </a:r>
          </a:p>
          <a:p>
            <a:pPr algn="ctr">
              <a:lnSpc>
                <a:spcPct val="80000"/>
              </a:lnSpc>
            </a:pPr>
            <a:endParaRPr lang="en-AU" sz="1000"/>
          </a:p>
          <a:p>
            <a:pPr algn="ctr">
              <a:lnSpc>
                <a:spcPct val="80000"/>
              </a:lnSpc>
            </a:pPr>
            <a:r>
              <a:rPr lang="en-AU"/>
              <a:t>Also known as the phosphagen system.</a:t>
            </a:r>
            <a:endParaRPr lang="en-AU">
              <a:latin typeface="Arial Narrow" panose="020B0606020202030204" pitchFamily="34" charset="0"/>
              <a:ea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96198504-A036-4642-9D26-607415282CC4}"/>
              </a:ext>
            </a:extLst>
          </p:cNvPr>
          <p:cNvSpPr>
            <a:spLocks noGrp="1"/>
          </p:cNvSpPr>
          <p:nvPr>
            <p:ph idx="1"/>
          </p:nvPr>
        </p:nvSpPr>
        <p:spPr>
          <a:xfrm>
            <a:off x="327819" y="1752601"/>
            <a:ext cx="8511381" cy="2848816"/>
          </a:xfrm>
          <a:solidFill>
            <a:schemeClr val="bg1"/>
          </a:solidFill>
          <a:ln>
            <a:solidFill>
              <a:srgbClr val="FFFF00"/>
            </a:solidFill>
          </a:ln>
        </p:spPr>
        <p:txBody>
          <a:bodyPr>
            <a:normAutofit/>
          </a:bodyPr>
          <a:lstStyle/>
          <a:p>
            <a:pPr>
              <a:lnSpc>
                <a:spcPct val="80000"/>
              </a:lnSpc>
            </a:pPr>
            <a:endParaRPr lang="en-AU" sz="1000" b="1" dirty="0"/>
          </a:p>
          <a:p>
            <a:pPr>
              <a:lnSpc>
                <a:spcPct val="80000"/>
              </a:lnSpc>
            </a:pPr>
            <a:r>
              <a:rPr lang="en-AU" sz="1800" b="1" dirty="0"/>
              <a:t>FUEL: </a:t>
            </a:r>
            <a:r>
              <a:rPr lang="en-AU" sz="1800" dirty="0"/>
              <a:t>Uses a combination of stored ATP + the stored creatine phosphate </a:t>
            </a:r>
          </a:p>
          <a:p>
            <a:pPr eaLnBrk="1" hangingPunct="1">
              <a:lnSpc>
                <a:spcPct val="80000"/>
              </a:lnSpc>
            </a:pPr>
            <a:endParaRPr lang="en-US" sz="1800" dirty="0"/>
          </a:p>
          <a:p>
            <a:pPr>
              <a:lnSpc>
                <a:spcPct val="80000"/>
              </a:lnSpc>
            </a:pPr>
            <a:r>
              <a:rPr lang="en-AU" sz="1800" b="1" dirty="0"/>
              <a:t>INTENSITY: </a:t>
            </a:r>
            <a:r>
              <a:rPr lang="en-AU" sz="1800" dirty="0"/>
              <a:t>Maximum efforts &gt;95% max HR</a:t>
            </a:r>
          </a:p>
          <a:p>
            <a:pPr eaLnBrk="1" hangingPunct="1">
              <a:lnSpc>
                <a:spcPct val="80000"/>
              </a:lnSpc>
            </a:pPr>
            <a:endParaRPr lang="en-US" sz="1800" dirty="0"/>
          </a:p>
          <a:p>
            <a:pPr>
              <a:lnSpc>
                <a:spcPct val="80000"/>
              </a:lnSpc>
            </a:pPr>
            <a:r>
              <a:rPr lang="en-AU" sz="1800" b="1" dirty="0"/>
              <a:t>DURATION: </a:t>
            </a:r>
            <a:r>
              <a:rPr lang="en-AU" sz="1800" dirty="0"/>
              <a:t>Short duration (fuel depleted after 10 secs)</a:t>
            </a:r>
          </a:p>
          <a:p>
            <a:pPr>
              <a:lnSpc>
                <a:spcPct val="80000"/>
              </a:lnSpc>
            </a:pPr>
            <a:endParaRPr lang="en-AU" sz="1800" dirty="0"/>
          </a:p>
          <a:p>
            <a:pPr>
              <a:lnSpc>
                <a:spcPct val="80000"/>
              </a:lnSpc>
            </a:pPr>
            <a:r>
              <a:rPr lang="en-AU" sz="1800" b="1" dirty="0"/>
              <a:t>RATE OF RESYNTHESIS: </a:t>
            </a:r>
            <a:r>
              <a:rPr lang="en-AU" sz="1800" dirty="0"/>
              <a:t>Very fast</a:t>
            </a:r>
            <a:endParaRPr lang="en-US" sz="1800" dirty="0"/>
          </a:p>
          <a:p>
            <a:pPr eaLnBrk="1" hangingPunct="1">
              <a:lnSpc>
                <a:spcPct val="80000"/>
              </a:lnSpc>
            </a:pPr>
            <a:endParaRPr lang="en-US" sz="1800" dirty="0"/>
          </a:p>
          <a:p>
            <a:pPr>
              <a:lnSpc>
                <a:spcPct val="80000"/>
              </a:lnSpc>
            </a:pPr>
            <a:r>
              <a:rPr lang="en-AU" sz="1800" b="1" dirty="0"/>
              <a:t>YIELD: </a:t>
            </a:r>
            <a:r>
              <a:rPr lang="en-AU" sz="1800" dirty="0"/>
              <a:t>Low</a:t>
            </a:r>
          </a:p>
        </p:txBody>
      </p:sp>
      <p:pic>
        <p:nvPicPr>
          <p:cNvPr id="84994" name="Picture 2" descr="Usain Bolt by Phil McElhinney."/>
          <p:cNvPicPr>
            <a:picLocks noChangeAspect="1" noChangeArrowheads="1"/>
          </p:cNvPicPr>
          <p:nvPr/>
        </p:nvPicPr>
        <p:blipFill>
          <a:blip r:embed="rId4" cstate="print"/>
          <a:srcRect/>
          <a:stretch>
            <a:fillRect/>
          </a:stretch>
        </p:blipFill>
        <p:spPr bwMode="auto">
          <a:xfrm>
            <a:off x="6477983" y="2402299"/>
            <a:ext cx="2369154" cy="3557288"/>
          </a:xfrm>
          <a:prstGeom prst="rect">
            <a:avLst/>
          </a:prstGeom>
          <a:noFill/>
        </p:spPr>
      </p:pic>
      <p:sp>
        <p:nvSpPr>
          <p:cNvPr id="8" name="Right Arrow 7"/>
          <p:cNvSpPr/>
          <p:nvPr/>
        </p:nvSpPr>
        <p:spPr>
          <a:xfrm>
            <a:off x="5605272" y="4941987"/>
            <a:ext cx="1981501" cy="308575"/>
          </a:xfrm>
          <a:prstGeom prst="rightArrow">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66519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9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7" grpId="0" animBg="1"/>
      <p:bldP spid="18" grpId="0" build="p"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FF41D5BB-5370-4727-9FEF-7A1413F4F496}"/>
              </a:ext>
            </a:extLst>
          </p:cNvPr>
          <p:cNvGraphicFramePr>
            <a:graphicFrameLocks noGrp="1"/>
          </p:cNvGraphicFramePr>
          <p:nvPr/>
        </p:nvGraphicFramePr>
        <p:xfrm>
          <a:off x="0" y="591941"/>
          <a:ext cx="9144000" cy="6234165"/>
        </p:xfrm>
        <a:graphic>
          <a:graphicData uri="http://schemas.openxmlformats.org/drawingml/2006/table">
            <a:tbl>
              <a:tblPr firstRow="1" bandRow="1">
                <a:tableStyleId>{35758FB7-9AC5-4552-8A53-C91805E547FA}</a:tableStyleId>
              </a:tblPr>
              <a:tblGrid>
                <a:gridCol w="3048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1428245">
                <a:tc>
                  <a:txBody>
                    <a:bodyPr/>
                    <a:lstStyle/>
                    <a:p>
                      <a:pPr algn="l"/>
                      <a:r>
                        <a:rPr lang="en-US" sz="1800" b="1">
                          <a:solidFill>
                            <a:schemeClr val="bg1"/>
                          </a:solidFill>
                        </a:rPr>
                        <a:t>Alternate names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9FBF"/>
                    </a:solidFill>
                  </a:tcPr>
                </a:tc>
                <a:tc>
                  <a:txBody>
                    <a:bodyPr/>
                    <a:lstStyle/>
                    <a:p>
                      <a:pPr algn="ctr"/>
                      <a:r>
                        <a:rPr lang="en-GB" sz="1800" b="0" dirty="0">
                          <a:solidFill>
                            <a:schemeClr val="bg1"/>
                          </a:solidFill>
                        </a:rPr>
                        <a:t>Phosphocreatine system (PC)</a:t>
                      </a:r>
                    </a:p>
                    <a:p>
                      <a:pPr algn="ctr"/>
                      <a:r>
                        <a:rPr lang="en-GB" sz="1800" b="0" dirty="0">
                          <a:solidFill>
                            <a:schemeClr val="bg1"/>
                          </a:solidFill>
                        </a:rPr>
                        <a:t>Creatine Phosphate system (CP)</a:t>
                      </a:r>
                    </a:p>
                    <a:p>
                      <a:pPr algn="ctr"/>
                      <a:r>
                        <a:rPr lang="en-GB" sz="1800" b="0" dirty="0">
                          <a:solidFill>
                            <a:schemeClr val="bg1"/>
                          </a:solidFill>
                        </a:rPr>
                        <a:t>Phosphagen system</a:t>
                      </a:r>
                    </a:p>
                    <a:p>
                      <a:pPr algn="ctr"/>
                      <a:r>
                        <a:rPr lang="en-AU" b="0" dirty="0"/>
                        <a:t>Anaerobic </a:t>
                      </a:r>
                      <a:r>
                        <a:rPr lang="en-AU" b="0" dirty="0" err="1"/>
                        <a:t>Alactic</a:t>
                      </a:r>
                      <a:r>
                        <a:rPr lang="en-AU" b="0" dirty="0"/>
                        <a:t> System</a:t>
                      </a:r>
                      <a:endParaRPr lang="en-GB" sz="18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9FBF"/>
                    </a:solidFill>
                  </a:tcPr>
                </a:tc>
                <a:extLst>
                  <a:ext uri="{0D108BD9-81ED-4DB2-BD59-A6C34878D82A}">
                    <a16:rowId xmlns:a16="http://schemas.microsoft.com/office/drawing/2014/main" val="3594126989"/>
                  </a:ext>
                </a:extLst>
              </a:tr>
              <a:tr h="611665">
                <a:tc>
                  <a:txBody>
                    <a:bodyPr/>
                    <a:lstStyle/>
                    <a:p>
                      <a:pPr algn="l"/>
                      <a:r>
                        <a:rPr lang="en-AU" sz="1800" b="1">
                          <a:solidFill>
                            <a:schemeClr val="bg1"/>
                          </a:solidFill>
                        </a:rPr>
                        <a:t>Fuel Source</a:t>
                      </a:r>
                      <a:endParaRPr lang="en-US" sz="18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AU" sz="1800" b="0" dirty="0">
                          <a:solidFill>
                            <a:schemeClr val="bg1"/>
                          </a:solidFill>
                        </a:rPr>
                        <a:t>Creatine Phosphate </a:t>
                      </a:r>
                      <a:r>
                        <a:rPr lang="en-GB" sz="1800" b="0" dirty="0">
                          <a:solidFill>
                            <a:schemeClr val="bg1"/>
                          </a:solidFill>
                        </a:rPr>
                        <a:t>(CP)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1180739">
                <a:tc>
                  <a:txBody>
                    <a:bodyPr/>
                    <a:lstStyle/>
                    <a:p>
                      <a:pPr algn="l"/>
                      <a:r>
                        <a:rPr lang="en-AU" sz="1800" b="1">
                          <a:solidFill>
                            <a:schemeClr val="bg1"/>
                          </a:solidFill>
                        </a:rPr>
                        <a:t>Intensity of activity best suited to</a:t>
                      </a:r>
                      <a:endParaRPr lang="en-US" sz="18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tc>
                  <a:txBody>
                    <a:bodyPr/>
                    <a:lstStyle/>
                    <a:p>
                      <a:pPr algn="ctr"/>
                      <a:r>
                        <a:rPr lang="en-US" sz="1800" b="0">
                          <a:solidFill>
                            <a:schemeClr val="bg1"/>
                          </a:solidFill>
                        </a:rPr>
                        <a:t>High intensity</a:t>
                      </a:r>
                    </a:p>
                    <a:p>
                      <a:pPr algn="ctr"/>
                      <a:r>
                        <a:rPr lang="en-US" sz="1800" b="0">
                          <a:solidFill>
                            <a:schemeClr val="bg1"/>
                          </a:solidFill>
                        </a:rPr>
                        <a:t> &gt; 95% max 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9FBF"/>
                    </a:solidFill>
                  </a:tcPr>
                </a:tc>
                <a:extLst>
                  <a:ext uri="{0D108BD9-81ED-4DB2-BD59-A6C34878D82A}">
                    <a16:rowId xmlns:a16="http://schemas.microsoft.com/office/drawing/2014/main" val="10001"/>
                  </a:ext>
                </a:extLst>
              </a:tr>
              <a:tr h="618759">
                <a:tc>
                  <a:txBody>
                    <a:bodyPr/>
                    <a:lstStyle/>
                    <a:p>
                      <a:pPr algn="l"/>
                      <a:r>
                        <a:rPr lang="en-AU" sz="1800" b="1">
                          <a:solidFill>
                            <a:schemeClr val="bg1"/>
                          </a:solidFill>
                        </a:rPr>
                        <a:t>Rate (speed) of ATP production</a:t>
                      </a:r>
                      <a:endParaRPr lang="en-US" sz="18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AU" sz="1800" b="0">
                          <a:solidFill>
                            <a:schemeClr val="bg1"/>
                          </a:solidFill>
                        </a:rPr>
                        <a:t>Very fast</a:t>
                      </a:r>
                      <a:endParaRPr lang="en-US" sz="1800" b="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2"/>
                  </a:ext>
                </a:extLst>
              </a:tr>
              <a:tr h="1180739">
                <a:tc>
                  <a:txBody>
                    <a:bodyPr/>
                    <a:lstStyle/>
                    <a:p>
                      <a:pPr algn="l"/>
                      <a:r>
                        <a:rPr lang="en-AU" sz="1800" b="1">
                          <a:solidFill>
                            <a:schemeClr val="bg1"/>
                          </a:solidFill>
                        </a:rPr>
                        <a:t>Yield (amount of ATP per mole of fuel source)</a:t>
                      </a:r>
                      <a:endParaRPr lang="en-US" sz="18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tc>
                  <a:txBody>
                    <a:bodyPr/>
                    <a:lstStyle/>
                    <a:p>
                      <a:pPr algn="ctr"/>
                      <a:r>
                        <a:rPr lang="en-AU" sz="1800" b="0">
                          <a:solidFill>
                            <a:schemeClr val="bg1"/>
                          </a:solidFill>
                        </a:rPr>
                        <a:t>Smallest</a:t>
                      </a:r>
                    </a:p>
                    <a:p>
                      <a:pPr algn="ctr"/>
                      <a:r>
                        <a:rPr lang="en-GB" sz="1800" b="0" strike="noStrike">
                          <a:solidFill>
                            <a:schemeClr val="bg1"/>
                          </a:solidFill>
                        </a:rPr>
                        <a:t>(</a:t>
                      </a:r>
                      <a:r>
                        <a:rPr lang="en-AU" sz="1800" b="0" strike="noStrike">
                          <a:solidFill>
                            <a:schemeClr val="bg1"/>
                          </a:solidFill>
                        </a:rPr>
                        <a:t>&lt; 1 ATP)</a:t>
                      </a:r>
                      <a:endParaRPr lang="en-US" sz="1800" b="0" strike="noStrike">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extLst>
                  <a:ext uri="{0D108BD9-81ED-4DB2-BD59-A6C34878D82A}">
                    <a16:rowId xmlns:a16="http://schemas.microsoft.com/office/drawing/2014/main" val="10003"/>
                  </a:ext>
                </a:extLst>
              </a:tr>
              <a:tr h="639800">
                <a:tc>
                  <a:txBody>
                    <a:bodyPr/>
                    <a:lstStyle/>
                    <a:p>
                      <a:pPr algn="l"/>
                      <a:r>
                        <a:rPr lang="en-AU" sz="1800" b="1">
                          <a:solidFill>
                            <a:schemeClr val="bg1"/>
                          </a:solidFill>
                        </a:rPr>
                        <a:t>By</a:t>
                      </a:r>
                      <a:r>
                        <a:rPr lang="en-AU" sz="1800" b="1" baseline="0">
                          <a:solidFill>
                            <a:schemeClr val="bg1"/>
                          </a:solidFill>
                        </a:rPr>
                        <a:t> Products</a:t>
                      </a:r>
                      <a:endParaRPr lang="en-US" sz="18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AU" sz="1800" b="0">
                          <a:solidFill>
                            <a:schemeClr val="bg1"/>
                          </a:solidFill>
                        </a:rPr>
                        <a:t>ADP and inorganic phosphates (Pi)</a:t>
                      </a:r>
                      <a:endParaRPr lang="en-US" sz="1800" b="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4"/>
                  </a:ext>
                </a:extLst>
              </a:tr>
              <a:tr h="552897">
                <a:tc>
                  <a:txBody>
                    <a:bodyPr/>
                    <a:lstStyle/>
                    <a:p>
                      <a:pPr algn="l"/>
                      <a:r>
                        <a:rPr lang="en-GB" sz="1800" b="1">
                          <a:solidFill>
                            <a:schemeClr val="bg1"/>
                          </a:solidFill>
                        </a:rPr>
                        <a:t>D</a:t>
                      </a:r>
                      <a:r>
                        <a:rPr lang="en-AU" sz="1800" b="1">
                          <a:solidFill>
                            <a:schemeClr val="bg1"/>
                          </a:solidFill>
                        </a:rPr>
                        <a:t>uration (total)</a:t>
                      </a:r>
                      <a:endParaRPr lang="en-US" sz="18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tc>
                  <a:txBody>
                    <a:bodyPr/>
                    <a:lstStyle/>
                    <a:p>
                      <a:pPr algn="ctr"/>
                      <a:r>
                        <a:rPr lang="en-AU" sz="1800" b="0" dirty="0">
                          <a:solidFill>
                            <a:schemeClr val="bg1"/>
                          </a:solidFill>
                        </a:rPr>
                        <a:t>0</a:t>
                      </a:r>
                      <a:r>
                        <a:rPr lang="en-AU" sz="1800" dirty="0">
                          <a:solidFill>
                            <a:schemeClr val="bg1"/>
                          </a:solidFill>
                        </a:rPr>
                        <a:t>–</a:t>
                      </a:r>
                      <a:r>
                        <a:rPr lang="en-AU" sz="1800" b="0" dirty="0">
                          <a:solidFill>
                            <a:schemeClr val="bg1"/>
                          </a:solidFill>
                        </a:rPr>
                        <a:t>10 seconds</a:t>
                      </a:r>
                      <a:endParaRPr lang="en-US" sz="18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extLst>
                  <a:ext uri="{0D108BD9-81ED-4DB2-BD59-A6C34878D82A}">
                    <a16:rowId xmlns:a16="http://schemas.microsoft.com/office/drawing/2014/main" val="10005"/>
                  </a:ext>
                </a:extLst>
              </a:tr>
            </a:tbl>
          </a:graphicData>
        </a:graphic>
      </p:graphicFrame>
      <p:sp>
        <p:nvSpPr>
          <p:cNvPr id="14" name="Title 1">
            <a:extLst>
              <a:ext uri="{FF2B5EF4-FFF2-40B4-BE49-F238E27FC236}">
                <a16:creationId xmlns:a16="http://schemas.microsoft.com/office/drawing/2014/main" id="{46B003F8-D6E6-AE47-A487-55C70ED90ADF}"/>
              </a:ext>
            </a:extLst>
          </p:cNvPr>
          <p:cNvSpPr>
            <a:spLocks noGrp="1"/>
          </p:cNvSpPr>
          <p:nvPr>
            <p:ph type="title"/>
          </p:nvPr>
        </p:nvSpPr>
        <p:spPr>
          <a:xfrm>
            <a:off x="0" y="0"/>
            <a:ext cx="9144000" cy="591941"/>
          </a:xfrm>
          <a:solidFill>
            <a:srgbClr val="FFFF00"/>
          </a:solidFill>
        </p:spPr>
        <p:style>
          <a:lnRef idx="3">
            <a:schemeClr val="lt1"/>
          </a:lnRef>
          <a:fillRef idx="1">
            <a:schemeClr val="dk1"/>
          </a:fillRef>
          <a:effectRef idx="1">
            <a:schemeClr val="dk1"/>
          </a:effectRef>
          <a:fontRef idx="minor">
            <a:schemeClr val="lt1"/>
          </a:fontRef>
        </p:style>
        <p:txBody>
          <a:bodyPr>
            <a:normAutofit/>
          </a:bodyPr>
          <a:lstStyle/>
          <a:p>
            <a:pPr marL="54864" algn="ctr" eaLnBrk="1" fontAlgn="auto" hangingPunct="1">
              <a:spcAft>
                <a:spcPts val="0"/>
              </a:spcAft>
              <a:defRPr/>
            </a:pPr>
            <a:r>
              <a:rPr lang="en-AU" sz="2400" b="1">
                <a:solidFill>
                  <a:schemeClr val="tx1"/>
                </a:solidFill>
              </a:rPr>
              <a:t>ATP–CP ENERGY SYSTEM</a:t>
            </a:r>
            <a:endParaRPr sz="2400" b="1">
              <a:solidFill>
                <a:schemeClr val="tx1"/>
              </a:solidFill>
            </a:endParaRPr>
          </a:p>
        </p:txBody>
      </p:sp>
      <p:sp>
        <p:nvSpPr>
          <p:cNvPr id="3" name="Slide Number Placeholder 2">
            <a:extLst>
              <a:ext uri="{FF2B5EF4-FFF2-40B4-BE49-F238E27FC236}">
                <a16:creationId xmlns:a16="http://schemas.microsoft.com/office/drawing/2014/main" id="{E5CEF569-0118-471B-8D9B-DFCC1FD55F5B}"/>
              </a:ext>
            </a:extLst>
          </p:cNvPr>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38821179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FF41D5BB-5370-4727-9FEF-7A1413F4F496}"/>
              </a:ext>
            </a:extLst>
          </p:cNvPr>
          <p:cNvGraphicFramePr>
            <a:graphicFrameLocks noGrp="1"/>
          </p:cNvGraphicFramePr>
          <p:nvPr>
            <p:extLst>
              <p:ext uri="{D42A27DB-BD31-4B8C-83A1-F6EECF244321}">
                <p14:modId xmlns:p14="http://schemas.microsoft.com/office/powerpoint/2010/main" val="2376036533"/>
              </p:ext>
            </p:extLst>
          </p:nvPr>
        </p:nvGraphicFramePr>
        <p:xfrm>
          <a:off x="9939" y="591942"/>
          <a:ext cx="9144000" cy="6266057"/>
        </p:xfrm>
        <a:graphic>
          <a:graphicData uri="http://schemas.openxmlformats.org/drawingml/2006/table">
            <a:tbl>
              <a:tblPr firstRow="1" bandRow="1">
                <a:tableStyleId>{35758FB7-9AC5-4552-8A53-C91805E547FA}</a:tableStyleId>
              </a:tblPr>
              <a:tblGrid>
                <a:gridCol w="3048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7519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rPr>
                        <a:t>Duration system is dominant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59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b="0">
                          <a:solidFill>
                            <a:schemeClr val="bg1"/>
                          </a:solidFill>
                        </a:rPr>
                        <a:t>1</a:t>
                      </a:r>
                      <a:r>
                        <a:rPr lang="en-AU" sz="1800"/>
                        <a:t>–</a:t>
                      </a:r>
                      <a:r>
                        <a:rPr lang="en-AU" sz="1800" b="0">
                          <a:solidFill>
                            <a:schemeClr val="bg1"/>
                          </a:solidFill>
                        </a:rPr>
                        <a:t>5 seconds</a:t>
                      </a:r>
                    </a:p>
                    <a:p>
                      <a:pPr algn="ctr"/>
                      <a:r>
                        <a:rPr lang="en-US" sz="1800" b="0">
                          <a:solidFill>
                            <a:schemeClr val="bg1"/>
                          </a:solidFill>
                        </a:rPr>
                        <a:t>Peaks at 2–4 seconds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59C"/>
                    </a:solidFill>
                  </a:tcPr>
                </a:tc>
                <a:extLst>
                  <a:ext uri="{0D108BD9-81ED-4DB2-BD59-A6C34878D82A}">
                    <a16:rowId xmlns:a16="http://schemas.microsoft.com/office/drawing/2014/main" val="628123256"/>
                  </a:ext>
                </a:extLst>
              </a:tr>
              <a:tr h="751996">
                <a:tc>
                  <a:txBody>
                    <a:bodyPr/>
                    <a:lstStyle/>
                    <a:p>
                      <a:r>
                        <a:rPr lang="en-US" sz="1800" b="1">
                          <a:solidFill>
                            <a:schemeClr val="bg1"/>
                          </a:solidFill>
                        </a:rPr>
                        <a:t>Type of recovery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tc>
                  <a:txBody>
                    <a:bodyPr/>
                    <a:lstStyle/>
                    <a:p>
                      <a:pPr algn="ctr"/>
                      <a:r>
                        <a:rPr lang="en-US" sz="1800" b="0">
                          <a:solidFill>
                            <a:schemeClr val="bg1"/>
                          </a:solidFill>
                        </a:rPr>
                        <a:t>Passive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extLst>
                  <a:ext uri="{0D108BD9-81ED-4DB2-BD59-A6C34878D82A}">
                    <a16:rowId xmlns:a16="http://schemas.microsoft.com/office/drawing/2014/main" val="10001"/>
                  </a:ext>
                </a:extLst>
              </a:tr>
              <a:tr h="680295">
                <a:tc>
                  <a:txBody>
                    <a:bodyPr/>
                    <a:lstStyle/>
                    <a:p>
                      <a:r>
                        <a:rPr lang="en-US" sz="1800" b="1">
                          <a:solidFill>
                            <a:schemeClr val="bg1"/>
                          </a:solidFill>
                        </a:rPr>
                        <a:t>Fatigue limiting factor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a:solidFill>
                            <a:schemeClr val="bg1"/>
                          </a:solidFill>
                        </a:rPr>
                        <a:t>Depletion of Creatine Phosphate stores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859C"/>
                    </a:solidFill>
                  </a:tcPr>
                </a:tc>
                <a:extLst>
                  <a:ext uri="{0D108BD9-81ED-4DB2-BD59-A6C34878D82A}">
                    <a16:rowId xmlns:a16="http://schemas.microsoft.com/office/drawing/2014/main" val="10002"/>
                  </a:ext>
                </a:extLst>
              </a:tr>
              <a:tr h="1190516">
                <a:tc>
                  <a:txBody>
                    <a:bodyPr/>
                    <a:lstStyle/>
                    <a:p>
                      <a:r>
                        <a:rPr lang="en-US" sz="1800" b="1">
                          <a:solidFill>
                            <a:schemeClr val="bg1"/>
                          </a:solidFill>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tc>
                  <a:txBody>
                    <a:bodyPr/>
                    <a:lstStyle/>
                    <a:p>
                      <a:pPr algn="ctr"/>
                      <a:r>
                        <a:rPr lang="en-AU" sz="1800" b="0" dirty="0">
                          <a:solidFill>
                            <a:schemeClr val="bg1"/>
                          </a:solidFill>
                        </a:rPr>
                        <a:t>Athletics field events (discus, javelin, long jump)</a:t>
                      </a:r>
                    </a:p>
                    <a:p>
                      <a:pPr algn="ctr"/>
                      <a:r>
                        <a:rPr lang="en-AU" sz="1800" b="0" dirty="0">
                          <a:solidFill>
                            <a:schemeClr val="bg1"/>
                          </a:solidFill>
                        </a:rPr>
                        <a:t>Sprinter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extLst>
                  <a:ext uri="{0D108BD9-81ED-4DB2-BD59-A6C34878D82A}">
                    <a16:rowId xmlns:a16="http://schemas.microsoft.com/office/drawing/2014/main" val="10003"/>
                  </a:ext>
                </a:extLst>
              </a:tr>
              <a:tr h="11905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Disadvantages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en-AU" sz="1800" b="0" dirty="0">
                          <a:solidFill>
                            <a:schemeClr val="bg1"/>
                          </a:solidFill>
                        </a:rPr>
                        <a:t>Resynthesises very l</a:t>
                      </a:r>
                      <a:r>
                        <a:rPr lang="en-AU" sz="1800" b="0" baseline="0" dirty="0">
                          <a:solidFill>
                            <a:schemeClr val="bg1"/>
                          </a:solidFill>
                        </a:rPr>
                        <a:t>imited amount of ATP</a:t>
                      </a:r>
                    </a:p>
                    <a:p>
                      <a:pPr algn="ctr"/>
                      <a:r>
                        <a:rPr lang="en-AU" sz="1800" b="0" baseline="0" dirty="0">
                          <a:solidFill>
                            <a:schemeClr val="bg1"/>
                          </a:solidFill>
                        </a:rPr>
                        <a:t>Limited stores of ATP and PC in muscles</a:t>
                      </a:r>
                      <a:endParaRPr lang="en-AU" sz="18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4"/>
                  </a:ext>
                </a:extLst>
              </a:tr>
              <a:tr h="1700738">
                <a:tc>
                  <a:txBody>
                    <a:bodyPr/>
                    <a:lstStyle/>
                    <a:p>
                      <a:r>
                        <a:rPr lang="en-US" sz="1800" b="1">
                          <a:solidFill>
                            <a:schemeClr val="bg1"/>
                          </a:solidFill>
                        </a:rPr>
                        <a:t>Advantages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tc>
                  <a:txBody>
                    <a:bodyPr/>
                    <a:lstStyle/>
                    <a:p>
                      <a:pPr algn="ctr"/>
                      <a:r>
                        <a:rPr lang="en-AU" sz="1800" b="0" dirty="0">
                          <a:solidFill>
                            <a:schemeClr val="bg1"/>
                          </a:solidFill>
                        </a:rPr>
                        <a:t>Resynthesises ATP explosively/immediately</a:t>
                      </a:r>
                    </a:p>
                    <a:p>
                      <a:pPr algn="ctr"/>
                      <a:r>
                        <a:rPr lang="en-AU" sz="1800" b="0" dirty="0">
                          <a:solidFill>
                            <a:schemeClr val="bg1"/>
                          </a:solidFill>
                        </a:rPr>
                        <a:t>Doesn’t need long chemical reactions</a:t>
                      </a:r>
                    </a:p>
                    <a:p>
                      <a:pPr algn="ctr"/>
                      <a:r>
                        <a:rPr lang="en-AU" sz="1800" b="0" dirty="0">
                          <a:solidFill>
                            <a:schemeClr val="bg1"/>
                          </a:solidFill>
                        </a:rPr>
                        <a:t>Used for high intensity activities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alpha val="40000"/>
                      </a:srgbClr>
                    </a:solidFill>
                  </a:tcPr>
                </a:tc>
                <a:extLst>
                  <a:ext uri="{0D108BD9-81ED-4DB2-BD59-A6C34878D82A}">
                    <a16:rowId xmlns:a16="http://schemas.microsoft.com/office/drawing/2014/main" val="3936058169"/>
                  </a:ext>
                </a:extLst>
              </a:tr>
            </a:tbl>
          </a:graphicData>
        </a:graphic>
      </p:graphicFrame>
      <p:sp>
        <p:nvSpPr>
          <p:cNvPr id="14" name="Title 1">
            <a:extLst>
              <a:ext uri="{FF2B5EF4-FFF2-40B4-BE49-F238E27FC236}">
                <a16:creationId xmlns:a16="http://schemas.microsoft.com/office/drawing/2014/main" id="{46B003F8-D6E6-AE47-A487-55C70ED90ADF}"/>
              </a:ext>
            </a:extLst>
          </p:cNvPr>
          <p:cNvSpPr>
            <a:spLocks noGrp="1"/>
          </p:cNvSpPr>
          <p:nvPr>
            <p:ph type="title"/>
          </p:nvPr>
        </p:nvSpPr>
        <p:spPr>
          <a:xfrm>
            <a:off x="0" y="0"/>
            <a:ext cx="9144000" cy="591941"/>
          </a:xfrm>
          <a:solidFill>
            <a:srgbClr val="FFFF00"/>
          </a:solidFill>
        </p:spPr>
        <p:style>
          <a:lnRef idx="3">
            <a:schemeClr val="lt1"/>
          </a:lnRef>
          <a:fillRef idx="1">
            <a:schemeClr val="dk1"/>
          </a:fillRef>
          <a:effectRef idx="1">
            <a:schemeClr val="dk1"/>
          </a:effectRef>
          <a:fontRef idx="minor">
            <a:schemeClr val="lt1"/>
          </a:fontRef>
        </p:style>
        <p:txBody>
          <a:bodyPr>
            <a:normAutofit/>
          </a:bodyPr>
          <a:lstStyle/>
          <a:p>
            <a:pPr marL="54864" algn="ctr" eaLnBrk="1" fontAlgn="auto" hangingPunct="1">
              <a:spcAft>
                <a:spcPts val="0"/>
              </a:spcAft>
              <a:defRPr/>
            </a:pPr>
            <a:r>
              <a:rPr lang="en-AU" sz="2400" b="1">
                <a:solidFill>
                  <a:schemeClr val="tx1"/>
                </a:solidFill>
              </a:rPr>
              <a:t>ATP–CP ENERGY SYSTEM</a:t>
            </a:r>
            <a:endParaRPr sz="2400" b="1">
              <a:solidFill>
                <a:schemeClr val="tx1"/>
              </a:solidFill>
            </a:endParaRPr>
          </a:p>
        </p:txBody>
      </p:sp>
      <p:sp>
        <p:nvSpPr>
          <p:cNvPr id="2" name="Footer Placeholder 1">
            <a:extLst>
              <a:ext uri="{FF2B5EF4-FFF2-40B4-BE49-F238E27FC236}">
                <a16:creationId xmlns:a16="http://schemas.microsoft.com/office/drawing/2014/main" id="{6C112B5B-332F-4293-80B1-ED0ACDC1086C}"/>
              </a:ext>
            </a:extLst>
          </p:cNvPr>
          <p:cNvSpPr>
            <a:spLocks noGrp="1"/>
          </p:cNvSpPr>
          <p:nvPr>
            <p:ph type="ftr" sz="quarter" idx="11"/>
          </p:nvPr>
        </p:nvSpPr>
        <p:spPr>
          <a:xfrm>
            <a:off x="2819400" y="6497193"/>
            <a:ext cx="2895600" cy="365125"/>
          </a:xfrm>
        </p:spPr>
        <p:txBody>
          <a:bodyPr/>
          <a:lstStyle/>
          <a:p>
            <a:r>
              <a:rPr lang="en-US" dirty="0">
                <a:solidFill>
                  <a:schemeClr val="bg1"/>
                </a:solidFill>
              </a:rPr>
              <a:t>©PE STUDIES RESOURCES</a:t>
            </a:r>
          </a:p>
        </p:txBody>
      </p:sp>
      <p:sp>
        <p:nvSpPr>
          <p:cNvPr id="3" name="Slide Number Placeholder 2">
            <a:extLst>
              <a:ext uri="{FF2B5EF4-FFF2-40B4-BE49-F238E27FC236}">
                <a16:creationId xmlns:a16="http://schemas.microsoft.com/office/drawing/2014/main" id="{9EA0C097-C836-420C-AF77-5D1E1B3C6099}"/>
              </a:ext>
            </a:extLst>
          </p:cNvPr>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10618775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0" y="6337001"/>
            <a:ext cx="457501" cy="457955"/>
          </a:xfrm>
          <a:prstGeom prst="rect">
            <a:avLst/>
          </a:prstGeom>
          <a:noFill/>
        </p:spPr>
      </p:pic>
      <p:sp>
        <p:nvSpPr>
          <p:cNvPr id="11" name="TextBox 10">
            <a:hlinkClick r:id="rId2" action="ppaction://hlinksldjump"/>
          </p:cNvPr>
          <p:cNvSpPr txBox="1"/>
          <p:nvPr/>
        </p:nvSpPr>
        <p:spPr>
          <a:xfrm>
            <a:off x="-152400" y="6718756"/>
            <a:ext cx="838200" cy="215444"/>
          </a:xfrm>
          <a:prstGeom prst="rect">
            <a:avLst/>
          </a:prstGeom>
          <a:noFill/>
        </p:spPr>
        <p:txBody>
          <a:bodyPr wrap="square" rtlCol="0">
            <a:spAutoFit/>
          </a:bodyPr>
          <a:lstStyle/>
          <a:p>
            <a:pPr algn="ctr"/>
            <a:r>
              <a:rPr lang="en-AU" sz="800"/>
              <a:t>Home</a:t>
            </a:r>
            <a:endParaRPr lang="en-US" sz="800"/>
          </a:p>
        </p:txBody>
      </p:sp>
      <p:sp>
        <p:nvSpPr>
          <p:cNvPr id="17" name="TextBox 16">
            <a:extLst>
              <a:ext uri="{FF2B5EF4-FFF2-40B4-BE49-F238E27FC236}">
                <a16:creationId xmlns:a16="http://schemas.microsoft.com/office/drawing/2014/main" id="{0B8A085A-3436-472D-9116-130B3ACAD55E}"/>
              </a:ext>
            </a:extLst>
          </p:cNvPr>
          <p:cNvSpPr txBox="1"/>
          <p:nvPr/>
        </p:nvSpPr>
        <p:spPr>
          <a:xfrm>
            <a:off x="327818" y="914400"/>
            <a:ext cx="866378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buNone/>
              <a:defRPr/>
            </a:pPr>
            <a:r>
              <a:rPr lang="en-AU" b="1" dirty="0"/>
              <a:t>Anaerobic Glycolysis </a:t>
            </a:r>
            <a:r>
              <a:rPr lang="en-AU" dirty="0"/>
              <a:t>relies on the breakdown of glycogen, in the absence of </a:t>
            </a:r>
          </a:p>
          <a:p>
            <a:pPr algn="ctr">
              <a:buNone/>
              <a:defRPr/>
            </a:pPr>
            <a:r>
              <a:rPr lang="en-AU" dirty="0"/>
              <a:t>oxygen, to produce energy. </a:t>
            </a:r>
            <a:endParaRPr lang="en-AU" sz="1000" dirty="0"/>
          </a:p>
          <a:p>
            <a:pPr algn="ctr">
              <a:buNone/>
              <a:defRPr/>
            </a:pPr>
            <a:r>
              <a:rPr lang="en-AU" dirty="0"/>
              <a:t>Also known as the glycolytic / non-oxidative energy system.</a:t>
            </a:r>
          </a:p>
        </p:txBody>
      </p:sp>
      <p:sp>
        <p:nvSpPr>
          <p:cNvPr id="18" name="Content Placeholder 2">
            <a:extLst>
              <a:ext uri="{FF2B5EF4-FFF2-40B4-BE49-F238E27FC236}">
                <a16:creationId xmlns:a16="http://schemas.microsoft.com/office/drawing/2014/main" id="{96198504-A036-4642-9D26-607415282CC4}"/>
              </a:ext>
            </a:extLst>
          </p:cNvPr>
          <p:cNvSpPr>
            <a:spLocks noGrp="1"/>
          </p:cNvSpPr>
          <p:nvPr>
            <p:ph idx="1"/>
          </p:nvPr>
        </p:nvSpPr>
        <p:spPr>
          <a:xfrm>
            <a:off x="327818" y="2057399"/>
            <a:ext cx="8663781" cy="4140357"/>
          </a:xfrm>
          <a:solidFill>
            <a:schemeClr val="bg1"/>
          </a:solidFill>
          <a:ln w="28575">
            <a:solidFill>
              <a:srgbClr val="00B050"/>
            </a:solidFill>
          </a:ln>
        </p:spPr>
        <p:txBody>
          <a:bodyPr>
            <a:normAutofit fontScale="77500" lnSpcReduction="20000"/>
          </a:bodyPr>
          <a:lstStyle/>
          <a:p>
            <a:pPr>
              <a:lnSpc>
                <a:spcPct val="120000"/>
              </a:lnSpc>
            </a:pPr>
            <a:endParaRPr lang="en-AU" sz="1300" b="1"/>
          </a:p>
          <a:p>
            <a:pPr>
              <a:lnSpc>
                <a:spcPct val="120000"/>
              </a:lnSpc>
            </a:pPr>
            <a:r>
              <a:rPr lang="en-AU" sz="2300" b="1"/>
              <a:t>FUEL: </a:t>
            </a:r>
            <a:r>
              <a:rPr lang="en-AU" sz="2300"/>
              <a:t>Carbohydrate</a:t>
            </a:r>
          </a:p>
          <a:p>
            <a:pPr eaLnBrk="1" hangingPunct="1">
              <a:lnSpc>
                <a:spcPct val="120000"/>
              </a:lnSpc>
            </a:pPr>
            <a:endParaRPr lang="en-US" sz="2300"/>
          </a:p>
          <a:p>
            <a:pPr>
              <a:lnSpc>
                <a:spcPct val="120000"/>
              </a:lnSpc>
            </a:pPr>
            <a:r>
              <a:rPr lang="en-AU" sz="2300" b="1"/>
              <a:t>INTENSITY: </a:t>
            </a:r>
            <a:r>
              <a:rPr lang="en-AU" sz="2300"/>
              <a:t>80 - 95% max HR</a:t>
            </a:r>
          </a:p>
          <a:p>
            <a:pPr>
              <a:lnSpc>
                <a:spcPct val="120000"/>
              </a:lnSpc>
            </a:pPr>
            <a:endParaRPr lang="en-US" sz="2300"/>
          </a:p>
          <a:p>
            <a:pPr>
              <a:lnSpc>
                <a:spcPct val="120000"/>
              </a:lnSpc>
            </a:pPr>
            <a:r>
              <a:rPr lang="en-AU" sz="2300" b="1"/>
              <a:t>DURATION: </a:t>
            </a:r>
            <a:r>
              <a:rPr lang="en-AU" sz="2300"/>
              <a:t>Will take over as predominant system when ATP</a:t>
            </a:r>
            <a:r>
              <a:rPr lang="en-AU" sz="2400"/>
              <a:t>–</a:t>
            </a:r>
            <a:r>
              <a:rPr lang="en-AU" sz="2300"/>
              <a:t>CP system fatigues (PC  stores depleted at around 5</a:t>
            </a:r>
            <a:r>
              <a:rPr lang="en-AU" sz="2400"/>
              <a:t>–</a:t>
            </a:r>
            <a:r>
              <a:rPr lang="en-AU" sz="2300"/>
              <a:t>10 seconds). Predominant 10</a:t>
            </a:r>
            <a:r>
              <a:rPr lang="en-AU" sz="2400"/>
              <a:t>–</a:t>
            </a:r>
            <a:r>
              <a:rPr lang="en-AU" sz="2300"/>
              <a:t>60 second events. </a:t>
            </a:r>
            <a:r>
              <a:rPr lang="en-US" sz="2300"/>
              <a:t>Peak power is usually reached between 5</a:t>
            </a:r>
            <a:r>
              <a:rPr lang="en-AU" sz="2400"/>
              <a:t>–</a:t>
            </a:r>
            <a:r>
              <a:rPr lang="en-US" sz="2300"/>
              <a:t>15 seconds.  </a:t>
            </a:r>
            <a:endParaRPr lang="en-AU" sz="2300"/>
          </a:p>
          <a:p>
            <a:pPr marL="0" indent="0">
              <a:lnSpc>
                <a:spcPct val="120000"/>
              </a:lnSpc>
              <a:buNone/>
            </a:pPr>
            <a:endParaRPr lang="en-AU" sz="2300"/>
          </a:p>
          <a:p>
            <a:pPr>
              <a:lnSpc>
                <a:spcPct val="120000"/>
              </a:lnSpc>
            </a:pPr>
            <a:r>
              <a:rPr lang="en-AU" sz="2300" b="1"/>
              <a:t>RATE OF RESYNTHESIS: </a:t>
            </a:r>
            <a:r>
              <a:rPr lang="en-AU" sz="2300"/>
              <a:t>Fast</a:t>
            </a:r>
          </a:p>
          <a:p>
            <a:pPr marL="0" indent="0">
              <a:lnSpc>
                <a:spcPct val="120000"/>
              </a:lnSpc>
              <a:buNone/>
            </a:pPr>
            <a:endParaRPr lang="en-AU" sz="2300"/>
          </a:p>
          <a:p>
            <a:pPr>
              <a:lnSpc>
                <a:spcPct val="120000"/>
              </a:lnSpc>
            </a:pPr>
            <a:r>
              <a:rPr lang="en-AU" sz="2300" b="1"/>
              <a:t>YIELD: </a:t>
            </a:r>
            <a:r>
              <a:rPr lang="en-AU" sz="2300"/>
              <a:t>Low-Medium – 2ATP</a:t>
            </a:r>
          </a:p>
          <a:p>
            <a:pPr>
              <a:lnSpc>
                <a:spcPct val="80000"/>
              </a:lnSpc>
            </a:pPr>
            <a:endParaRPr lang="en-GB" sz="2300"/>
          </a:p>
          <a:p>
            <a:pPr>
              <a:lnSpc>
                <a:spcPct val="80000"/>
              </a:lnSpc>
            </a:pPr>
            <a:endParaRPr lang="en-AU" sz="2000"/>
          </a:p>
          <a:p>
            <a:pPr eaLnBrk="1" hangingPunct="1">
              <a:lnSpc>
                <a:spcPct val="80000"/>
              </a:lnSpc>
            </a:pPr>
            <a:endParaRPr lang="en-US" sz="2000"/>
          </a:p>
        </p:txBody>
      </p:sp>
      <p:sp>
        <p:nvSpPr>
          <p:cNvPr id="15" name="Rectangle 2">
            <a:extLst>
              <a:ext uri="{FF2B5EF4-FFF2-40B4-BE49-F238E27FC236}">
                <a16:creationId xmlns:a16="http://schemas.microsoft.com/office/drawing/2014/main" id="{C749CEF3-4D50-4BBC-B754-C34BE1C3C088}"/>
              </a:ext>
            </a:extLst>
          </p:cNvPr>
          <p:cNvSpPr>
            <a:spLocks noGrp="1" noRot="1" noChangeArrowheads="1"/>
          </p:cNvSpPr>
          <p:nvPr>
            <p:ph type="title"/>
          </p:nvPr>
        </p:nvSpPr>
        <p:spPr>
          <a:xfrm>
            <a:off x="1" y="1"/>
            <a:ext cx="9144000" cy="630763"/>
          </a:xfrm>
          <a:solidFill>
            <a:srgbClr val="00B050"/>
          </a:solidFill>
        </p:spPr>
        <p:style>
          <a:lnRef idx="3">
            <a:schemeClr val="lt1"/>
          </a:lnRef>
          <a:fillRef idx="1">
            <a:schemeClr val="dk1"/>
          </a:fillRef>
          <a:effectRef idx="1">
            <a:schemeClr val="dk1"/>
          </a:effectRef>
          <a:fontRef idx="minor">
            <a:schemeClr val="lt1"/>
          </a:fontRef>
        </p:style>
        <p:txBody>
          <a:bodyPr>
            <a:normAutofit/>
          </a:bodyPr>
          <a:lstStyle/>
          <a:p>
            <a:pPr marL="54864" algn="ctr">
              <a:defRPr/>
            </a:pPr>
            <a:r>
              <a:rPr lang="en-AU" sz="2400" b="1">
                <a:solidFill>
                  <a:schemeClr val="bg1"/>
                </a:solidFill>
              </a:rPr>
              <a:t>ANAEROBIC GLYCOLYSIS</a:t>
            </a:r>
          </a:p>
        </p:txBody>
      </p:sp>
      <p:grpSp>
        <p:nvGrpSpPr>
          <p:cNvPr id="21" name="Group 20">
            <a:extLst>
              <a:ext uri="{FF2B5EF4-FFF2-40B4-BE49-F238E27FC236}">
                <a16:creationId xmlns:a16="http://schemas.microsoft.com/office/drawing/2014/main" id="{94BBFE7D-95D7-4AFF-940A-9ABB4A1F73AF}"/>
              </a:ext>
            </a:extLst>
          </p:cNvPr>
          <p:cNvGrpSpPr/>
          <p:nvPr/>
        </p:nvGrpSpPr>
        <p:grpSpPr>
          <a:xfrm>
            <a:off x="6742610" y="4296216"/>
            <a:ext cx="2248990" cy="1799696"/>
            <a:chOff x="117761" y="1763370"/>
            <a:chExt cx="2682663" cy="2194335"/>
          </a:xfrm>
        </p:grpSpPr>
        <p:pic>
          <p:nvPicPr>
            <p:cNvPr id="23" name="Picture 10" descr="Image result for 400m">
              <a:extLst>
                <a:ext uri="{FF2B5EF4-FFF2-40B4-BE49-F238E27FC236}">
                  <a16:creationId xmlns:a16="http://schemas.microsoft.com/office/drawing/2014/main" id="{D7097CBC-2D04-4B93-93CE-475C548786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762" y="1799964"/>
              <a:ext cx="2545022" cy="188374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209E5075-A2ED-4B27-A5E5-438D81DEBEC1}"/>
                </a:ext>
              </a:extLst>
            </p:cNvPr>
            <p:cNvSpPr/>
            <p:nvPr/>
          </p:nvSpPr>
          <p:spPr>
            <a:xfrm>
              <a:off x="409284" y="3619965"/>
              <a:ext cx="2391140" cy="337740"/>
            </a:xfrm>
            <a:prstGeom prst="rect">
              <a:avLst/>
            </a:prstGeom>
          </p:spPr>
          <p:txBody>
            <a:bodyPr wrap="square">
              <a:spAutoFit/>
            </a:bodyPr>
            <a:lstStyle/>
            <a:p>
              <a:pPr algn="r"/>
              <a:r>
                <a:rPr lang="en-AU" sz="600"/>
                <a:t>https://commons.wikimedia.org/wiki/File:Mens_400m_semi_final_3_-_2012_Summer_Olympics.jpg</a:t>
              </a:r>
            </a:p>
          </p:txBody>
        </p:sp>
        <p:sp>
          <p:nvSpPr>
            <p:cNvPr id="22" name="TextBox 21">
              <a:extLst>
                <a:ext uri="{FF2B5EF4-FFF2-40B4-BE49-F238E27FC236}">
                  <a16:creationId xmlns:a16="http://schemas.microsoft.com/office/drawing/2014/main" id="{B98ACCD7-2E93-4034-9561-EFCA6C057619}"/>
                </a:ext>
              </a:extLst>
            </p:cNvPr>
            <p:cNvSpPr txBox="1"/>
            <p:nvPr/>
          </p:nvSpPr>
          <p:spPr>
            <a:xfrm>
              <a:off x="117761" y="1763370"/>
              <a:ext cx="2545022" cy="450318"/>
            </a:xfrm>
            <a:prstGeom prst="rect">
              <a:avLst/>
            </a:prstGeom>
            <a:solidFill>
              <a:srgbClr val="FFFF00"/>
            </a:solidFill>
            <a:ln>
              <a:solidFill>
                <a:schemeClr val="tx1"/>
              </a:solidFill>
            </a:ln>
          </p:spPr>
          <p:txBody>
            <a:bodyPr wrap="square" rtlCol="0">
              <a:spAutoFit/>
            </a:bodyPr>
            <a:lstStyle/>
            <a:p>
              <a:pPr algn="ctr"/>
              <a:r>
                <a:rPr lang="en-AU" b="1"/>
                <a:t>400m Run</a:t>
              </a:r>
            </a:p>
          </p:txBody>
        </p:sp>
      </p:grpSp>
    </p:spTree>
    <p:extLst>
      <p:ext uri="{BB962C8B-B14F-4D97-AF65-F5344CB8AC3E}">
        <p14:creationId xmlns:p14="http://schemas.microsoft.com/office/powerpoint/2010/main" val="18617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build="p"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A388AFC0-0F82-41D0-91DC-46BCE88D83E8}"/>
              </a:ext>
            </a:extLst>
          </p:cNvPr>
          <p:cNvSpPr txBox="1">
            <a:spLocks/>
          </p:cNvSpPr>
          <p:nvPr/>
        </p:nvSpPr>
        <p:spPr>
          <a:xfrm>
            <a:off x="226833" y="871925"/>
            <a:ext cx="8612367" cy="1721916"/>
          </a:xfrm>
          <a:prstGeom prst="rect">
            <a:avLst/>
          </a:prstGeom>
          <a:solidFill>
            <a:schemeClr val="bg1"/>
          </a:solidFill>
          <a:ln w="28575">
            <a:solidFill>
              <a:srgbClr val="00B050"/>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t>Used for sustained sprint or muscular endurance activities usually lasting between 45 – 60 seconds</a:t>
            </a:r>
          </a:p>
          <a:p>
            <a:pPr lvl="1"/>
            <a:r>
              <a:rPr lang="en-GB" sz="1800"/>
              <a:t> 	400 m sprint</a:t>
            </a:r>
          </a:p>
          <a:p>
            <a:pPr lvl="1"/>
            <a:r>
              <a:rPr lang="en-GB" sz="1800"/>
              <a:t> 	200 m swim</a:t>
            </a:r>
          </a:p>
          <a:p>
            <a:pPr lvl="1"/>
            <a:r>
              <a:rPr lang="en-GB" sz="1800"/>
              <a:t> 	Repeated high intensity efforts during a continuous game</a:t>
            </a:r>
          </a:p>
          <a:p>
            <a:pPr>
              <a:lnSpc>
                <a:spcPct val="80000"/>
              </a:lnSpc>
            </a:pPr>
            <a:endParaRPr lang="en-AU" sz="2000"/>
          </a:p>
          <a:p>
            <a:pPr>
              <a:lnSpc>
                <a:spcPct val="80000"/>
              </a:lnSpc>
            </a:pPr>
            <a:endParaRPr lang="en-US" sz="2000"/>
          </a:p>
        </p:txBody>
      </p:sp>
      <p:sp>
        <p:nvSpPr>
          <p:cNvPr id="14" name="Footer Placeholder 13"/>
          <p:cNvSpPr>
            <a:spLocks noGrp="1"/>
          </p:cNvSpPr>
          <p:nvPr>
            <p:ph type="ftr" sz="quarter" idx="11"/>
          </p:nvPr>
        </p:nvSpPr>
        <p:spPr>
          <a:xfrm>
            <a:off x="1447800" y="6492875"/>
            <a:ext cx="2895600" cy="365125"/>
          </a:xfrm>
        </p:spPr>
        <p:txBody>
          <a:bodyPr/>
          <a:lstStyle/>
          <a:p>
            <a:r>
              <a:rPr lang="en-US"/>
              <a:t>©PE STUDIES RESOURCES</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107</a:t>
            </a:fld>
            <a:endParaRPr lang="en-US"/>
          </a:p>
        </p:txBody>
      </p:sp>
      <p:pic>
        <p:nvPicPr>
          <p:cNvPr id="1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6" name="TextBox 15">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grpSp>
        <p:nvGrpSpPr>
          <p:cNvPr id="23" name="Group 22">
            <a:extLst>
              <a:ext uri="{FF2B5EF4-FFF2-40B4-BE49-F238E27FC236}">
                <a16:creationId xmlns:a16="http://schemas.microsoft.com/office/drawing/2014/main" id="{B0261889-4F87-45AE-93B1-767839CB21C3}"/>
              </a:ext>
            </a:extLst>
          </p:cNvPr>
          <p:cNvGrpSpPr/>
          <p:nvPr/>
        </p:nvGrpSpPr>
        <p:grpSpPr>
          <a:xfrm>
            <a:off x="4478252" y="2871278"/>
            <a:ext cx="4239237" cy="2364775"/>
            <a:chOff x="5281046" y="3198471"/>
            <a:chExt cx="2793990" cy="2068043"/>
          </a:xfrm>
        </p:grpSpPr>
        <p:sp>
          <p:nvSpPr>
            <p:cNvPr id="25" name="Rectangle 24">
              <a:extLst>
                <a:ext uri="{FF2B5EF4-FFF2-40B4-BE49-F238E27FC236}">
                  <a16:creationId xmlns:a16="http://schemas.microsoft.com/office/drawing/2014/main" id="{9A06DF3B-F400-496D-8E10-BA7171FE14BD}"/>
                </a:ext>
              </a:extLst>
            </p:cNvPr>
            <p:cNvSpPr/>
            <p:nvPr/>
          </p:nvSpPr>
          <p:spPr>
            <a:xfrm>
              <a:off x="5366354" y="4716236"/>
              <a:ext cx="2596261" cy="184666"/>
            </a:xfrm>
            <a:prstGeom prst="rect">
              <a:avLst/>
            </a:prstGeom>
          </p:spPr>
          <p:txBody>
            <a:bodyPr wrap="square">
              <a:spAutoFit/>
            </a:bodyPr>
            <a:lstStyle/>
            <a:p>
              <a:r>
                <a:rPr lang="en-AU" sz="600"/>
                <a:t>https://en.wikipedia.org/wiki/Northwestern_Wildcats_field_hockey</a:t>
              </a:r>
            </a:p>
          </p:txBody>
        </p:sp>
        <p:pic>
          <p:nvPicPr>
            <p:cNvPr id="26" name="Picture 12" descr="Image result for field hockey">
              <a:extLst>
                <a:ext uri="{FF2B5EF4-FFF2-40B4-BE49-F238E27FC236}">
                  <a16:creationId xmlns:a16="http://schemas.microsoft.com/office/drawing/2014/main" id="{3D7D186C-611B-43E0-9D9B-671AFED742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046" y="3198471"/>
              <a:ext cx="2793990" cy="2068043"/>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Michael Phelps by The Wolf.">
            <a:extLst>
              <a:ext uri="{FF2B5EF4-FFF2-40B4-BE49-F238E27FC236}">
                <a16:creationId xmlns:a16="http://schemas.microsoft.com/office/drawing/2014/main" id="{FEBCAC38-2ED2-4D49-A19D-20725AE853A5}"/>
              </a:ext>
            </a:extLst>
          </p:cNvPr>
          <p:cNvPicPr>
            <a:picLocks noChangeAspect="1" noChangeArrowheads="1"/>
          </p:cNvPicPr>
          <p:nvPr/>
        </p:nvPicPr>
        <p:blipFill>
          <a:blip r:embed="rId5" cstate="print"/>
          <a:srcRect/>
          <a:stretch>
            <a:fillRect/>
          </a:stretch>
        </p:blipFill>
        <p:spPr bwMode="auto">
          <a:xfrm>
            <a:off x="226833" y="2834008"/>
            <a:ext cx="3810000" cy="2368444"/>
          </a:xfrm>
          <a:prstGeom prst="rect">
            <a:avLst/>
          </a:prstGeom>
          <a:noFill/>
        </p:spPr>
      </p:pic>
      <p:sp>
        <p:nvSpPr>
          <p:cNvPr id="31" name="Rectangle 30">
            <a:extLst>
              <a:ext uri="{FF2B5EF4-FFF2-40B4-BE49-F238E27FC236}">
                <a16:creationId xmlns:a16="http://schemas.microsoft.com/office/drawing/2014/main" id="{7F367DE8-35E6-4B4C-B7BC-AD7E77314280}"/>
              </a:ext>
            </a:extLst>
          </p:cNvPr>
          <p:cNvSpPr/>
          <p:nvPr/>
        </p:nvSpPr>
        <p:spPr>
          <a:xfrm>
            <a:off x="1936468" y="5202452"/>
            <a:ext cx="2147722" cy="184666"/>
          </a:xfrm>
          <a:prstGeom prst="rect">
            <a:avLst/>
          </a:prstGeom>
        </p:spPr>
        <p:txBody>
          <a:bodyPr wrap="square">
            <a:spAutoFit/>
          </a:bodyPr>
          <a:lstStyle/>
          <a:p>
            <a:pPr algn="r"/>
            <a:r>
              <a:rPr lang="en-US" sz="600"/>
              <a:t>www.flickr.com/photos/thewolf/3817797434/</a:t>
            </a:r>
          </a:p>
        </p:txBody>
      </p:sp>
      <p:sp>
        <p:nvSpPr>
          <p:cNvPr id="32" name="TextBox 31">
            <a:extLst>
              <a:ext uri="{FF2B5EF4-FFF2-40B4-BE49-F238E27FC236}">
                <a16:creationId xmlns:a16="http://schemas.microsoft.com/office/drawing/2014/main" id="{6964BFFB-0962-4919-BFF7-6786D98808A5}"/>
              </a:ext>
            </a:extLst>
          </p:cNvPr>
          <p:cNvSpPr txBox="1"/>
          <p:nvPr/>
        </p:nvSpPr>
        <p:spPr>
          <a:xfrm>
            <a:off x="226833" y="2782114"/>
            <a:ext cx="3810000" cy="369332"/>
          </a:xfrm>
          <a:prstGeom prst="rect">
            <a:avLst/>
          </a:prstGeom>
          <a:solidFill>
            <a:srgbClr val="FF0000"/>
          </a:solidFill>
        </p:spPr>
        <p:txBody>
          <a:bodyPr wrap="square" rtlCol="0">
            <a:spAutoFit/>
          </a:bodyPr>
          <a:lstStyle/>
          <a:p>
            <a:pPr algn="ctr"/>
            <a:r>
              <a:rPr lang="en-AU">
                <a:solidFill>
                  <a:schemeClr val="bg1"/>
                </a:solidFill>
              </a:rPr>
              <a:t>100m Butterfly </a:t>
            </a:r>
          </a:p>
        </p:txBody>
      </p:sp>
      <p:sp>
        <p:nvSpPr>
          <p:cNvPr id="33" name="TextBox 32">
            <a:extLst>
              <a:ext uri="{FF2B5EF4-FFF2-40B4-BE49-F238E27FC236}">
                <a16:creationId xmlns:a16="http://schemas.microsoft.com/office/drawing/2014/main" id="{99CB3472-937C-41FA-85C8-5B5D8FC7CDAE}"/>
              </a:ext>
            </a:extLst>
          </p:cNvPr>
          <p:cNvSpPr txBox="1"/>
          <p:nvPr/>
        </p:nvSpPr>
        <p:spPr>
          <a:xfrm>
            <a:off x="838200" y="5486400"/>
            <a:ext cx="7911200" cy="923330"/>
          </a:xfrm>
          <a:prstGeom prst="rect">
            <a:avLst/>
          </a:prstGeom>
          <a:solidFill>
            <a:srgbClr val="FFFF00"/>
          </a:solidFill>
          <a:ln w="28575">
            <a:solidFill>
              <a:schemeClr val="tx1"/>
            </a:solidFill>
          </a:ln>
        </p:spPr>
        <p:txBody>
          <a:bodyPr wrap="square" rtlCol="0">
            <a:spAutoFit/>
          </a:bodyPr>
          <a:lstStyle/>
          <a:p>
            <a:r>
              <a:rPr lang="en-AU"/>
              <a:t>Provides ATP for longer during submaximal activities (when PC is depleted) and thus provides a ‘stop gap’ until enough oxygen is transported to working muscles for the Aerobic system to become the major contributor.</a:t>
            </a:r>
          </a:p>
        </p:txBody>
      </p:sp>
      <p:sp>
        <p:nvSpPr>
          <p:cNvPr id="18" name="Rectangle 2">
            <a:extLst>
              <a:ext uri="{FF2B5EF4-FFF2-40B4-BE49-F238E27FC236}">
                <a16:creationId xmlns:a16="http://schemas.microsoft.com/office/drawing/2014/main" id="{D009BC3A-B1BF-0144-8357-2C9BB3F87E65}"/>
              </a:ext>
            </a:extLst>
          </p:cNvPr>
          <p:cNvSpPr>
            <a:spLocks noGrp="1" noRot="1" noChangeArrowheads="1"/>
          </p:cNvSpPr>
          <p:nvPr>
            <p:ph type="title"/>
          </p:nvPr>
        </p:nvSpPr>
        <p:spPr>
          <a:xfrm>
            <a:off x="1" y="1"/>
            <a:ext cx="9144000" cy="630763"/>
          </a:xfrm>
          <a:solidFill>
            <a:srgbClr val="00B050"/>
          </a:solidFill>
        </p:spPr>
        <p:style>
          <a:lnRef idx="3">
            <a:schemeClr val="lt1"/>
          </a:lnRef>
          <a:fillRef idx="1">
            <a:schemeClr val="dk1"/>
          </a:fillRef>
          <a:effectRef idx="1">
            <a:schemeClr val="dk1"/>
          </a:effectRef>
          <a:fontRef idx="minor">
            <a:schemeClr val="lt1"/>
          </a:fontRef>
        </p:style>
        <p:txBody>
          <a:bodyPr>
            <a:normAutofit/>
          </a:bodyPr>
          <a:lstStyle/>
          <a:p>
            <a:pPr marL="54864" algn="ctr">
              <a:defRPr/>
            </a:pPr>
            <a:r>
              <a:rPr lang="en-AU" sz="2400" b="1">
                <a:solidFill>
                  <a:schemeClr val="bg1"/>
                </a:solidFill>
              </a:rPr>
              <a:t>ANAEROBIC GLYCOLYSIS</a:t>
            </a:r>
          </a:p>
        </p:txBody>
      </p:sp>
      <p:sp>
        <p:nvSpPr>
          <p:cNvPr id="19" name="TextBox 18">
            <a:extLst>
              <a:ext uri="{FF2B5EF4-FFF2-40B4-BE49-F238E27FC236}">
                <a16:creationId xmlns:a16="http://schemas.microsoft.com/office/drawing/2014/main" id="{C92A2106-6756-2C45-94CD-7AF561CF40E4}"/>
              </a:ext>
            </a:extLst>
          </p:cNvPr>
          <p:cNvSpPr txBox="1"/>
          <p:nvPr/>
        </p:nvSpPr>
        <p:spPr>
          <a:xfrm>
            <a:off x="4430895" y="2769830"/>
            <a:ext cx="4286595" cy="369332"/>
          </a:xfrm>
          <a:prstGeom prst="rect">
            <a:avLst/>
          </a:prstGeom>
          <a:solidFill>
            <a:srgbClr val="FF0000"/>
          </a:solidFill>
        </p:spPr>
        <p:txBody>
          <a:bodyPr wrap="square" rtlCol="0">
            <a:spAutoFit/>
          </a:bodyPr>
          <a:lstStyle/>
          <a:p>
            <a:pPr algn="ctr"/>
            <a:r>
              <a:rPr lang="en-AU">
                <a:solidFill>
                  <a:schemeClr val="bg1"/>
                </a:solidFill>
              </a:rPr>
              <a:t>Repeated sprint efforts in a game of Hockey</a:t>
            </a:r>
          </a:p>
        </p:txBody>
      </p:sp>
      <p:sp>
        <p:nvSpPr>
          <p:cNvPr id="2" name="Rectangle 1">
            <a:extLst>
              <a:ext uri="{FF2B5EF4-FFF2-40B4-BE49-F238E27FC236}">
                <a16:creationId xmlns:a16="http://schemas.microsoft.com/office/drawing/2014/main" id="{09F43069-A8B2-BC4B-A873-B74F7D2C3D8D}"/>
              </a:ext>
            </a:extLst>
          </p:cNvPr>
          <p:cNvSpPr/>
          <p:nvPr/>
        </p:nvSpPr>
        <p:spPr>
          <a:xfrm>
            <a:off x="5421495" y="5221581"/>
            <a:ext cx="3339738" cy="184666"/>
          </a:xfrm>
          <a:prstGeom prst="rect">
            <a:avLst/>
          </a:prstGeom>
        </p:spPr>
        <p:txBody>
          <a:bodyPr wrap="square">
            <a:spAutoFit/>
          </a:bodyPr>
          <a:lstStyle/>
          <a:p>
            <a:pPr algn="r"/>
            <a:r>
              <a:rPr lang="en-US" sz="600"/>
              <a:t>https://</a:t>
            </a:r>
            <a:r>
              <a:rPr lang="en-US" sz="600" err="1"/>
              <a:t>pixabay.com</a:t>
            </a:r>
            <a:r>
              <a:rPr lang="en-US" sz="600"/>
              <a:t>/photos/field-hockey-player-girls-game-1537470/</a:t>
            </a:r>
          </a:p>
        </p:txBody>
      </p:sp>
    </p:spTree>
    <p:extLst>
      <p:ext uri="{BB962C8B-B14F-4D97-AF65-F5344CB8AC3E}">
        <p14:creationId xmlns:p14="http://schemas.microsoft.com/office/powerpoint/2010/main" val="196793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124200" y="6520259"/>
            <a:ext cx="2895600" cy="365125"/>
          </a:xfrm>
        </p:spPr>
        <p:txBody>
          <a:bodyPr/>
          <a:lstStyle/>
          <a:p>
            <a:r>
              <a:rPr lang="en-AU"/>
              <a:t>©PE STUDIES RESOURCES</a:t>
            </a:r>
          </a:p>
        </p:txBody>
      </p:sp>
      <p:sp>
        <p:nvSpPr>
          <p:cNvPr id="3" name="Slide Number Placeholder 2"/>
          <p:cNvSpPr>
            <a:spLocks noGrp="1"/>
          </p:cNvSpPr>
          <p:nvPr>
            <p:ph type="sldNum" sz="quarter" idx="12"/>
          </p:nvPr>
        </p:nvSpPr>
        <p:spPr>
          <a:xfrm>
            <a:off x="6828768" y="6381015"/>
            <a:ext cx="2133600" cy="365125"/>
          </a:xfrm>
        </p:spPr>
        <p:txBody>
          <a:bodyPr/>
          <a:lstStyle/>
          <a:p>
            <a:fld id="{ED159240-0329-477E-B1DB-8906887F1505}" type="slidenum">
              <a:rPr lang="en-AU" smtClean="0"/>
              <a:pPr/>
              <a:t>108</a:t>
            </a:fld>
            <a:endParaRPr lang="en-AU"/>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43880" y="6288185"/>
            <a:ext cx="457501" cy="457955"/>
          </a:xfrm>
          <a:prstGeom prst="rect">
            <a:avLst/>
          </a:prstGeom>
          <a:noFill/>
        </p:spPr>
      </p:pic>
      <p:sp>
        <p:nvSpPr>
          <p:cNvPr id="7" name="TextBox 6">
            <a:hlinkClick r:id="rId2" action="ppaction://hlinksldjump"/>
          </p:cNvPr>
          <p:cNvSpPr txBox="1"/>
          <p:nvPr/>
        </p:nvSpPr>
        <p:spPr>
          <a:xfrm>
            <a:off x="-108520" y="6669940"/>
            <a:ext cx="838200" cy="215444"/>
          </a:xfrm>
          <a:prstGeom prst="rect">
            <a:avLst/>
          </a:prstGeom>
          <a:noFill/>
        </p:spPr>
        <p:txBody>
          <a:bodyPr wrap="square" rtlCol="0">
            <a:spAutoFit/>
          </a:bodyPr>
          <a:lstStyle/>
          <a:p>
            <a:pPr algn="ctr"/>
            <a:r>
              <a:rPr lang="en-AU" sz="800"/>
              <a:t>Home</a:t>
            </a:r>
            <a:endParaRPr lang="en-US" sz="800"/>
          </a:p>
        </p:txBody>
      </p:sp>
      <p:sp>
        <p:nvSpPr>
          <p:cNvPr id="13" name="TextBox 12">
            <a:extLst>
              <a:ext uri="{FF2B5EF4-FFF2-40B4-BE49-F238E27FC236}">
                <a16:creationId xmlns:a16="http://schemas.microsoft.com/office/drawing/2014/main" id="{9B77F670-676B-8145-A37B-388CB9578D2A}"/>
              </a:ext>
            </a:extLst>
          </p:cNvPr>
          <p:cNvSpPr txBox="1"/>
          <p:nvPr/>
        </p:nvSpPr>
        <p:spPr>
          <a:xfrm>
            <a:off x="251520" y="1303650"/>
            <a:ext cx="5542657" cy="5016758"/>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buFont typeface="Arial" panose="020B0604020202020204" pitchFamily="34" charset="0"/>
              <a:buChar char="•"/>
            </a:pPr>
            <a:r>
              <a:rPr lang="en-US" sz="2000" dirty="0">
                <a:solidFill>
                  <a:schemeClr val="tx1"/>
                </a:solidFill>
                <a:ea typeface="Century Gothic" charset="0"/>
                <a:cs typeface="Century Gothic" charset="0"/>
              </a:rPr>
              <a:t>Takes place in the </a:t>
            </a:r>
            <a:r>
              <a:rPr lang="en-US" sz="2000" u="sng" dirty="0">
                <a:solidFill>
                  <a:schemeClr val="tx1"/>
                </a:solidFill>
                <a:ea typeface="Century Gothic" charset="0"/>
                <a:cs typeface="Century Gothic" charset="0"/>
              </a:rPr>
              <a:t>cytoplasm</a:t>
            </a:r>
            <a:r>
              <a:rPr lang="en-US" sz="2000" dirty="0">
                <a:solidFill>
                  <a:schemeClr val="tx1"/>
                </a:solidFill>
                <a:ea typeface="Century Gothic" charset="0"/>
                <a:cs typeface="Century Gothic" charset="0"/>
              </a:rPr>
              <a:t>, where the enzymes required are present. </a:t>
            </a:r>
          </a:p>
          <a:p>
            <a:pPr marL="342900" indent="-342900">
              <a:buFont typeface="Arial" panose="020B0604020202020204" pitchFamily="34" charset="0"/>
              <a:buChar char="•"/>
            </a:pPr>
            <a:endParaRPr lang="en-US" sz="2000" dirty="0">
              <a:solidFill>
                <a:schemeClr val="tx1"/>
              </a:solidFill>
              <a:ea typeface="Century Gothic" charset="0"/>
              <a:cs typeface="Century Gothic" charset="0"/>
            </a:endParaRPr>
          </a:p>
          <a:p>
            <a:pPr marL="342900" indent="-342900">
              <a:buFont typeface="Arial" panose="020B0604020202020204" pitchFamily="34" charset="0"/>
              <a:buChar char="•"/>
            </a:pPr>
            <a:r>
              <a:rPr lang="en-US" sz="2000" dirty="0">
                <a:solidFill>
                  <a:schemeClr val="tx1"/>
                </a:solidFill>
                <a:ea typeface="Century Gothic" charset="0"/>
                <a:cs typeface="Century Gothic" charset="0"/>
              </a:rPr>
              <a:t>Does </a:t>
            </a:r>
            <a:r>
              <a:rPr lang="en-US" sz="2000" b="1" dirty="0">
                <a:solidFill>
                  <a:schemeClr val="tx1"/>
                </a:solidFill>
                <a:ea typeface="Century Gothic" charset="0"/>
                <a:cs typeface="Century Gothic" charset="0"/>
              </a:rPr>
              <a:t>NOT</a:t>
            </a:r>
            <a:r>
              <a:rPr lang="en-US" sz="2000" dirty="0">
                <a:solidFill>
                  <a:schemeClr val="tx1"/>
                </a:solidFill>
                <a:ea typeface="Century Gothic" charset="0"/>
                <a:cs typeface="Century Gothic" charset="0"/>
              </a:rPr>
              <a:t> require energy as a larger molecule is being broken down (catabolism). </a:t>
            </a:r>
          </a:p>
          <a:p>
            <a:pPr marL="1200150" lvl="2" indent="-285750">
              <a:buFont typeface="Arial" panose="020B0604020202020204" pitchFamily="34" charset="0"/>
              <a:buChar char="•"/>
            </a:pPr>
            <a:r>
              <a:rPr lang="en-US" sz="2000" dirty="0">
                <a:solidFill>
                  <a:schemeClr val="tx1"/>
                </a:solidFill>
                <a:ea typeface="Century Gothic" charset="0"/>
                <a:cs typeface="Century Gothic" charset="0"/>
              </a:rPr>
              <a:t>‘Lysis’ means to destroy, so the term Glycolysis is to destroy or break down Glucose. </a:t>
            </a:r>
          </a:p>
          <a:p>
            <a:pPr marL="1200150" lvl="2"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As it involves a number of complex reactions, it’s not as quick off the mark as the ATP</a:t>
            </a:r>
            <a:r>
              <a:rPr lang="en-AU" sz="2000" dirty="0"/>
              <a:t>–</a:t>
            </a:r>
            <a:r>
              <a:rPr lang="en-US" sz="2000" dirty="0"/>
              <a:t>CP System, but produces twice as much ATP.</a:t>
            </a:r>
          </a:p>
          <a:p>
            <a:endParaRPr lang="en-US" sz="2000" dirty="0">
              <a:solidFill>
                <a:schemeClr val="tx1"/>
              </a:solidFill>
            </a:endParaRPr>
          </a:p>
          <a:p>
            <a:pPr marL="285750" indent="-285750">
              <a:buFont typeface="Arial" panose="020B0604020202020204" pitchFamily="34" charset="0"/>
              <a:buChar char="•"/>
            </a:pPr>
            <a:r>
              <a:rPr lang="en-US" sz="2000" dirty="0"/>
              <a:t>Because oxygen is not present, the glycogen is not totally broken down and a by-product called </a:t>
            </a:r>
            <a:r>
              <a:rPr lang="en-US" sz="2000" b="1" dirty="0"/>
              <a:t>lactic acid (lactate + hydrogen ions) </a:t>
            </a:r>
            <a:r>
              <a:rPr lang="en-US" sz="2000" dirty="0"/>
              <a:t>is formed.</a:t>
            </a:r>
          </a:p>
        </p:txBody>
      </p:sp>
      <p:pic>
        <p:nvPicPr>
          <p:cNvPr id="12" name="Picture 2" descr="File:The Cori cycle.png">
            <a:extLst>
              <a:ext uri="{FF2B5EF4-FFF2-40B4-BE49-F238E27FC236}">
                <a16:creationId xmlns:a16="http://schemas.microsoft.com/office/drawing/2014/main" id="{29E361A1-D35E-4458-BDB3-2058F5E31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177" y="1584586"/>
            <a:ext cx="3349823" cy="3969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88CAFD-DA25-514E-BB93-AE4CD3E197CD}"/>
              </a:ext>
            </a:extLst>
          </p:cNvPr>
          <p:cNvSpPr txBox="1"/>
          <p:nvPr/>
        </p:nvSpPr>
        <p:spPr>
          <a:xfrm>
            <a:off x="251520" y="756243"/>
            <a:ext cx="1419018" cy="400110"/>
          </a:xfrm>
          <a:prstGeom prst="rect">
            <a:avLst/>
          </a:prstGeom>
          <a:solidFill>
            <a:srgbClr val="FF0000"/>
          </a:solidFill>
          <a:ln>
            <a:solidFill>
              <a:schemeClr val="bg1"/>
            </a:solidFill>
          </a:ln>
        </p:spPr>
        <p:txBody>
          <a:bodyPr wrap="square" rtlCol="0">
            <a:spAutoFit/>
          </a:bodyPr>
          <a:lstStyle/>
          <a:p>
            <a:r>
              <a:rPr lang="en-US" sz="2000" b="1" dirty="0">
                <a:solidFill>
                  <a:schemeClr val="bg1"/>
                </a:solidFill>
              </a:rPr>
              <a:t>Glycolysis</a:t>
            </a:r>
          </a:p>
        </p:txBody>
      </p:sp>
      <p:sp>
        <p:nvSpPr>
          <p:cNvPr id="9" name="Rectangle 2">
            <a:extLst>
              <a:ext uri="{FF2B5EF4-FFF2-40B4-BE49-F238E27FC236}">
                <a16:creationId xmlns:a16="http://schemas.microsoft.com/office/drawing/2014/main" id="{8D27BE29-548F-D542-AA97-F11FC9FB69D0}"/>
              </a:ext>
            </a:extLst>
          </p:cNvPr>
          <p:cNvSpPr txBox="1">
            <a:spLocks noRot="1" noChangeArrowheads="1"/>
          </p:cNvSpPr>
          <p:nvPr/>
        </p:nvSpPr>
        <p:spPr>
          <a:xfrm>
            <a:off x="1" y="1"/>
            <a:ext cx="9144000" cy="630763"/>
          </a:xfrm>
          <a:prstGeom prst="rect">
            <a:avLst/>
          </a:prstGeom>
          <a:solidFill>
            <a:srgbClr val="00B050"/>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AU" sz="2400" b="1">
                <a:solidFill>
                  <a:schemeClr val="bg1"/>
                </a:solidFill>
              </a:rPr>
              <a:t>ANAEROBIC GLYCOLYSIS</a:t>
            </a:r>
          </a:p>
        </p:txBody>
      </p:sp>
    </p:spTree>
    <p:extLst>
      <p:ext uri="{BB962C8B-B14F-4D97-AF65-F5344CB8AC3E}">
        <p14:creationId xmlns:p14="http://schemas.microsoft.com/office/powerpoint/2010/main" val="13599813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124200" y="6520259"/>
            <a:ext cx="2895600" cy="365125"/>
          </a:xfrm>
        </p:spPr>
        <p:txBody>
          <a:bodyPr/>
          <a:lstStyle/>
          <a:p>
            <a:r>
              <a:rPr lang="en-AU"/>
              <a:t>©PE STUDIES RESOURCES</a:t>
            </a:r>
          </a:p>
        </p:txBody>
      </p:sp>
      <p:sp>
        <p:nvSpPr>
          <p:cNvPr id="3" name="Slide Number Placeholder 2"/>
          <p:cNvSpPr>
            <a:spLocks noGrp="1"/>
          </p:cNvSpPr>
          <p:nvPr>
            <p:ph type="sldNum" sz="quarter" idx="12"/>
          </p:nvPr>
        </p:nvSpPr>
        <p:spPr>
          <a:xfrm>
            <a:off x="6828768" y="6381015"/>
            <a:ext cx="2133600" cy="365125"/>
          </a:xfrm>
        </p:spPr>
        <p:txBody>
          <a:bodyPr/>
          <a:lstStyle/>
          <a:p>
            <a:fld id="{ED159240-0329-477E-B1DB-8906887F1505}" type="slidenum">
              <a:rPr lang="en-AU" smtClean="0"/>
              <a:pPr/>
              <a:t>109</a:t>
            </a:fld>
            <a:endParaRPr lang="en-AU"/>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43880" y="6288185"/>
            <a:ext cx="457501" cy="457955"/>
          </a:xfrm>
          <a:prstGeom prst="rect">
            <a:avLst/>
          </a:prstGeom>
          <a:noFill/>
        </p:spPr>
      </p:pic>
      <p:sp>
        <p:nvSpPr>
          <p:cNvPr id="7" name="TextBox 6">
            <a:hlinkClick r:id="rId2" action="ppaction://hlinksldjump"/>
          </p:cNvPr>
          <p:cNvSpPr txBox="1"/>
          <p:nvPr/>
        </p:nvSpPr>
        <p:spPr>
          <a:xfrm>
            <a:off x="-108520" y="6669940"/>
            <a:ext cx="838200" cy="215444"/>
          </a:xfrm>
          <a:prstGeom prst="rect">
            <a:avLst/>
          </a:prstGeom>
          <a:noFill/>
        </p:spPr>
        <p:txBody>
          <a:bodyPr wrap="square" rtlCol="0">
            <a:spAutoFit/>
          </a:bodyPr>
          <a:lstStyle/>
          <a:p>
            <a:pPr algn="ctr"/>
            <a:r>
              <a:rPr lang="en-AU" sz="800"/>
              <a:t>Home</a:t>
            </a:r>
            <a:endParaRPr lang="en-US" sz="800"/>
          </a:p>
        </p:txBody>
      </p:sp>
      <p:sp>
        <p:nvSpPr>
          <p:cNvPr id="13" name="TextBox 12">
            <a:extLst>
              <a:ext uri="{FF2B5EF4-FFF2-40B4-BE49-F238E27FC236}">
                <a16:creationId xmlns:a16="http://schemas.microsoft.com/office/drawing/2014/main" id="{9B77F670-676B-8145-A37B-388CB9578D2A}"/>
              </a:ext>
            </a:extLst>
          </p:cNvPr>
          <p:cNvSpPr txBox="1"/>
          <p:nvPr/>
        </p:nvSpPr>
        <p:spPr>
          <a:xfrm>
            <a:off x="251520" y="1303650"/>
            <a:ext cx="8710848" cy="4801314"/>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AU" dirty="0"/>
              <a:t>Use of the anaerobic glycolysis system results in the production of lactic acid.</a:t>
            </a:r>
          </a:p>
          <a:p>
            <a:pPr marL="285750" indent="-285750">
              <a:buFont typeface="Arial" panose="020B0604020202020204" pitchFamily="34" charset="0"/>
              <a:buChar char="•"/>
            </a:pPr>
            <a:r>
              <a:rPr lang="en-US" dirty="0"/>
              <a:t>What happens when we accumulate lactic acid?</a:t>
            </a:r>
          </a:p>
          <a:p>
            <a:endParaRPr lang="en-GB" dirty="0"/>
          </a:p>
          <a:p>
            <a:pPr marL="742950" lvl="1" indent="-285750">
              <a:buFont typeface="Cambria Math" panose="02040503050406030204" pitchFamily="18" charset="0"/>
              <a:buChar char="⎯"/>
            </a:pPr>
            <a:r>
              <a:rPr lang="en-US" dirty="0"/>
              <a:t>Lactate purely serves as an indicator that the body is no longer working aerobically. It also represents the accumulation of Hydrogen</a:t>
            </a:r>
            <a:r>
              <a:rPr lang="en-US" baseline="30000" dirty="0"/>
              <a:t>+</a:t>
            </a:r>
            <a:r>
              <a:rPr lang="en-US" dirty="0"/>
              <a:t> ions.</a:t>
            </a:r>
          </a:p>
          <a:p>
            <a:pPr lvl="1"/>
            <a:endParaRPr lang="en-US" dirty="0"/>
          </a:p>
          <a:p>
            <a:pPr marL="742950" lvl="1" indent="-285750">
              <a:buFont typeface="Cambria Math" panose="02040503050406030204" pitchFamily="18" charset="0"/>
              <a:buChar char="⎯"/>
            </a:pPr>
            <a:r>
              <a:rPr lang="en-GB" dirty="0"/>
              <a:t>Although 80% of lactate diffuses from the muscles &amp; is transported back to the liver for conversion to glucose or glycogen some hydrogen ions (H</a:t>
            </a:r>
            <a:r>
              <a:rPr lang="en-GB" baseline="30000" dirty="0"/>
              <a:t>+</a:t>
            </a:r>
            <a:r>
              <a:rPr lang="en-GB" dirty="0"/>
              <a:t>) accumulate in muscle tissue.</a:t>
            </a:r>
          </a:p>
          <a:p>
            <a:pPr marL="742950" lvl="1" indent="-285750">
              <a:buFont typeface="Cambria Math" panose="02040503050406030204" pitchFamily="18" charset="0"/>
              <a:buChar char="⎯"/>
            </a:pPr>
            <a:endParaRPr lang="en-US" dirty="0"/>
          </a:p>
          <a:p>
            <a:pPr marL="742950" lvl="1" indent="-285750">
              <a:buFont typeface="Cambria Math" panose="02040503050406030204" pitchFamily="18" charset="0"/>
              <a:buChar char="⎯"/>
            </a:pPr>
            <a:r>
              <a:rPr lang="en-US" dirty="0"/>
              <a:t>An increase in lactate levels means pH levels are dropping (a pH level of 7 indicates neutral – less than 7 means your muscles are becoming acidic!) </a:t>
            </a:r>
            <a:r>
              <a:rPr lang="en-GB" dirty="0"/>
              <a:t>which decreases the activity of enzymes which break down glycogen.</a:t>
            </a:r>
            <a:endParaRPr lang="en-US" dirty="0"/>
          </a:p>
          <a:p>
            <a:pPr marL="742950" lvl="1" indent="-285750">
              <a:buFont typeface="Cambria Math" panose="02040503050406030204" pitchFamily="18" charset="0"/>
              <a:buChar char="⎯"/>
            </a:pPr>
            <a:endParaRPr lang="en-US" dirty="0"/>
          </a:p>
          <a:p>
            <a:pPr marL="742950" lvl="1" indent="-285750">
              <a:buFont typeface="Cambria Math" panose="02040503050406030204" pitchFamily="18" charset="0"/>
              <a:buChar char="⎯"/>
            </a:pPr>
            <a:r>
              <a:rPr lang="en-US" dirty="0"/>
              <a:t>Contracting muscles don’t like acid, so when pH levels drop, they stop working as a feedback mechanism to prevent injury. As a result, the Anaerobic glycolysis pathway is compromised and exercise intensity must be reduced</a:t>
            </a:r>
            <a:endParaRPr lang="en-GB" dirty="0"/>
          </a:p>
        </p:txBody>
      </p:sp>
      <p:sp>
        <p:nvSpPr>
          <p:cNvPr id="4" name="TextBox 3">
            <a:extLst>
              <a:ext uri="{FF2B5EF4-FFF2-40B4-BE49-F238E27FC236}">
                <a16:creationId xmlns:a16="http://schemas.microsoft.com/office/drawing/2014/main" id="{0088CAFD-DA25-514E-BB93-AE4CD3E197CD}"/>
              </a:ext>
            </a:extLst>
          </p:cNvPr>
          <p:cNvSpPr txBox="1"/>
          <p:nvPr/>
        </p:nvSpPr>
        <p:spPr>
          <a:xfrm>
            <a:off x="251520" y="756243"/>
            <a:ext cx="1419018" cy="400110"/>
          </a:xfrm>
          <a:prstGeom prst="rect">
            <a:avLst/>
          </a:prstGeom>
          <a:solidFill>
            <a:srgbClr val="FF0000"/>
          </a:solidFill>
          <a:ln>
            <a:solidFill>
              <a:schemeClr val="bg1"/>
            </a:solidFill>
          </a:ln>
        </p:spPr>
        <p:txBody>
          <a:bodyPr wrap="square" rtlCol="0">
            <a:spAutoFit/>
          </a:bodyPr>
          <a:lstStyle/>
          <a:p>
            <a:r>
              <a:rPr lang="en-US" sz="2000" b="1" dirty="0">
                <a:solidFill>
                  <a:schemeClr val="bg1"/>
                </a:solidFill>
              </a:rPr>
              <a:t>Lactic Acid</a:t>
            </a:r>
          </a:p>
        </p:txBody>
      </p:sp>
      <p:sp>
        <p:nvSpPr>
          <p:cNvPr id="9" name="Rectangle 2">
            <a:extLst>
              <a:ext uri="{FF2B5EF4-FFF2-40B4-BE49-F238E27FC236}">
                <a16:creationId xmlns:a16="http://schemas.microsoft.com/office/drawing/2014/main" id="{8D27BE29-548F-D542-AA97-F11FC9FB69D0}"/>
              </a:ext>
            </a:extLst>
          </p:cNvPr>
          <p:cNvSpPr txBox="1">
            <a:spLocks noRot="1" noChangeArrowheads="1"/>
          </p:cNvSpPr>
          <p:nvPr/>
        </p:nvSpPr>
        <p:spPr>
          <a:xfrm>
            <a:off x="1" y="1"/>
            <a:ext cx="9144000" cy="630763"/>
          </a:xfrm>
          <a:prstGeom prst="rect">
            <a:avLst/>
          </a:prstGeom>
          <a:solidFill>
            <a:srgbClr val="00B050"/>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AU" sz="2400" b="1">
                <a:solidFill>
                  <a:schemeClr val="bg1"/>
                </a:solidFill>
              </a:rPr>
              <a:t>ANAEROBIC GLYCOLYSIS</a:t>
            </a:r>
          </a:p>
        </p:txBody>
      </p:sp>
    </p:spTree>
    <p:extLst>
      <p:ext uri="{BB962C8B-B14F-4D97-AF65-F5344CB8AC3E}">
        <p14:creationId xmlns:p14="http://schemas.microsoft.com/office/powerpoint/2010/main" val="15248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11</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 name="Rectangle 1">
            <a:extLst>
              <a:ext uri="{FF2B5EF4-FFF2-40B4-BE49-F238E27FC236}">
                <a16:creationId xmlns:a16="http://schemas.microsoft.com/office/drawing/2014/main" id="{CB986205-EAAF-479E-8D1E-47993D7B96CC}"/>
              </a:ext>
            </a:extLst>
          </p:cNvPr>
          <p:cNvSpPr/>
          <p:nvPr/>
        </p:nvSpPr>
        <p:spPr>
          <a:xfrm>
            <a:off x="914400" y="2819636"/>
            <a:ext cx="5002876" cy="16927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GB" sz="2000" b="1" dirty="0">
                <a:solidFill>
                  <a:schemeClr val="tx1"/>
                </a:solidFill>
                <a:cs typeface="Arial" charset="0"/>
              </a:rPr>
              <a:t>Heath-related Fitness Components</a:t>
            </a:r>
          </a:p>
          <a:p>
            <a:pPr fontAlgn="base">
              <a:spcBef>
                <a:spcPct val="0"/>
              </a:spcBef>
              <a:spcAft>
                <a:spcPct val="0"/>
              </a:spcAft>
            </a:pPr>
            <a:endParaRPr lang="en-GB" sz="1000" b="1" dirty="0">
              <a:solidFill>
                <a:prstClr val="black"/>
              </a:solidFill>
              <a:cs typeface="Arial" charset="0"/>
            </a:endParaRPr>
          </a:p>
          <a:p>
            <a:pPr marL="342900" indent="-342900" fontAlgn="base">
              <a:spcBef>
                <a:spcPct val="0"/>
              </a:spcBef>
              <a:spcAft>
                <a:spcPct val="0"/>
              </a:spcAft>
              <a:buFont typeface="Arial" panose="020B0604020202020204" pitchFamily="34" charset="0"/>
              <a:buChar char="•"/>
            </a:pPr>
            <a:r>
              <a:rPr lang="en-GB" dirty="0">
                <a:solidFill>
                  <a:prstClr val="black"/>
                </a:solidFill>
                <a:cs typeface="Arial" charset="0"/>
              </a:rPr>
              <a:t>Closely associated with health and fitness and are more important to health than to sporting ability.</a:t>
            </a:r>
          </a:p>
          <a:p>
            <a:pPr fontAlgn="base">
              <a:spcBef>
                <a:spcPct val="0"/>
              </a:spcBef>
              <a:spcAft>
                <a:spcPct val="0"/>
              </a:spcAft>
            </a:pPr>
            <a:r>
              <a:rPr lang="en-GB" sz="2000" dirty="0">
                <a:solidFill>
                  <a:prstClr val="black"/>
                </a:solidFill>
                <a:cs typeface="Arial" charset="0"/>
              </a:rPr>
              <a:t> </a:t>
            </a:r>
          </a:p>
        </p:txBody>
      </p:sp>
      <p:grpSp>
        <p:nvGrpSpPr>
          <p:cNvPr id="10" name="Group 9">
            <a:extLst>
              <a:ext uri="{FF2B5EF4-FFF2-40B4-BE49-F238E27FC236}">
                <a16:creationId xmlns:a16="http://schemas.microsoft.com/office/drawing/2014/main" id="{8384E6CF-C0AB-4E72-B2A6-F9CFFB20A986}"/>
              </a:ext>
            </a:extLst>
          </p:cNvPr>
          <p:cNvGrpSpPr/>
          <p:nvPr/>
        </p:nvGrpSpPr>
        <p:grpSpPr>
          <a:xfrm>
            <a:off x="6324599" y="1260395"/>
            <a:ext cx="2133599" cy="5041929"/>
            <a:chOff x="-1216377" y="1368184"/>
            <a:chExt cx="1862315" cy="4917610"/>
          </a:xfrm>
        </p:grpSpPr>
        <p:sp>
          <p:nvSpPr>
            <p:cNvPr id="11" name="small_button1">
              <a:extLst>
                <a:ext uri="{FF2B5EF4-FFF2-40B4-BE49-F238E27FC236}">
                  <a16:creationId xmlns:a16="http://schemas.microsoft.com/office/drawing/2014/main" id="{4733F23D-0B17-4777-8B9D-A6A23C922040}"/>
                </a:ext>
              </a:extLst>
            </p:cNvPr>
            <p:cNvSpPr/>
            <p:nvPr/>
          </p:nvSpPr>
          <p:spPr>
            <a:xfrm>
              <a:off x="-1104647" y="2483764"/>
              <a:ext cx="1622605" cy="649361"/>
            </a:xfrm>
            <a:prstGeom prst="roundRect">
              <a:avLst/>
            </a:prstGeom>
            <a:solidFill>
              <a:srgbClr val="00B05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Cardiorespiratory Endurance</a:t>
              </a:r>
            </a:p>
          </p:txBody>
        </p:sp>
        <p:sp>
          <p:nvSpPr>
            <p:cNvPr id="12" name="small_button1">
              <a:extLst>
                <a:ext uri="{FF2B5EF4-FFF2-40B4-BE49-F238E27FC236}">
                  <a16:creationId xmlns:a16="http://schemas.microsoft.com/office/drawing/2014/main" id="{6B0A337D-E174-49F9-A09F-4DCC446C7AE7}"/>
                </a:ext>
              </a:extLst>
            </p:cNvPr>
            <p:cNvSpPr/>
            <p:nvPr/>
          </p:nvSpPr>
          <p:spPr>
            <a:xfrm>
              <a:off x="-1104647" y="3235437"/>
              <a:ext cx="1622604" cy="659171"/>
            </a:xfrm>
            <a:prstGeom prst="roundRect">
              <a:avLst/>
            </a:prstGeom>
            <a:solidFill>
              <a:srgbClr val="00B0F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Strength</a:t>
              </a:r>
            </a:p>
          </p:txBody>
        </p:sp>
        <p:sp>
          <p:nvSpPr>
            <p:cNvPr id="13" name="small_button1">
              <a:extLst>
                <a:ext uri="{FF2B5EF4-FFF2-40B4-BE49-F238E27FC236}">
                  <a16:creationId xmlns:a16="http://schemas.microsoft.com/office/drawing/2014/main" id="{76A3679E-C687-4E31-B27C-31B588D68615}"/>
                </a:ext>
              </a:extLst>
            </p:cNvPr>
            <p:cNvSpPr/>
            <p:nvPr/>
          </p:nvSpPr>
          <p:spPr>
            <a:xfrm>
              <a:off x="-1088396" y="3986553"/>
              <a:ext cx="1606355" cy="674905"/>
            </a:xfrm>
            <a:prstGeom prst="roundRect">
              <a:avLst/>
            </a:prstGeom>
            <a:solidFill>
              <a:srgbClr val="FFFF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Endurance</a:t>
              </a:r>
            </a:p>
          </p:txBody>
        </p:sp>
        <p:sp>
          <p:nvSpPr>
            <p:cNvPr id="14" name="small_button1">
              <a:extLst>
                <a:ext uri="{FF2B5EF4-FFF2-40B4-BE49-F238E27FC236}">
                  <a16:creationId xmlns:a16="http://schemas.microsoft.com/office/drawing/2014/main" id="{DACE11BE-A811-4ED5-B94A-D8522AF12678}"/>
                </a:ext>
              </a:extLst>
            </p:cNvPr>
            <p:cNvSpPr/>
            <p:nvPr/>
          </p:nvSpPr>
          <p:spPr>
            <a:xfrm>
              <a:off x="-1096523" y="4737669"/>
              <a:ext cx="1606355" cy="735957"/>
            </a:xfrm>
            <a:prstGeom prst="roundRect">
              <a:avLst/>
            </a:prstGeom>
            <a:solidFill>
              <a:srgbClr val="FF33CC"/>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Flexibility</a:t>
              </a:r>
            </a:p>
          </p:txBody>
        </p:sp>
        <p:sp>
          <p:nvSpPr>
            <p:cNvPr id="15" name="small_button1">
              <a:extLst>
                <a:ext uri="{FF2B5EF4-FFF2-40B4-BE49-F238E27FC236}">
                  <a16:creationId xmlns:a16="http://schemas.microsoft.com/office/drawing/2014/main" id="{90C903BA-48BC-4DE3-9349-46B7FAC09F1E}"/>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Health-related Fitness Components</a:t>
              </a:r>
            </a:p>
          </p:txBody>
        </p:sp>
        <p:sp>
          <p:nvSpPr>
            <p:cNvPr id="16" name="small_button1">
              <a:extLst>
                <a:ext uri="{FF2B5EF4-FFF2-40B4-BE49-F238E27FC236}">
                  <a16:creationId xmlns:a16="http://schemas.microsoft.com/office/drawing/2014/main" id="{77FB9145-A021-43BF-8F7D-D489A8609B45}"/>
                </a:ext>
              </a:extLst>
            </p:cNvPr>
            <p:cNvSpPr/>
            <p:nvPr/>
          </p:nvSpPr>
          <p:spPr>
            <a:xfrm>
              <a:off x="-1121935" y="5549837"/>
              <a:ext cx="1606355" cy="735957"/>
            </a:xfrm>
            <a:prstGeom prst="roundRect">
              <a:avLst/>
            </a:prstGeom>
            <a:solidFill>
              <a:srgbClr val="9900FF"/>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Body Composition</a:t>
              </a:r>
            </a:p>
          </p:txBody>
        </p:sp>
      </p:grpSp>
      <p:sp>
        <p:nvSpPr>
          <p:cNvPr id="17" name="Rectangle 2">
            <a:extLst>
              <a:ext uri="{FF2B5EF4-FFF2-40B4-BE49-F238E27FC236}">
                <a16:creationId xmlns:a16="http://schemas.microsoft.com/office/drawing/2014/main" id="{C88AA0FE-774D-FD4E-AF0B-1A3710EB09E4}"/>
              </a:ext>
            </a:extLst>
          </p:cNvPr>
          <p:cNvSpPr txBox="1">
            <a:spLocks noChangeArrowheads="1"/>
          </p:cNvSpPr>
          <p:nvPr/>
        </p:nvSpPr>
        <p:spPr>
          <a:xfrm>
            <a:off x="0" y="0"/>
            <a:ext cx="9144000" cy="609600"/>
          </a:xfrm>
          <a:prstGeom prst="rect">
            <a:avLst/>
          </a:prstGeom>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dirty="0"/>
              <a:t>FITNESS COMPONENTS</a:t>
            </a:r>
            <a:endParaRPr lang="en-AU" sz="2400" b="1" dirty="0"/>
          </a:p>
        </p:txBody>
      </p:sp>
    </p:spTree>
    <p:extLst>
      <p:ext uri="{BB962C8B-B14F-4D97-AF65-F5344CB8AC3E}">
        <p14:creationId xmlns:p14="http://schemas.microsoft.com/office/powerpoint/2010/main" val="16624118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5C1BB345-D5C1-44C9-BB81-EB67E51B23FC}"/>
              </a:ext>
            </a:extLst>
          </p:cNvPr>
          <p:cNvGraphicFramePr>
            <a:graphicFrameLocks noGrp="1"/>
          </p:cNvGraphicFramePr>
          <p:nvPr>
            <p:extLst>
              <p:ext uri="{D42A27DB-BD31-4B8C-83A1-F6EECF244321}">
                <p14:modId xmlns:p14="http://schemas.microsoft.com/office/powerpoint/2010/main" val="4083064003"/>
              </p:ext>
            </p:extLst>
          </p:nvPr>
        </p:nvGraphicFramePr>
        <p:xfrm>
          <a:off x="0" y="630765"/>
          <a:ext cx="9144000" cy="6227234"/>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544774">
                <a:tc>
                  <a:txBody>
                    <a:bodyPr/>
                    <a:lstStyle/>
                    <a:p>
                      <a:r>
                        <a:rPr lang="en-AU" sz="1800" b="1">
                          <a:solidFill>
                            <a:schemeClr val="tx1"/>
                          </a:solidFill>
                        </a:rPr>
                        <a:t>Fuel Source</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090"/>
                    </a:solidFill>
                  </a:tcPr>
                </a:tc>
                <a:tc>
                  <a:txBody>
                    <a:bodyPr/>
                    <a:lstStyle/>
                    <a:p>
                      <a:pPr algn="ctr"/>
                      <a:r>
                        <a:rPr lang="en-AU" sz="1800" b="0" dirty="0">
                          <a:solidFill>
                            <a:schemeClr val="tx1"/>
                          </a:solidFill>
                        </a:rPr>
                        <a:t>Glycogen (Carbohydrates)</a:t>
                      </a:r>
                      <a:endParaRPr lang="en-US" sz="1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r h="777895">
                <a:tc>
                  <a:txBody>
                    <a:bodyPr/>
                    <a:lstStyle/>
                    <a:p>
                      <a:r>
                        <a:rPr lang="en-AU" sz="1800" b="1">
                          <a:solidFill>
                            <a:schemeClr val="tx1"/>
                          </a:solidFill>
                        </a:rPr>
                        <a:t>Intensity of activity best suited to</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800" b="0">
                          <a:solidFill>
                            <a:schemeClr val="tx1"/>
                          </a:solidFill>
                        </a:rPr>
                        <a:t>High intensity (&gt; 85% max 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1"/>
                  </a:ext>
                </a:extLst>
              </a:tr>
              <a:tr h="529713">
                <a:tc>
                  <a:txBody>
                    <a:bodyPr/>
                    <a:lstStyle/>
                    <a:p>
                      <a:r>
                        <a:rPr lang="en-AU" sz="1800" b="1">
                          <a:solidFill>
                            <a:schemeClr val="tx1"/>
                          </a:solidFill>
                        </a:rPr>
                        <a:t>Rate (speed) of ATP produced</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AU" sz="1800" b="0">
                          <a:solidFill>
                            <a:schemeClr val="tx1"/>
                          </a:solidFill>
                        </a:rPr>
                        <a:t>Fast</a:t>
                      </a:r>
                      <a:endParaRPr lang="en-US" sz="18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1062838">
                <a:tc>
                  <a:txBody>
                    <a:bodyPr/>
                    <a:lstStyle/>
                    <a:p>
                      <a:r>
                        <a:rPr lang="en-AU" sz="1800" b="1">
                          <a:solidFill>
                            <a:schemeClr val="tx1"/>
                          </a:solidFill>
                        </a:rPr>
                        <a:t>Yield (amount of ATP per mole of fuel source)</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800" b="0">
                          <a:solidFill>
                            <a:schemeClr val="tx1"/>
                          </a:solidFill>
                        </a:rPr>
                        <a:t>Small </a:t>
                      </a:r>
                    </a:p>
                    <a:p>
                      <a:pPr algn="ctr"/>
                      <a:r>
                        <a:rPr lang="en-US" sz="1800" b="0">
                          <a:solidFill>
                            <a:schemeClr val="tx1"/>
                          </a:solidFill>
                        </a:rPr>
                        <a:t>(2 </a:t>
                      </a:r>
                      <a:r>
                        <a:rPr lang="en-AU" sz="1800"/>
                        <a:t>– </a:t>
                      </a:r>
                      <a:r>
                        <a:rPr lang="en-US" sz="1800" b="0">
                          <a:solidFill>
                            <a:schemeClr val="tx1"/>
                          </a:solidFill>
                        </a:rPr>
                        <a:t>3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506928">
                <a:tc>
                  <a:txBody>
                    <a:bodyPr/>
                    <a:lstStyle/>
                    <a:p>
                      <a:r>
                        <a:rPr lang="en-AU" sz="1800" b="1">
                          <a:solidFill>
                            <a:schemeClr val="tx1"/>
                          </a:solidFill>
                        </a:rPr>
                        <a:t>By</a:t>
                      </a:r>
                      <a:r>
                        <a:rPr lang="en-AU" sz="1800" b="1" baseline="0">
                          <a:solidFill>
                            <a:schemeClr val="tx1"/>
                          </a:solidFill>
                        </a:rPr>
                        <a:t> Products</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AU" sz="1800" b="0">
                          <a:solidFill>
                            <a:schemeClr val="tx1"/>
                          </a:solidFill>
                        </a:rPr>
                        <a:t>Lactic acid, H</a:t>
                      </a:r>
                      <a:r>
                        <a:rPr lang="en-AU" sz="1800" b="0" baseline="30000">
                          <a:solidFill>
                            <a:schemeClr val="tx1"/>
                          </a:solidFill>
                        </a:rPr>
                        <a:t>+</a:t>
                      </a:r>
                      <a:r>
                        <a:rPr lang="en-AU" sz="1800" b="0">
                          <a:solidFill>
                            <a:schemeClr val="tx1"/>
                          </a:solidFill>
                        </a:rPr>
                        <a:t> ions, ADP</a:t>
                      </a:r>
                      <a:endParaRPr lang="en-US" sz="18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4"/>
                  </a:ext>
                </a:extLst>
              </a:tr>
              <a:tr h="497688">
                <a:tc>
                  <a:txBody>
                    <a:bodyPr/>
                    <a:lstStyle/>
                    <a:p>
                      <a:r>
                        <a:rPr lang="en-GB" sz="1800" b="1">
                          <a:solidFill>
                            <a:schemeClr val="tx1"/>
                          </a:solidFill>
                        </a:rPr>
                        <a:t>D</a:t>
                      </a:r>
                      <a:r>
                        <a:rPr lang="en-AU" sz="1800" b="1">
                          <a:solidFill>
                            <a:schemeClr val="tx1"/>
                          </a:solidFill>
                        </a:rPr>
                        <a:t>uration (total)</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AU" sz="1800" b="0">
                          <a:solidFill>
                            <a:schemeClr val="tx1"/>
                          </a:solidFill>
                        </a:rPr>
                        <a:t>10 – 75 seconds</a:t>
                      </a:r>
                      <a:endParaRPr lang="en-US" sz="18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5"/>
                  </a:ext>
                </a:extLst>
              </a:tr>
              <a:tr h="2307398">
                <a:tc>
                  <a:txBody>
                    <a:bodyPr/>
                    <a:lstStyle/>
                    <a:p>
                      <a:r>
                        <a:rPr lang="en-US" sz="1800" b="1">
                          <a:solidFill>
                            <a:schemeClr val="tx1"/>
                          </a:solidFill>
                        </a:rPr>
                        <a:t>Duration system is dominant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800" b="0" dirty="0">
                          <a:solidFill>
                            <a:schemeClr val="tx1"/>
                          </a:solidFill>
                        </a:rPr>
                        <a:t>5 – 60 seconds</a:t>
                      </a:r>
                    </a:p>
                    <a:p>
                      <a:pPr algn="ctr"/>
                      <a:r>
                        <a:rPr lang="en-US" sz="1800" b="0" dirty="0">
                          <a:solidFill>
                            <a:schemeClr val="tx1"/>
                          </a:solidFill>
                        </a:rPr>
                        <a:t>Becomes dominant provider from the time the ATP</a:t>
                      </a:r>
                      <a:r>
                        <a:rPr lang="en-AU" sz="1800" dirty="0"/>
                        <a:t>–</a:t>
                      </a:r>
                      <a:r>
                        <a:rPr lang="en-US" sz="1800" b="0" dirty="0">
                          <a:solidFill>
                            <a:schemeClr val="tx1"/>
                          </a:solidFill>
                        </a:rPr>
                        <a:t>CP system starts rapidly depleting (approx. 5 sec) to when the Aerobic system takes over as the dominant provider (approx. 30 </a:t>
                      </a:r>
                      <a:r>
                        <a:rPr lang="en-AU" sz="1800" dirty="0"/>
                        <a:t>– </a:t>
                      </a:r>
                      <a:r>
                        <a:rPr lang="en-US" sz="1800" b="0" dirty="0">
                          <a:solidFill>
                            <a:schemeClr val="tx1"/>
                          </a:solidFill>
                        </a:rPr>
                        <a:t>60 sec depending on intensity)</a:t>
                      </a:r>
                    </a:p>
                    <a:p>
                      <a:pPr algn="ctr"/>
                      <a:r>
                        <a:rPr lang="en-US" sz="1800" b="0" dirty="0">
                          <a:solidFill>
                            <a:schemeClr val="tx1"/>
                          </a:solidFill>
                        </a:rPr>
                        <a:t>Peaks between 5 </a:t>
                      </a:r>
                      <a:r>
                        <a:rPr lang="en-AU" sz="1800" dirty="0"/>
                        <a:t>–</a:t>
                      </a:r>
                      <a:r>
                        <a:rPr lang="en-US" sz="1800" b="0" dirty="0">
                          <a:solidFill>
                            <a:schemeClr val="tx1"/>
                          </a:solidFill>
                        </a:rPr>
                        <a:t>15 sec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1" name="Rectangle 2">
            <a:extLst>
              <a:ext uri="{FF2B5EF4-FFF2-40B4-BE49-F238E27FC236}">
                <a16:creationId xmlns:a16="http://schemas.microsoft.com/office/drawing/2014/main" id="{4A0CA2DD-EB2B-4B40-BC1C-B38E995ECF38}"/>
              </a:ext>
            </a:extLst>
          </p:cNvPr>
          <p:cNvSpPr>
            <a:spLocks noGrp="1" noRot="1" noChangeArrowheads="1"/>
          </p:cNvSpPr>
          <p:nvPr>
            <p:ph type="title"/>
          </p:nvPr>
        </p:nvSpPr>
        <p:spPr>
          <a:xfrm>
            <a:off x="1" y="1"/>
            <a:ext cx="9144000" cy="630763"/>
          </a:xfrm>
          <a:solidFill>
            <a:srgbClr val="00B050"/>
          </a:solidFill>
        </p:spPr>
        <p:style>
          <a:lnRef idx="3">
            <a:schemeClr val="lt1"/>
          </a:lnRef>
          <a:fillRef idx="1">
            <a:schemeClr val="dk1"/>
          </a:fillRef>
          <a:effectRef idx="1">
            <a:schemeClr val="dk1"/>
          </a:effectRef>
          <a:fontRef idx="minor">
            <a:schemeClr val="lt1"/>
          </a:fontRef>
        </p:style>
        <p:txBody>
          <a:bodyPr>
            <a:normAutofit/>
          </a:bodyPr>
          <a:lstStyle/>
          <a:p>
            <a:pPr marL="54864" algn="ctr">
              <a:defRPr/>
            </a:pPr>
            <a:r>
              <a:rPr lang="en-AU" sz="2400" b="1">
                <a:solidFill>
                  <a:schemeClr val="bg1"/>
                </a:solidFill>
              </a:rPr>
              <a:t>ANAEROBIC GLYCOLYSIS</a:t>
            </a:r>
          </a:p>
        </p:txBody>
      </p:sp>
    </p:spTree>
    <p:extLst>
      <p:ext uri="{BB962C8B-B14F-4D97-AF65-F5344CB8AC3E}">
        <p14:creationId xmlns:p14="http://schemas.microsoft.com/office/powerpoint/2010/main" val="41701938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5C1BB345-D5C1-44C9-BB81-EB67E51B23FC}"/>
              </a:ext>
            </a:extLst>
          </p:cNvPr>
          <p:cNvGraphicFramePr>
            <a:graphicFrameLocks noGrp="1"/>
          </p:cNvGraphicFramePr>
          <p:nvPr>
            <p:extLst>
              <p:ext uri="{D42A27DB-BD31-4B8C-83A1-F6EECF244321}">
                <p14:modId xmlns:p14="http://schemas.microsoft.com/office/powerpoint/2010/main" val="197469378"/>
              </p:ext>
            </p:extLst>
          </p:nvPr>
        </p:nvGraphicFramePr>
        <p:xfrm>
          <a:off x="0" y="630764"/>
          <a:ext cx="9144000" cy="6227235"/>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830762">
                <a:tc>
                  <a:txBody>
                    <a:bodyPr/>
                    <a:lstStyle/>
                    <a:p>
                      <a:r>
                        <a:rPr lang="en-AU" sz="1800" b="1">
                          <a:solidFill>
                            <a:schemeClr val="tx1"/>
                          </a:solidFill>
                        </a:rPr>
                        <a:t>Type of recovery</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800" b="0">
                          <a:solidFill>
                            <a:schemeClr val="tx1"/>
                          </a:solidFill>
                        </a:rPr>
                        <a:t>Active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1"/>
                  </a:ext>
                </a:extLst>
              </a:tr>
              <a:tr h="1157027">
                <a:tc>
                  <a:txBody>
                    <a:bodyPr/>
                    <a:lstStyle/>
                    <a:p>
                      <a:r>
                        <a:rPr lang="en-AU" sz="1800" b="1">
                          <a:solidFill>
                            <a:schemeClr val="tx1"/>
                          </a:solidFill>
                        </a:rPr>
                        <a:t>Fatigue limiting factor</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AU" sz="1800" b="0">
                          <a:solidFill>
                            <a:schemeClr val="tx1"/>
                          </a:solidFill>
                        </a:rPr>
                        <a:t>Accumulation of H</a:t>
                      </a:r>
                      <a:r>
                        <a:rPr lang="en-AU" sz="1800" b="0" baseline="30000">
                          <a:solidFill>
                            <a:schemeClr val="tx1"/>
                          </a:solidFill>
                        </a:rPr>
                        <a:t>+</a:t>
                      </a:r>
                      <a:r>
                        <a:rPr lang="en-AU" sz="1800" b="0">
                          <a:solidFill>
                            <a:schemeClr val="tx1"/>
                          </a:solidFill>
                        </a:rPr>
                        <a:t> ions. This causes muscles to become more acidic affecting muscular contractions.</a:t>
                      </a:r>
                      <a:endParaRPr lang="en-US" sz="18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1255424">
                <a:tc>
                  <a:txBody>
                    <a:bodyPr/>
                    <a:lstStyle/>
                    <a:p>
                      <a:r>
                        <a:rPr lang="en-AU" sz="1800" b="1">
                          <a:solidFill>
                            <a:schemeClr val="tx1"/>
                          </a:solidFill>
                        </a:rPr>
                        <a:t>Example</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800" b="0" dirty="0">
                          <a:solidFill>
                            <a:schemeClr val="tx1"/>
                          </a:solidFill>
                        </a:rPr>
                        <a:t>400 m runner</a:t>
                      </a:r>
                    </a:p>
                    <a:p>
                      <a:pPr algn="ctr"/>
                      <a:r>
                        <a:rPr lang="en-US" sz="1800" b="0" dirty="0">
                          <a:solidFill>
                            <a:schemeClr val="tx1"/>
                          </a:solidFill>
                        </a:rPr>
                        <a:t>Series of high intensity repeat efforts in any team sport</a:t>
                      </a:r>
                    </a:p>
                    <a:p>
                      <a:pPr algn="ctr"/>
                      <a:r>
                        <a:rPr lang="en-US" sz="1800" b="0" dirty="0">
                          <a:solidFill>
                            <a:schemeClr val="tx1"/>
                          </a:solidFill>
                        </a:rPr>
                        <a:t>100 m swim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1755307">
                <a:tc>
                  <a:txBody>
                    <a:bodyPr/>
                    <a:lstStyle/>
                    <a:p>
                      <a:r>
                        <a:rPr lang="en-US" sz="1800" b="1" dirty="0">
                          <a:solidFill>
                            <a:schemeClr val="tx1"/>
                          </a:solidFill>
                        </a:rPr>
                        <a:t>Disadvantages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090"/>
                    </a:solidFill>
                  </a:tcPr>
                </a:tc>
                <a:tc>
                  <a:txBody>
                    <a:bodyPr/>
                    <a:lstStyle/>
                    <a:p>
                      <a:pPr algn="ctr"/>
                      <a:r>
                        <a:rPr lang="en-AU" sz="1800" dirty="0"/>
                        <a:t>Produces H</a:t>
                      </a:r>
                      <a:r>
                        <a:rPr lang="en-AU" sz="1800" baseline="30000" dirty="0"/>
                        <a:t>+</a:t>
                      </a:r>
                      <a:r>
                        <a:rPr lang="en-AU" sz="1800" dirty="0"/>
                        <a:t> ions that cause fatigue in large amounts</a:t>
                      </a:r>
                    </a:p>
                    <a:p>
                      <a:pPr algn="ctr"/>
                      <a:r>
                        <a:rPr lang="en-AU" sz="1800" dirty="0"/>
                        <a:t>Slow recovery</a:t>
                      </a:r>
                    </a:p>
                    <a:p>
                      <a:pPr algn="ctr"/>
                      <a:r>
                        <a:rPr lang="en-AU" sz="1800" dirty="0"/>
                        <a:t>Only capable of producing small amounts of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090"/>
                    </a:solidFill>
                  </a:tcPr>
                </a:tc>
                <a:extLst>
                  <a:ext uri="{0D108BD9-81ED-4DB2-BD59-A6C34878D82A}">
                    <a16:rowId xmlns:a16="http://schemas.microsoft.com/office/drawing/2014/main" val="3936058169"/>
                  </a:ext>
                </a:extLst>
              </a:tr>
              <a:tr h="1228715">
                <a:tc>
                  <a:txBody>
                    <a:bodyPr/>
                    <a:lstStyle/>
                    <a:p>
                      <a:r>
                        <a:rPr lang="en-US" sz="1800" b="1">
                          <a:solidFill>
                            <a:schemeClr val="tx1"/>
                          </a:solidFill>
                        </a:rPr>
                        <a:t>Advantages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6D2D"/>
                    </a:solidFill>
                  </a:tcPr>
                </a:tc>
                <a:tc>
                  <a:txBody>
                    <a:bodyPr/>
                    <a:lstStyle/>
                    <a:p>
                      <a:pPr algn="ctr"/>
                      <a:r>
                        <a:rPr lang="en-AU" sz="1800" dirty="0"/>
                        <a:t>Resynthesises</a:t>
                      </a:r>
                      <a:r>
                        <a:rPr lang="en-AU" sz="1800" baseline="0" dirty="0"/>
                        <a:t> ATP quickly allowing for high intensity efforts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6D2D"/>
                    </a:solidFill>
                  </a:tcPr>
                </a:tc>
                <a:extLst>
                  <a:ext uri="{0D108BD9-81ED-4DB2-BD59-A6C34878D82A}">
                    <a16:rowId xmlns:a16="http://schemas.microsoft.com/office/drawing/2014/main" val="1931706294"/>
                  </a:ext>
                </a:extLst>
              </a:tr>
            </a:tbl>
          </a:graphicData>
        </a:graphic>
      </p:graphicFrame>
      <p:sp>
        <p:nvSpPr>
          <p:cNvPr id="11" name="Rectangle 2">
            <a:extLst>
              <a:ext uri="{FF2B5EF4-FFF2-40B4-BE49-F238E27FC236}">
                <a16:creationId xmlns:a16="http://schemas.microsoft.com/office/drawing/2014/main" id="{4A0CA2DD-EB2B-4B40-BC1C-B38E995ECF38}"/>
              </a:ext>
            </a:extLst>
          </p:cNvPr>
          <p:cNvSpPr>
            <a:spLocks noGrp="1" noRot="1" noChangeArrowheads="1"/>
          </p:cNvSpPr>
          <p:nvPr>
            <p:ph type="title"/>
          </p:nvPr>
        </p:nvSpPr>
        <p:spPr>
          <a:xfrm>
            <a:off x="1" y="1"/>
            <a:ext cx="9144000" cy="630763"/>
          </a:xfrm>
          <a:solidFill>
            <a:srgbClr val="00B050"/>
          </a:solidFill>
        </p:spPr>
        <p:style>
          <a:lnRef idx="3">
            <a:schemeClr val="lt1"/>
          </a:lnRef>
          <a:fillRef idx="1">
            <a:schemeClr val="dk1"/>
          </a:fillRef>
          <a:effectRef idx="1">
            <a:schemeClr val="dk1"/>
          </a:effectRef>
          <a:fontRef idx="minor">
            <a:schemeClr val="lt1"/>
          </a:fontRef>
        </p:style>
        <p:txBody>
          <a:bodyPr>
            <a:normAutofit/>
          </a:bodyPr>
          <a:lstStyle/>
          <a:p>
            <a:pPr marL="54864" algn="ctr">
              <a:defRPr/>
            </a:pPr>
            <a:r>
              <a:rPr lang="en-AU" sz="2400" b="1">
                <a:solidFill>
                  <a:schemeClr val="bg1"/>
                </a:solidFill>
              </a:rPr>
              <a:t>ANAEROBIC GLYCOLYSIS</a:t>
            </a:r>
          </a:p>
        </p:txBody>
      </p:sp>
    </p:spTree>
    <p:extLst>
      <p:ext uri="{BB962C8B-B14F-4D97-AF65-F5344CB8AC3E}">
        <p14:creationId xmlns:p14="http://schemas.microsoft.com/office/powerpoint/2010/main" val="26400706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112</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7" name="TextBox 16">
            <a:extLst>
              <a:ext uri="{FF2B5EF4-FFF2-40B4-BE49-F238E27FC236}">
                <a16:creationId xmlns:a16="http://schemas.microsoft.com/office/drawing/2014/main" id="{0B8A085A-3436-472D-9116-130B3ACAD55E}"/>
              </a:ext>
            </a:extLst>
          </p:cNvPr>
          <p:cNvSpPr txBox="1"/>
          <p:nvPr/>
        </p:nvSpPr>
        <p:spPr>
          <a:xfrm>
            <a:off x="327818" y="762000"/>
            <a:ext cx="8358981"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a:t>Aerobic glycolysis: </a:t>
            </a:r>
            <a:r>
              <a:rPr lang="en-AU"/>
              <a:t>The breakdown of glycogen in the presence of </a:t>
            </a:r>
            <a:r>
              <a:rPr lang="en-AU" u="sng"/>
              <a:t>oxygen</a:t>
            </a:r>
            <a:r>
              <a:rPr lang="en-AU"/>
              <a:t> to produce energy, carbon dioxide, water and heat. </a:t>
            </a:r>
            <a:endParaRPr lang="en-AU">
              <a:latin typeface="Arial Narrow" panose="020B0606020202030204" pitchFamily="34" charset="0"/>
              <a:ea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96198504-A036-4642-9D26-607415282CC4}"/>
              </a:ext>
            </a:extLst>
          </p:cNvPr>
          <p:cNvSpPr>
            <a:spLocks noGrp="1"/>
          </p:cNvSpPr>
          <p:nvPr>
            <p:ph idx="1"/>
          </p:nvPr>
        </p:nvSpPr>
        <p:spPr>
          <a:xfrm>
            <a:off x="327819" y="1600200"/>
            <a:ext cx="8488362" cy="3236532"/>
          </a:xfrm>
          <a:solidFill>
            <a:schemeClr val="bg1"/>
          </a:solidFill>
          <a:ln>
            <a:solidFill>
              <a:srgbClr val="00B0F0"/>
            </a:solidFill>
          </a:ln>
        </p:spPr>
        <p:txBody>
          <a:bodyPr>
            <a:normAutofit fontScale="92500" lnSpcReduction="10000"/>
          </a:bodyPr>
          <a:lstStyle/>
          <a:p>
            <a:pPr>
              <a:lnSpc>
                <a:spcPct val="80000"/>
              </a:lnSpc>
            </a:pPr>
            <a:endParaRPr lang="en-AU" sz="1000" b="1" dirty="0"/>
          </a:p>
          <a:p>
            <a:r>
              <a:rPr lang="en-AU" sz="1900" b="1" dirty="0"/>
              <a:t>FUEL: </a:t>
            </a:r>
            <a:r>
              <a:rPr lang="en-GB" sz="1900" dirty="0"/>
              <a:t>Carbohydrate + Fat (depending on intensity, duration)</a:t>
            </a:r>
          </a:p>
          <a:p>
            <a:pPr marL="0" indent="0" eaLnBrk="1" hangingPunct="1">
              <a:buNone/>
            </a:pPr>
            <a:endParaRPr lang="en-US" sz="1900" dirty="0"/>
          </a:p>
          <a:p>
            <a:r>
              <a:rPr lang="en-AU" sz="1900" b="1" dirty="0"/>
              <a:t>INTENSITY: </a:t>
            </a:r>
            <a:r>
              <a:rPr lang="en-AU" sz="1900" dirty="0"/>
              <a:t>During rest and at sub-maximal intensities </a:t>
            </a:r>
            <a:r>
              <a:rPr lang="en-US" sz="1900" dirty="0"/>
              <a:t>&lt; 80% HR max</a:t>
            </a:r>
          </a:p>
          <a:p>
            <a:endParaRPr lang="en-US" sz="1900" b="1" dirty="0"/>
          </a:p>
          <a:p>
            <a:r>
              <a:rPr lang="en-AU" sz="1900" b="1" dirty="0"/>
              <a:t>DURATION: </a:t>
            </a:r>
            <a:r>
              <a:rPr lang="en-AU" sz="1900" dirty="0"/>
              <a:t>Gradual increase in contribution as O</a:t>
            </a:r>
            <a:r>
              <a:rPr lang="en-AU" sz="1900" baseline="-25000" dirty="0"/>
              <a:t>2</a:t>
            </a:r>
            <a:r>
              <a:rPr lang="en-AU" sz="1900" dirty="0"/>
              <a:t> becomes available. Predominant energy system after 30</a:t>
            </a:r>
            <a:r>
              <a:rPr lang="en-AU" sz="2000" dirty="0"/>
              <a:t> – </a:t>
            </a:r>
            <a:r>
              <a:rPr lang="en-AU" sz="1900" dirty="0"/>
              <a:t>60 secs (depending on intensity).</a:t>
            </a:r>
          </a:p>
          <a:p>
            <a:pPr marL="0" indent="0">
              <a:buNone/>
            </a:pPr>
            <a:endParaRPr lang="en-AU" sz="1900" dirty="0"/>
          </a:p>
          <a:p>
            <a:r>
              <a:rPr lang="en-AU" sz="1900" b="1" dirty="0"/>
              <a:t>RATE OF RESYNTHESIS: </a:t>
            </a:r>
            <a:r>
              <a:rPr lang="en-AU" sz="1900" dirty="0"/>
              <a:t>Slow</a:t>
            </a:r>
          </a:p>
          <a:p>
            <a:pPr marL="0" indent="0">
              <a:buNone/>
            </a:pPr>
            <a:endParaRPr lang="en-AU" sz="1900" dirty="0"/>
          </a:p>
          <a:p>
            <a:r>
              <a:rPr lang="en-AU" sz="1900" b="1" dirty="0"/>
              <a:t>YIELD: </a:t>
            </a:r>
            <a:r>
              <a:rPr lang="en-AU" sz="1900" dirty="0"/>
              <a:t>Very High (36</a:t>
            </a:r>
            <a:r>
              <a:rPr lang="en-AU" sz="2000" dirty="0"/>
              <a:t> – </a:t>
            </a:r>
            <a:r>
              <a:rPr lang="en-AU" sz="1900" dirty="0"/>
              <a:t>38 ATP)</a:t>
            </a:r>
          </a:p>
          <a:p>
            <a:pPr eaLnBrk="1" hangingPunct="1">
              <a:lnSpc>
                <a:spcPct val="80000"/>
              </a:lnSpc>
            </a:pPr>
            <a:endParaRPr lang="en-US" sz="2000" dirty="0"/>
          </a:p>
        </p:txBody>
      </p:sp>
      <p:pic>
        <p:nvPicPr>
          <p:cNvPr id="16" name="Picture 6" descr="Marathon de New York : Verrazano Bridge by Martineric.">
            <a:extLst>
              <a:ext uri="{FF2B5EF4-FFF2-40B4-BE49-F238E27FC236}">
                <a16:creationId xmlns:a16="http://schemas.microsoft.com/office/drawing/2014/main" id="{018D0B8A-24AC-4FB5-B9EA-E0C1FA90039A}"/>
              </a:ext>
            </a:extLst>
          </p:cNvPr>
          <p:cNvPicPr>
            <a:picLocks noChangeAspect="1" noChangeArrowheads="1"/>
          </p:cNvPicPr>
          <p:nvPr/>
        </p:nvPicPr>
        <p:blipFill>
          <a:blip r:embed="rId4" cstate="print"/>
          <a:srcRect/>
          <a:stretch>
            <a:fillRect/>
          </a:stretch>
        </p:blipFill>
        <p:spPr bwMode="auto">
          <a:xfrm>
            <a:off x="5310981" y="3619500"/>
            <a:ext cx="3505200" cy="2628900"/>
          </a:xfrm>
          <a:prstGeom prst="rect">
            <a:avLst/>
          </a:prstGeom>
          <a:noFill/>
        </p:spPr>
      </p:pic>
      <p:sp>
        <p:nvSpPr>
          <p:cNvPr id="19" name="Rectangle 18">
            <a:extLst>
              <a:ext uri="{FF2B5EF4-FFF2-40B4-BE49-F238E27FC236}">
                <a16:creationId xmlns:a16="http://schemas.microsoft.com/office/drawing/2014/main" id="{2A9A1CF6-F1A9-41A4-9AC3-A954D31702D0}"/>
              </a:ext>
            </a:extLst>
          </p:cNvPr>
          <p:cNvSpPr/>
          <p:nvPr/>
        </p:nvSpPr>
        <p:spPr>
          <a:xfrm>
            <a:off x="5593063" y="6216134"/>
            <a:ext cx="2438400" cy="184666"/>
          </a:xfrm>
          <a:prstGeom prst="rect">
            <a:avLst/>
          </a:prstGeom>
        </p:spPr>
        <p:txBody>
          <a:bodyPr wrap="square">
            <a:spAutoFit/>
          </a:bodyPr>
          <a:lstStyle/>
          <a:p>
            <a:r>
              <a:rPr lang="en-US" sz="600"/>
              <a:t>www.flickr.com/photos/36665622@N00/253527065/</a:t>
            </a:r>
          </a:p>
        </p:txBody>
      </p:sp>
      <p:sp>
        <p:nvSpPr>
          <p:cNvPr id="20" name="TextBox 19">
            <a:extLst>
              <a:ext uri="{FF2B5EF4-FFF2-40B4-BE49-F238E27FC236}">
                <a16:creationId xmlns:a16="http://schemas.microsoft.com/office/drawing/2014/main" id="{83659EEF-B96C-497F-9EF8-2D3CA40F75D6}"/>
              </a:ext>
            </a:extLst>
          </p:cNvPr>
          <p:cNvSpPr txBox="1"/>
          <p:nvPr/>
        </p:nvSpPr>
        <p:spPr>
          <a:xfrm>
            <a:off x="739282" y="5117271"/>
            <a:ext cx="4083269" cy="978729"/>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lnSpc>
                <a:spcPct val="90000"/>
              </a:lnSpc>
            </a:pPr>
            <a:r>
              <a:rPr lang="en-GB" sz="1600"/>
              <a:t>The aerobic energy system will be the major energy contributor for events of more than 75 secs up to several hours in duration &amp; are below 80% max HR e.g. marathon</a:t>
            </a:r>
          </a:p>
        </p:txBody>
      </p:sp>
      <p:sp>
        <p:nvSpPr>
          <p:cNvPr id="21" name="Right Arrow 7">
            <a:extLst>
              <a:ext uri="{FF2B5EF4-FFF2-40B4-BE49-F238E27FC236}">
                <a16:creationId xmlns:a16="http://schemas.microsoft.com/office/drawing/2014/main" id="{EEC6C9DA-6924-4572-9407-9899603820B5}"/>
              </a:ext>
            </a:extLst>
          </p:cNvPr>
          <p:cNvSpPr/>
          <p:nvPr/>
        </p:nvSpPr>
        <p:spPr>
          <a:xfrm>
            <a:off x="4825179" y="5391396"/>
            <a:ext cx="1054223" cy="515008"/>
          </a:xfrm>
          <a:prstGeom prst="rightArrow">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Rectangle 2">
            <a:extLst>
              <a:ext uri="{FF2B5EF4-FFF2-40B4-BE49-F238E27FC236}">
                <a16:creationId xmlns:a16="http://schemas.microsoft.com/office/drawing/2014/main" id="{D4FDAA5C-10BE-044C-9EDA-4C467CE631B3}"/>
              </a:ext>
            </a:extLst>
          </p:cNvPr>
          <p:cNvSpPr>
            <a:spLocks noGrp="1" noRot="1" noChangeArrowheads="1"/>
          </p:cNvSpPr>
          <p:nvPr>
            <p:ph type="title"/>
          </p:nvPr>
        </p:nvSpPr>
        <p:spPr>
          <a:xfrm>
            <a:off x="0" y="0"/>
            <a:ext cx="9144000" cy="533400"/>
          </a:xfrm>
          <a:solidFill>
            <a:srgbClr val="00B0F0"/>
          </a:solidFill>
        </p:spPr>
        <p:style>
          <a:lnRef idx="3">
            <a:schemeClr val="lt1"/>
          </a:lnRef>
          <a:fillRef idx="1">
            <a:schemeClr val="dk1"/>
          </a:fillRef>
          <a:effectRef idx="1">
            <a:schemeClr val="dk1"/>
          </a:effectRef>
          <a:fontRef idx="minor">
            <a:schemeClr val="lt1"/>
          </a:fontRef>
        </p:style>
        <p:txBody>
          <a:bodyPr>
            <a:noAutofit/>
          </a:bodyPr>
          <a:lstStyle/>
          <a:p>
            <a:pPr marL="54864" algn="ctr" eaLnBrk="1" fontAlgn="auto" hangingPunct="1">
              <a:spcAft>
                <a:spcPts val="0"/>
              </a:spcAft>
              <a:defRPr/>
            </a:pPr>
            <a:r>
              <a:rPr lang="en-AU" sz="2400" b="1">
                <a:solidFill>
                  <a:schemeClr val="bg1"/>
                </a:solidFill>
              </a:rPr>
              <a:t>AEROBIC SYSTEM</a:t>
            </a:r>
          </a:p>
        </p:txBody>
      </p:sp>
    </p:spTree>
    <p:extLst>
      <p:ext uri="{BB962C8B-B14F-4D97-AF65-F5344CB8AC3E}">
        <p14:creationId xmlns:p14="http://schemas.microsoft.com/office/powerpoint/2010/main" val="21356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build="p" animBg="1"/>
      <p:bldP spid="19" grpId="0"/>
      <p:bldP spid="20" grpId="0" animBg="1"/>
      <p:bldP spid="2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Rot="1" noChangeArrowheads="1"/>
          </p:cNvSpPr>
          <p:nvPr>
            <p:ph idx="1"/>
          </p:nvPr>
        </p:nvSpPr>
        <p:spPr>
          <a:xfrm>
            <a:off x="265916" y="717440"/>
            <a:ext cx="8725684" cy="5862072"/>
          </a:xfrm>
          <a:solidFill>
            <a:schemeClr val="bg1"/>
          </a:solidFill>
          <a:ln w="38100">
            <a:solidFill>
              <a:srgbClr val="00B0F0"/>
            </a:solidFill>
          </a:ln>
        </p:spPr>
        <p:txBody>
          <a:bodyPr>
            <a:normAutofit/>
          </a:bodyPr>
          <a:lstStyle/>
          <a:p>
            <a:pPr marL="320040" lvl="1" indent="-320040">
              <a:buSzPct val="100000"/>
              <a:buFont typeface="Arial" pitchFamily="34" charset="0"/>
              <a:buChar char="•"/>
            </a:pPr>
            <a:r>
              <a:rPr lang="en-GB" sz="1800" dirty="0"/>
              <a:t>Once O</a:t>
            </a:r>
            <a:r>
              <a:rPr lang="en-GB" sz="1800" baseline="-25000" dirty="0"/>
              <a:t>2</a:t>
            </a:r>
            <a:r>
              <a:rPr lang="en-GB" sz="1800" dirty="0"/>
              <a:t> becomes available to the muscle cell a different chemical reaction known as Aerobic Glycolysis takes place.</a:t>
            </a:r>
          </a:p>
          <a:p>
            <a:pPr marL="320040" lvl="1" indent="-320040">
              <a:buSzPct val="100000"/>
              <a:buFont typeface="Arial" pitchFamily="34" charset="0"/>
              <a:buChar char="•"/>
            </a:pPr>
            <a:endParaRPr lang="en-GB" sz="1000" dirty="0"/>
          </a:p>
          <a:p>
            <a:pPr marL="320040" lvl="1" indent="-320040">
              <a:buSzPct val="100000"/>
              <a:buFont typeface="Arial" pitchFamily="34" charset="0"/>
              <a:buChar char="•"/>
            </a:pPr>
            <a:r>
              <a:rPr lang="en-GB" sz="1800" dirty="0"/>
              <a:t>The Aerobic system takes a while to get going because a number of processes need to occur:</a:t>
            </a:r>
          </a:p>
          <a:p>
            <a:pPr marL="720090" lvl="2" indent="-320040">
              <a:buSzPct val="100000"/>
              <a:buFont typeface="Cambria Math" panose="02040503050406030204" pitchFamily="18" charset="0"/>
              <a:buChar char="⎯"/>
            </a:pPr>
            <a:r>
              <a:rPr lang="en-GB" sz="1800" dirty="0"/>
              <a:t>Lungs work harder to bring in more O</a:t>
            </a:r>
            <a:r>
              <a:rPr lang="en-GB" sz="1800" baseline="-25000" dirty="0"/>
              <a:t>2</a:t>
            </a:r>
          </a:p>
          <a:p>
            <a:pPr marL="720090" lvl="2" indent="-320040">
              <a:buSzPct val="100000"/>
              <a:buFont typeface="Cambria Math" panose="02040503050406030204" pitchFamily="18" charset="0"/>
              <a:buChar char="⎯"/>
            </a:pPr>
            <a:r>
              <a:rPr lang="en-GB" sz="1800" dirty="0"/>
              <a:t>Heart pumps harder to transport O</a:t>
            </a:r>
            <a:r>
              <a:rPr lang="en-GB" sz="1800" baseline="-25000" dirty="0"/>
              <a:t>2</a:t>
            </a:r>
            <a:r>
              <a:rPr lang="en-GB" sz="1800" dirty="0"/>
              <a:t> rich blood to the muscles</a:t>
            </a:r>
          </a:p>
          <a:p>
            <a:pPr marL="720090" lvl="2" indent="-320040">
              <a:buSzPct val="100000"/>
              <a:buFont typeface="Cambria Math" panose="02040503050406030204" pitchFamily="18" charset="0"/>
              <a:buChar char="⎯"/>
            </a:pPr>
            <a:r>
              <a:rPr lang="en-GB" sz="1800" dirty="0"/>
              <a:t>Arteries expand to increase blood flow</a:t>
            </a:r>
          </a:p>
          <a:p>
            <a:pPr marL="0" lvl="1" indent="0">
              <a:buSzPct val="100000"/>
              <a:buNone/>
            </a:pPr>
            <a:endParaRPr lang="en-GB" sz="1000" dirty="0"/>
          </a:p>
          <a:p>
            <a:pPr marL="320040" lvl="1" indent="-320040">
              <a:buSzPct val="100000"/>
              <a:buFont typeface="Arial" pitchFamily="34" charset="0"/>
              <a:buChar char="•"/>
            </a:pPr>
            <a:r>
              <a:rPr lang="en-US" sz="1800" dirty="0"/>
              <a:t>This system has the greatest capacity to produce ATP but is the slowest to do so (high yield but low rate)</a:t>
            </a:r>
          </a:p>
          <a:p>
            <a:pPr marL="0" lvl="1" indent="0">
              <a:lnSpc>
                <a:spcPct val="90000"/>
              </a:lnSpc>
              <a:buSzPct val="100000"/>
              <a:buNone/>
            </a:pPr>
            <a:endParaRPr lang="en-GB" sz="2000" dirty="0"/>
          </a:p>
          <a:p>
            <a:pPr marL="320040" lvl="1" indent="-320040">
              <a:lnSpc>
                <a:spcPct val="90000"/>
              </a:lnSpc>
              <a:buSzPct val="100000"/>
              <a:buFont typeface="Arial" pitchFamily="34" charset="0"/>
              <a:buChar char="•"/>
            </a:pPr>
            <a:endParaRPr lang="en-GB" sz="2000" dirty="0"/>
          </a:p>
          <a:p>
            <a:pPr marL="320040" lvl="1" indent="-320040">
              <a:lnSpc>
                <a:spcPct val="90000"/>
              </a:lnSpc>
              <a:buSzPct val="100000"/>
              <a:buFont typeface="Arial" pitchFamily="34" charset="0"/>
              <a:buChar char="•"/>
            </a:pPr>
            <a:endParaRPr lang="en-GB" sz="2000" dirty="0"/>
          </a:p>
          <a:p>
            <a:pPr marL="320040" lvl="1" indent="-320040">
              <a:lnSpc>
                <a:spcPct val="90000"/>
              </a:lnSpc>
              <a:buSzPct val="100000"/>
              <a:buFont typeface="Arial" pitchFamily="34" charset="0"/>
              <a:buChar char="•"/>
            </a:pPr>
            <a:endParaRPr lang="en-GB" sz="2000" dirty="0"/>
          </a:p>
          <a:p>
            <a:pPr marL="320040" lvl="1" indent="-320040">
              <a:lnSpc>
                <a:spcPct val="90000"/>
              </a:lnSpc>
              <a:buSzPct val="100000"/>
              <a:buFont typeface="Arial" pitchFamily="34" charset="0"/>
              <a:buChar char="•"/>
            </a:pPr>
            <a:endParaRPr lang="en-GB" sz="2000" dirty="0"/>
          </a:p>
        </p:txBody>
      </p:sp>
      <p:sp>
        <p:nvSpPr>
          <p:cNvPr id="9" name="Footer Placeholder 8"/>
          <p:cNvSpPr>
            <a:spLocks noGrp="1"/>
          </p:cNvSpPr>
          <p:nvPr>
            <p:ph type="ftr" sz="quarter" idx="11"/>
          </p:nvPr>
        </p:nvSpPr>
        <p:spPr>
          <a:xfrm>
            <a:off x="3519951" y="6583140"/>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826392" y="6552424"/>
            <a:ext cx="2133600" cy="365125"/>
          </a:xfrm>
        </p:spPr>
        <p:txBody>
          <a:bodyPr/>
          <a:lstStyle/>
          <a:p>
            <a:fld id="{B6F15528-21DE-4FAA-801E-634DDDAF4B2B}" type="slidenum">
              <a:rPr lang="en-US" smtClean="0"/>
              <a:pPr/>
              <a:t>113</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0" y="6337001"/>
            <a:ext cx="457501" cy="457955"/>
          </a:xfrm>
          <a:prstGeom prst="rect">
            <a:avLst/>
          </a:prstGeom>
          <a:noFill/>
        </p:spPr>
      </p:pic>
      <p:sp>
        <p:nvSpPr>
          <p:cNvPr id="11" name="TextBox 10">
            <a:hlinkClick r:id="rId2" action="ppaction://hlinksldjump"/>
          </p:cNvPr>
          <p:cNvSpPr txBox="1"/>
          <p:nvPr/>
        </p:nvSpPr>
        <p:spPr>
          <a:xfrm>
            <a:off x="-152400" y="6718756"/>
            <a:ext cx="838200" cy="215444"/>
          </a:xfrm>
          <a:prstGeom prst="rect">
            <a:avLst/>
          </a:prstGeom>
          <a:noFill/>
        </p:spPr>
        <p:txBody>
          <a:bodyPr wrap="square" rtlCol="0">
            <a:spAutoFit/>
          </a:bodyPr>
          <a:lstStyle/>
          <a:p>
            <a:pPr algn="ctr"/>
            <a:r>
              <a:rPr lang="en-AU" sz="800"/>
              <a:t>Home</a:t>
            </a:r>
            <a:endParaRPr lang="en-US" sz="800"/>
          </a:p>
        </p:txBody>
      </p:sp>
      <p:sp>
        <p:nvSpPr>
          <p:cNvPr id="19" name="Rectangle 18">
            <a:extLst>
              <a:ext uri="{FF2B5EF4-FFF2-40B4-BE49-F238E27FC236}">
                <a16:creationId xmlns:a16="http://schemas.microsoft.com/office/drawing/2014/main" id="{A7496ABE-0883-4002-B64D-E63A8A9CC824}"/>
              </a:ext>
            </a:extLst>
          </p:cNvPr>
          <p:cNvSpPr/>
          <p:nvPr/>
        </p:nvSpPr>
        <p:spPr>
          <a:xfrm>
            <a:off x="4203725" y="6353376"/>
            <a:ext cx="2365326" cy="184666"/>
          </a:xfrm>
          <a:prstGeom prst="rect">
            <a:avLst/>
          </a:prstGeom>
        </p:spPr>
        <p:txBody>
          <a:bodyPr wrap="square">
            <a:spAutoFit/>
          </a:bodyPr>
          <a:lstStyle/>
          <a:p>
            <a:r>
              <a:rPr lang="en-US" sz="600"/>
              <a:t>www.flickr.com/photos/walkn/2431049781/</a:t>
            </a:r>
          </a:p>
        </p:txBody>
      </p:sp>
      <p:pic>
        <p:nvPicPr>
          <p:cNvPr id="20" name="Picture 3" descr="2008 Morse Park Triathlon by indywriter.">
            <a:extLst>
              <a:ext uri="{FF2B5EF4-FFF2-40B4-BE49-F238E27FC236}">
                <a16:creationId xmlns:a16="http://schemas.microsoft.com/office/drawing/2014/main" id="{4AE60DAD-615F-4B9E-8C5D-D2A9B8112EE5}"/>
              </a:ext>
            </a:extLst>
          </p:cNvPr>
          <p:cNvPicPr>
            <a:picLocks noChangeAspect="1" noChangeArrowheads="1"/>
          </p:cNvPicPr>
          <p:nvPr/>
        </p:nvPicPr>
        <p:blipFill>
          <a:blip r:embed="rId4" cstate="print"/>
          <a:srcRect/>
          <a:stretch>
            <a:fillRect/>
          </a:stretch>
        </p:blipFill>
        <p:spPr bwMode="auto">
          <a:xfrm>
            <a:off x="6230312" y="4972479"/>
            <a:ext cx="2107187" cy="1385259"/>
          </a:xfrm>
          <a:prstGeom prst="rect">
            <a:avLst/>
          </a:prstGeom>
          <a:noFill/>
        </p:spPr>
      </p:pic>
      <p:sp>
        <p:nvSpPr>
          <p:cNvPr id="21" name="Rectangle 20">
            <a:extLst>
              <a:ext uri="{FF2B5EF4-FFF2-40B4-BE49-F238E27FC236}">
                <a16:creationId xmlns:a16="http://schemas.microsoft.com/office/drawing/2014/main" id="{D019CE54-4387-491D-8782-CB0BD1E64483}"/>
              </a:ext>
            </a:extLst>
          </p:cNvPr>
          <p:cNvSpPr/>
          <p:nvPr/>
        </p:nvSpPr>
        <p:spPr>
          <a:xfrm>
            <a:off x="5969815" y="6331062"/>
            <a:ext cx="2452953" cy="184666"/>
          </a:xfrm>
          <a:prstGeom prst="rect">
            <a:avLst/>
          </a:prstGeom>
        </p:spPr>
        <p:txBody>
          <a:bodyPr wrap="square">
            <a:spAutoFit/>
          </a:bodyPr>
          <a:lstStyle/>
          <a:p>
            <a:pPr algn="r"/>
            <a:r>
              <a:rPr lang="en-US" sz="600"/>
              <a:t>www.flickr.com/photos/indywriter/2651954763/</a:t>
            </a:r>
          </a:p>
        </p:txBody>
      </p:sp>
      <p:pic>
        <p:nvPicPr>
          <p:cNvPr id="24" name="Picture 2" descr="training by ernie_greatoutdoors.">
            <a:extLst>
              <a:ext uri="{FF2B5EF4-FFF2-40B4-BE49-F238E27FC236}">
                <a16:creationId xmlns:a16="http://schemas.microsoft.com/office/drawing/2014/main" id="{1F151B1E-D13E-4448-B424-C1645635D333}"/>
              </a:ext>
            </a:extLst>
          </p:cNvPr>
          <p:cNvPicPr>
            <a:picLocks noChangeAspect="1" noChangeArrowheads="1"/>
          </p:cNvPicPr>
          <p:nvPr/>
        </p:nvPicPr>
        <p:blipFill>
          <a:blip r:embed="rId5" cstate="print"/>
          <a:srcRect/>
          <a:stretch>
            <a:fillRect/>
          </a:stretch>
        </p:blipFill>
        <p:spPr bwMode="auto">
          <a:xfrm>
            <a:off x="1103514" y="4953000"/>
            <a:ext cx="2113534" cy="1403387"/>
          </a:xfrm>
          <a:prstGeom prst="rect">
            <a:avLst/>
          </a:prstGeom>
          <a:noFill/>
        </p:spPr>
      </p:pic>
      <p:sp>
        <p:nvSpPr>
          <p:cNvPr id="25" name="Rectangle 24">
            <a:extLst>
              <a:ext uri="{FF2B5EF4-FFF2-40B4-BE49-F238E27FC236}">
                <a16:creationId xmlns:a16="http://schemas.microsoft.com/office/drawing/2014/main" id="{965931B7-B8E8-4DCA-8509-0F0EFD8E5F30}"/>
              </a:ext>
            </a:extLst>
          </p:cNvPr>
          <p:cNvSpPr/>
          <p:nvPr/>
        </p:nvSpPr>
        <p:spPr>
          <a:xfrm>
            <a:off x="1017902" y="6344455"/>
            <a:ext cx="2741503" cy="184666"/>
          </a:xfrm>
          <a:prstGeom prst="rect">
            <a:avLst/>
          </a:prstGeom>
        </p:spPr>
        <p:txBody>
          <a:bodyPr wrap="square">
            <a:spAutoFit/>
          </a:bodyPr>
          <a:lstStyle/>
          <a:p>
            <a:pPr algn="ctr"/>
            <a:r>
              <a:rPr lang="en-AU" sz="600"/>
              <a:t>www.flickr.com/photos/66915552@N00/490631592/</a:t>
            </a:r>
          </a:p>
        </p:txBody>
      </p:sp>
      <p:sp>
        <p:nvSpPr>
          <p:cNvPr id="26" name="TextBox 25">
            <a:extLst>
              <a:ext uri="{FF2B5EF4-FFF2-40B4-BE49-F238E27FC236}">
                <a16:creationId xmlns:a16="http://schemas.microsoft.com/office/drawing/2014/main" id="{EDF90783-2090-4A02-876A-87A8399C46EB}"/>
              </a:ext>
            </a:extLst>
          </p:cNvPr>
          <p:cNvSpPr txBox="1"/>
          <p:nvPr/>
        </p:nvSpPr>
        <p:spPr>
          <a:xfrm>
            <a:off x="457200" y="3962400"/>
            <a:ext cx="8420883" cy="892552"/>
          </a:xfrm>
          <a:prstGeom prst="rect">
            <a:avLst/>
          </a:prstGeom>
          <a:solidFill>
            <a:srgbClr val="FFFF00"/>
          </a:solidFill>
          <a:ln w="28575">
            <a:solidFill>
              <a:srgbClr val="7030A0"/>
            </a:solidFill>
          </a:ln>
        </p:spPr>
        <p:txBody>
          <a:bodyPr wrap="square" rtlCol="0">
            <a:spAutoFit/>
          </a:bodyPr>
          <a:lstStyle/>
          <a:p>
            <a:r>
              <a:rPr lang="en-GB" sz="1700"/>
              <a:t>Activated at the start of intense exercise and contributes significant amounts of ATP during high intensity activities lasting 1 </a:t>
            </a:r>
            <a:r>
              <a:rPr lang="en-AU" sz="1600"/>
              <a:t>– </a:t>
            </a:r>
            <a:r>
              <a:rPr lang="en-GB" sz="1700"/>
              <a:t>2 minutes and continues to be the major contributor as the Anaerobic Glycolysis system decreases its contribution.</a:t>
            </a:r>
          </a:p>
        </p:txBody>
      </p:sp>
      <p:pic>
        <p:nvPicPr>
          <p:cNvPr id="27" name="Picture 1">
            <a:extLst>
              <a:ext uri="{FF2B5EF4-FFF2-40B4-BE49-F238E27FC236}">
                <a16:creationId xmlns:a16="http://schemas.microsoft.com/office/drawing/2014/main" id="{A4E34C9B-AA48-4111-9715-0329FD0C3C6B}"/>
              </a:ext>
            </a:extLst>
          </p:cNvPr>
          <p:cNvPicPr>
            <a:picLocks noChangeAspect="1" noChangeArrowheads="1"/>
          </p:cNvPicPr>
          <p:nvPr/>
        </p:nvPicPr>
        <p:blipFill rotWithShape="1">
          <a:blip r:embed="rId6" cstate="print"/>
          <a:srcRect b="11308"/>
          <a:stretch/>
        </p:blipFill>
        <p:spPr bwMode="auto">
          <a:xfrm>
            <a:off x="3759405" y="5046403"/>
            <a:ext cx="1914436" cy="1323964"/>
          </a:xfrm>
          <a:prstGeom prst="rect">
            <a:avLst/>
          </a:prstGeom>
          <a:noFill/>
          <a:ln w="9525">
            <a:noFill/>
            <a:miter lim="800000"/>
            <a:headEnd/>
            <a:tailEnd/>
          </a:ln>
        </p:spPr>
      </p:pic>
      <p:sp>
        <p:nvSpPr>
          <p:cNvPr id="16" name="Rectangle 2">
            <a:extLst>
              <a:ext uri="{FF2B5EF4-FFF2-40B4-BE49-F238E27FC236}">
                <a16:creationId xmlns:a16="http://schemas.microsoft.com/office/drawing/2014/main" id="{3FA237A8-BA00-804D-83FF-AC4A65F6B471}"/>
              </a:ext>
            </a:extLst>
          </p:cNvPr>
          <p:cNvSpPr>
            <a:spLocks noGrp="1" noRot="1" noChangeArrowheads="1"/>
          </p:cNvSpPr>
          <p:nvPr>
            <p:ph type="title"/>
          </p:nvPr>
        </p:nvSpPr>
        <p:spPr>
          <a:xfrm>
            <a:off x="0" y="0"/>
            <a:ext cx="9144000" cy="533400"/>
          </a:xfrm>
          <a:solidFill>
            <a:srgbClr val="00B0F0"/>
          </a:solidFill>
        </p:spPr>
        <p:style>
          <a:lnRef idx="3">
            <a:schemeClr val="lt1"/>
          </a:lnRef>
          <a:fillRef idx="1">
            <a:schemeClr val="dk1"/>
          </a:fillRef>
          <a:effectRef idx="1">
            <a:schemeClr val="dk1"/>
          </a:effectRef>
          <a:fontRef idx="minor">
            <a:schemeClr val="lt1"/>
          </a:fontRef>
        </p:style>
        <p:txBody>
          <a:bodyPr>
            <a:noAutofit/>
          </a:bodyPr>
          <a:lstStyle/>
          <a:p>
            <a:pPr marL="54864" algn="ctr" eaLnBrk="1" fontAlgn="auto" hangingPunct="1">
              <a:spcAft>
                <a:spcPts val="0"/>
              </a:spcAft>
              <a:defRPr/>
            </a:pPr>
            <a:r>
              <a:rPr lang="en-AU" sz="2400" b="1">
                <a:solidFill>
                  <a:schemeClr val="bg1"/>
                </a:solidFill>
              </a:rPr>
              <a:t>AEROBIC SYSTEM</a:t>
            </a:r>
          </a:p>
        </p:txBody>
      </p:sp>
    </p:spTree>
    <p:extLst>
      <p:ext uri="{BB962C8B-B14F-4D97-AF65-F5344CB8AC3E}">
        <p14:creationId xmlns:p14="http://schemas.microsoft.com/office/powerpoint/2010/main" val="241836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0" y="0"/>
            <a:ext cx="9144000" cy="533400"/>
          </a:xfrm>
          <a:solidFill>
            <a:srgbClr val="00B0F0"/>
          </a:solidFill>
        </p:spPr>
        <p:style>
          <a:lnRef idx="3">
            <a:schemeClr val="lt1"/>
          </a:lnRef>
          <a:fillRef idx="1">
            <a:schemeClr val="dk1"/>
          </a:fillRef>
          <a:effectRef idx="1">
            <a:schemeClr val="dk1"/>
          </a:effectRef>
          <a:fontRef idx="minor">
            <a:schemeClr val="lt1"/>
          </a:fontRef>
        </p:style>
        <p:txBody>
          <a:bodyPr>
            <a:noAutofit/>
          </a:bodyPr>
          <a:lstStyle/>
          <a:p>
            <a:pPr marL="54864" algn="ctr" eaLnBrk="1" fontAlgn="auto" hangingPunct="1">
              <a:spcAft>
                <a:spcPts val="0"/>
              </a:spcAft>
              <a:defRPr/>
            </a:pPr>
            <a:r>
              <a:rPr lang="en-AU" sz="2400" b="1">
                <a:solidFill>
                  <a:schemeClr val="bg1"/>
                </a:solidFill>
              </a:rPr>
              <a:t>AEROBIC SYSTEM</a:t>
            </a:r>
          </a:p>
        </p:txBody>
      </p:sp>
      <p:sp>
        <p:nvSpPr>
          <p:cNvPr id="40962" name="Rectangle 3"/>
          <p:cNvSpPr>
            <a:spLocks noGrp="1" noRot="1" noChangeArrowheads="1"/>
          </p:cNvSpPr>
          <p:nvPr>
            <p:ph idx="1"/>
          </p:nvPr>
        </p:nvSpPr>
        <p:spPr>
          <a:xfrm>
            <a:off x="228600" y="1143000"/>
            <a:ext cx="8686800" cy="1905000"/>
          </a:xfrm>
          <a:solidFill>
            <a:schemeClr val="bg1"/>
          </a:solidFill>
          <a:ln w="12700">
            <a:solidFill>
              <a:srgbClr val="00B0F0"/>
            </a:solidFill>
          </a:ln>
        </p:spPr>
        <p:txBody>
          <a:bodyPr>
            <a:normAutofit/>
          </a:bodyPr>
          <a:lstStyle/>
          <a:p>
            <a:pPr marL="320040" lvl="1" indent="-320040">
              <a:buSzPct val="100000"/>
              <a:buFont typeface="Arial" pitchFamily="34" charset="0"/>
              <a:buChar char="•"/>
            </a:pPr>
            <a:r>
              <a:rPr lang="en-GB" sz="1800" dirty="0"/>
              <a:t>The fuel source used by the Aerobic system (carbohydrates and fats) depends on the intensity &amp; duration of the activity</a:t>
            </a:r>
          </a:p>
          <a:p>
            <a:pPr marL="720090" lvl="2" indent="-320040">
              <a:buSzPct val="100000"/>
              <a:buFont typeface="Cambria Math" panose="02040503050406030204" pitchFamily="18" charset="0"/>
              <a:buChar char="⎯"/>
            </a:pPr>
            <a:r>
              <a:rPr lang="en-GB" sz="1800" dirty="0"/>
              <a:t>Carbohydrates for the first 90 mins then fats up till 4 hours</a:t>
            </a:r>
          </a:p>
          <a:p>
            <a:pPr marL="720090" lvl="2" indent="-320040">
              <a:buSzPct val="100000"/>
              <a:buFont typeface="Cambria Math" panose="02040503050406030204" pitchFamily="18" charset="0"/>
              <a:buChar char="⎯"/>
            </a:pPr>
            <a:r>
              <a:rPr lang="en-AU" sz="1800" dirty="0"/>
              <a:t>CHO are the preferred energy source during high intensity exercise as </a:t>
            </a:r>
            <a:r>
              <a:rPr lang="en-GB" sz="1800" dirty="0"/>
              <a:t>fats</a:t>
            </a:r>
            <a:r>
              <a:rPr lang="en-AU" sz="1800" dirty="0"/>
              <a:t> can produce more ATP than CHO but they require more oxygen to produce an equivalent amount of ATP</a:t>
            </a:r>
            <a:endParaRPr lang="en-GB" sz="1800" dirty="0"/>
          </a:p>
          <a:p>
            <a:pPr eaLnBrk="1" hangingPunct="1">
              <a:lnSpc>
                <a:spcPct val="90000"/>
              </a:lnSpc>
            </a:pPr>
            <a:endParaRPr lang="en-AU" sz="2000" dirty="0"/>
          </a:p>
        </p:txBody>
      </p:sp>
      <p:sp>
        <p:nvSpPr>
          <p:cNvPr id="9" name="Footer Placeholder 8"/>
          <p:cNvSpPr>
            <a:spLocks noGrp="1"/>
          </p:cNvSpPr>
          <p:nvPr>
            <p:ph type="ftr" sz="quarter" idx="11"/>
          </p:nvPr>
        </p:nvSpPr>
        <p:spPr>
          <a:xfrm>
            <a:off x="3124200" y="641320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pic>
        <p:nvPicPr>
          <p:cNvPr id="81922" name="Picture 2" descr="Stage 2 Finish: Michael Rogers, Chris Horner, Lance Armstrong by richardmasoner."/>
          <p:cNvPicPr>
            <a:picLocks noChangeAspect="1" noChangeArrowheads="1"/>
          </p:cNvPicPr>
          <p:nvPr/>
        </p:nvPicPr>
        <p:blipFill>
          <a:blip r:embed="rId2" cstate="print"/>
          <a:srcRect/>
          <a:stretch>
            <a:fillRect/>
          </a:stretch>
        </p:blipFill>
        <p:spPr bwMode="auto">
          <a:xfrm>
            <a:off x="3795823" y="3276599"/>
            <a:ext cx="4890977" cy="2885677"/>
          </a:xfrm>
          <a:prstGeom prst="rect">
            <a:avLst/>
          </a:prstGeom>
          <a:noFill/>
        </p:spPr>
      </p:pic>
      <p:sp>
        <p:nvSpPr>
          <p:cNvPr id="6" name="Rectangle 5"/>
          <p:cNvSpPr/>
          <p:nvPr/>
        </p:nvSpPr>
        <p:spPr>
          <a:xfrm>
            <a:off x="7158818" y="6150428"/>
            <a:ext cx="1527982" cy="184666"/>
          </a:xfrm>
          <a:prstGeom prst="rect">
            <a:avLst/>
          </a:prstGeom>
        </p:spPr>
        <p:txBody>
          <a:bodyPr wrap="none">
            <a:spAutoFit/>
          </a:bodyPr>
          <a:lstStyle/>
          <a:p>
            <a:r>
              <a:rPr lang="en-US" sz="600"/>
              <a:t>www.flickr.com/photos/bike/3287056320/</a:t>
            </a:r>
          </a:p>
        </p:txBody>
      </p:sp>
      <p:sp>
        <p:nvSpPr>
          <p:cNvPr id="7" name="TextBox 6"/>
          <p:cNvSpPr txBox="1"/>
          <p:nvPr/>
        </p:nvSpPr>
        <p:spPr>
          <a:xfrm>
            <a:off x="228600" y="3722051"/>
            <a:ext cx="2514600"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a:t>Athletes competing in the Tour De France rely heavily on their Aerobic energy system to supply ATP to their working muscles.</a:t>
            </a:r>
            <a:endParaRPr lang="en-US" b="1"/>
          </a:p>
        </p:txBody>
      </p:sp>
      <p:sp>
        <p:nvSpPr>
          <p:cNvPr id="8" name="Right Arrow 7"/>
          <p:cNvSpPr/>
          <p:nvPr/>
        </p:nvSpPr>
        <p:spPr>
          <a:xfrm>
            <a:off x="2744921" y="4405930"/>
            <a:ext cx="1050902" cy="38656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1" name="TextBox 10">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13194614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F454734-3BEC-DB41-84C1-E77C7D314373}"/>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F8363DCE-E097-834D-891E-095D3202903B}"/>
              </a:ext>
            </a:extLst>
          </p:cNvPr>
          <p:cNvSpPr>
            <a:spLocks noGrp="1"/>
          </p:cNvSpPr>
          <p:nvPr>
            <p:ph type="sldNum" sz="quarter" idx="12"/>
          </p:nvPr>
        </p:nvSpPr>
        <p:spPr/>
        <p:txBody>
          <a:bodyPr/>
          <a:lstStyle/>
          <a:p>
            <a:fld id="{B6F15528-21DE-4FAA-801E-634DDDAF4B2B}" type="slidenum">
              <a:rPr lang="en-US" smtClean="0"/>
              <a:pPr/>
              <a:t>115</a:t>
            </a:fld>
            <a:endParaRPr lang="en-US"/>
          </a:p>
        </p:txBody>
      </p:sp>
      <p:sp>
        <p:nvSpPr>
          <p:cNvPr id="6" name="Rectangle 5">
            <a:extLst>
              <a:ext uri="{FF2B5EF4-FFF2-40B4-BE49-F238E27FC236}">
                <a16:creationId xmlns:a16="http://schemas.microsoft.com/office/drawing/2014/main" id="{DD9AF257-B2EE-324D-A951-274CA8E8E1B7}"/>
              </a:ext>
            </a:extLst>
          </p:cNvPr>
          <p:cNvSpPr/>
          <p:nvPr/>
        </p:nvSpPr>
        <p:spPr>
          <a:xfrm>
            <a:off x="419100" y="838200"/>
            <a:ext cx="8305800" cy="1754326"/>
          </a:xfrm>
          <a:prstGeom prst="rect">
            <a:avLst/>
          </a:prstGeom>
          <a:solidFill>
            <a:schemeClr val="bg1"/>
          </a:solidFill>
          <a:ln>
            <a:solidFill>
              <a:srgbClr val="00B0F0"/>
            </a:solidFill>
          </a:ln>
        </p:spPr>
        <p:txBody>
          <a:bodyPr wrap="square">
            <a:spAutoFit/>
          </a:bodyPr>
          <a:lstStyle/>
          <a:p>
            <a:pPr marL="320040" lvl="1" indent="-320040">
              <a:buSzPct val="100000"/>
              <a:buFont typeface="Arial" pitchFamily="34" charset="0"/>
              <a:buChar char="•"/>
            </a:pPr>
            <a:r>
              <a:rPr lang="en-GB" dirty="0"/>
              <a:t>When using the Aerobic system predominately, any accumulated lactic acid has the opportunity to be oxidized (removed) or converted back into glycogen to be used again as an energy source. </a:t>
            </a:r>
          </a:p>
          <a:p>
            <a:pPr marL="720090" lvl="2" indent="-320040">
              <a:buSzPct val="100000"/>
              <a:buFont typeface="Cambria Math" panose="02040503050406030204" pitchFamily="18" charset="0"/>
              <a:buChar char="⎯"/>
            </a:pPr>
            <a:r>
              <a:rPr lang="en-GB" dirty="0"/>
              <a:t>Called </a:t>
            </a:r>
            <a:r>
              <a:rPr lang="en-GB" b="1" dirty="0"/>
              <a:t>Gluconeogenesis</a:t>
            </a:r>
            <a:r>
              <a:rPr lang="en-GB" dirty="0"/>
              <a:t> and involves using non-carbohydrate sources (such as lactate) to create glucose/glycogen in the liver. This can only occur when there is sufficient oxygen to do so. </a:t>
            </a:r>
          </a:p>
        </p:txBody>
      </p:sp>
      <p:sp>
        <p:nvSpPr>
          <p:cNvPr id="7" name="Rectangle 2">
            <a:extLst>
              <a:ext uri="{FF2B5EF4-FFF2-40B4-BE49-F238E27FC236}">
                <a16:creationId xmlns:a16="http://schemas.microsoft.com/office/drawing/2014/main" id="{25206ED9-7D64-DE45-B237-37D1CC6BE8E2}"/>
              </a:ext>
            </a:extLst>
          </p:cNvPr>
          <p:cNvSpPr>
            <a:spLocks noGrp="1" noRot="1" noChangeArrowheads="1"/>
          </p:cNvSpPr>
          <p:nvPr>
            <p:ph type="title"/>
          </p:nvPr>
        </p:nvSpPr>
        <p:spPr>
          <a:xfrm>
            <a:off x="0" y="0"/>
            <a:ext cx="9144000" cy="533400"/>
          </a:xfrm>
          <a:solidFill>
            <a:srgbClr val="00B0F0"/>
          </a:solidFill>
        </p:spPr>
        <p:style>
          <a:lnRef idx="3">
            <a:schemeClr val="lt1"/>
          </a:lnRef>
          <a:fillRef idx="1">
            <a:schemeClr val="dk1"/>
          </a:fillRef>
          <a:effectRef idx="1">
            <a:schemeClr val="dk1"/>
          </a:effectRef>
          <a:fontRef idx="minor">
            <a:schemeClr val="lt1"/>
          </a:fontRef>
        </p:style>
        <p:txBody>
          <a:bodyPr>
            <a:noAutofit/>
          </a:bodyPr>
          <a:lstStyle/>
          <a:p>
            <a:pPr marL="54864" algn="ctr" eaLnBrk="1" fontAlgn="auto" hangingPunct="1">
              <a:spcAft>
                <a:spcPts val="0"/>
              </a:spcAft>
              <a:defRPr/>
            </a:pPr>
            <a:r>
              <a:rPr lang="en-AU" sz="2400" b="1">
                <a:solidFill>
                  <a:schemeClr val="bg1"/>
                </a:solidFill>
              </a:rPr>
              <a:t>AEROBIC SYSTEM</a:t>
            </a:r>
          </a:p>
        </p:txBody>
      </p:sp>
      <p:pic>
        <p:nvPicPr>
          <p:cNvPr id="8" name="Picture 7">
            <a:extLst>
              <a:ext uri="{FF2B5EF4-FFF2-40B4-BE49-F238E27FC236}">
                <a16:creationId xmlns:a16="http://schemas.microsoft.com/office/drawing/2014/main" id="{1DE68CCA-B41E-CA43-9EB8-C48B42DB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476" y="2729272"/>
            <a:ext cx="4473047" cy="3490332"/>
          </a:xfrm>
          <a:prstGeom prst="rect">
            <a:avLst/>
          </a:prstGeom>
        </p:spPr>
      </p:pic>
      <p:sp>
        <p:nvSpPr>
          <p:cNvPr id="9" name="TextBox 8">
            <a:hlinkClick r:id="rId3" action="ppaction://hlinksldjump"/>
            <a:extLst>
              <a:ext uri="{FF2B5EF4-FFF2-40B4-BE49-F238E27FC236}">
                <a16:creationId xmlns:a16="http://schemas.microsoft.com/office/drawing/2014/main" id="{96515485-A0C0-9A49-A1AF-F6D771C83FC9}"/>
              </a:ext>
            </a:extLst>
          </p:cNvPr>
          <p:cNvSpPr txBox="1"/>
          <p:nvPr/>
        </p:nvSpPr>
        <p:spPr>
          <a:xfrm>
            <a:off x="-76200" y="6620162"/>
            <a:ext cx="838200" cy="215444"/>
          </a:xfrm>
          <a:prstGeom prst="rect">
            <a:avLst/>
          </a:prstGeom>
          <a:noFill/>
        </p:spPr>
        <p:txBody>
          <a:bodyPr wrap="square" rtlCol="0">
            <a:spAutoFit/>
          </a:bodyPr>
          <a:lstStyle/>
          <a:p>
            <a:pPr algn="ctr"/>
            <a:r>
              <a:rPr lang="en-AU" sz="800"/>
              <a:t>Home</a:t>
            </a:r>
            <a:endParaRPr lang="en-US" sz="800"/>
          </a:p>
        </p:txBody>
      </p:sp>
      <p:pic>
        <p:nvPicPr>
          <p:cNvPr id="10" name="Picture 2" descr="C:\Program Files\Microsoft Office\MEDIA\CAGCAT10\j0185604.wmf">
            <a:hlinkClick r:id="rId3" action="ppaction://hlinksldjump"/>
            <a:extLst>
              <a:ext uri="{FF2B5EF4-FFF2-40B4-BE49-F238E27FC236}">
                <a16:creationId xmlns:a16="http://schemas.microsoft.com/office/drawing/2014/main" id="{AB2F440A-03BF-344D-BB9D-4C4CB68611F2}"/>
              </a:ext>
            </a:extLst>
          </p:cNvPr>
          <p:cNvPicPr>
            <a:picLocks noChangeAspect="1" noChangeArrowheads="1"/>
          </p:cNvPicPr>
          <p:nvPr/>
        </p:nvPicPr>
        <p:blipFill>
          <a:blip r:embed="rId4" cstate="print"/>
          <a:srcRect/>
          <a:stretch>
            <a:fillRect/>
          </a:stretch>
        </p:blipFill>
        <p:spPr bwMode="auto">
          <a:xfrm>
            <a:off x="114601" y="6172200"/>
            <a:ext cx="437297" cy="437731"/>
          </a:xfrm>
          <a:prstGeom prst="rect">
            <a:avLst/>
          </a:prstGeom>
          <a:noFill/>
        </p:spPr>
      </p:pic>
    </p:spTree>
    <p:extLst>
      <p:ext uri="{BB962C8B-B14F-4D97-AF65-F5344CB8AC3E}">
        <p14:creationId xmlns:p14="http://schemas.microsoft.com/office/powerpoint/2010/main" val="34388813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0" y="0"/>
            <a:ext cx="9144000" cy="533400"/>
          </a:xfrm>
          <a:solidFill>
            <a:srgbClr val="00B0F0"/>
          </a:solidFill>
        </p:spPr>
        <p:style>
          <a:lnRef idx="3">
            <a:schemeClr val="lt1"/>
          </a:lnRef>
          <a:fillRef idx="1">
            <a:schemeClr val="dk1"/>
          </a:fillRef>
          <a:effectRef idx="1">
            <a:schemeClr val="dk1"/>
          </a:effectRef>
          <a:fontRef idx="minor">
            <a:schemeClr val="lt1"/>
          </a:fontRef>
        </p:style>
        <p:txBody>
          <a:bodyPr>
            <a:noAutofit/>
          </a:bodyPr>
          <a:lstStyle/>
          <a:p>
            <a:pPr marL="54864" algn="ctr" eaLnBrk="1" fontAlgn="auto" hangingPunct="1">
              <a:spcAft>
                <a:spcPts val="0"/>
              </a:spcAft>
              <a:defRPr/>
            </a:pPr>
            <a:r>
              <a:rPr lang="en-AU" sz="2400" b="1">
                <a:solidFill>
                  <a:schemeClr val="bg1"/>
                </a:solidFill>
              </a:rPr>
              <a:t>AEROBIC SYSTEM</a:t>
            </a:r>
          </a:p>
        </p:txBody>
      </p:sp>
      <p:sp>
        <p:nvSpPr>
          <p:cNvPr id="9" name="Footer Placeholder 8"/>
          <p:cNvSpPr>
            <a:spLocks noGrp="1"/>
          </p:cNvSpPr>
          <p:nvPr>
            <p:ph type="ftr" sz="quarter" idx="11"/>
          </p:nvPr>
        </p:nvSpPr>
        <p:spPr>
          <a:xfrm>
            <a:off x="2286000" y="64928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116</a:t>
            </a:fld>
            <a:endParaRPr lang="en-US"/>
          </a:p>
        </p:txBody>
      </p:sp>
      <p:sp>
        <p:nvSpPr>
          <p:cNvPr id="11" name="TextBox 10">
            <a:hlinkClick r:id="rId2" action="ppaction://hlinksldjump"/>
          </p:cNvPr>
          <p:cNvSpPr txBox="1"/>
          <p:nvPr/>
        </p:nvSpPr>
        <p:spPr>
          <a:xfrm>
            <a:off x="-76200" y="6794956"/>
            <a:ext cx="838200" cy="215444"/>
          </a:xfrm>
          <a:prstGeom prst="rect">
            <a:avLst/>
          </a:prstGeom>
          <a:noFill/>
        </p:spPr>
        <p:txBody>
          <a:bodyPr wrap="square" rtlCol="0">
            <a:spAutoFit/>
          </a:bodyPr>
          <a:lstStyle/>
          <a:p>
            <a:pPr algn="ctr"/>
            <a:r>
              <a:rPr lang="en-AU" sz="800"/>
              <a:t>Home</a:t>
            </a:r>
            <a:endParaRPr lang="en-US" sz="800"/>
          </a:p>
        </p:txBody>
      </p:sp>
      <p:sp>
        <p:nvSpPr>
          <p:cNvPr id="14" name="Rectangle 3">
            <a:extLst>
              <a:ext uri="{FF2B5EF4-FFF2-40B4-BE49-F238E27FC236}">
                <a16:creationId xmlns:a16="http://schemas.microsoft.com/office/drawing/2014/main" id="{D35A4052-A54A-4AF8-B305-1CE9D56DEA6F}"/>
              </a:ext>
            </a:extLst>
          </p:cNvPr>
          <p:cNvSpPr>
            <a:spLocks noGrp="1" noRot="1" noChangeArrowheads="1"/>
          </p:cNvSpPr>
          <p:nvPr>
            <p:ph idx="1"/>
          </p:nvPr>
        </p:nvSpPr>
        <p:spPr>
          <a:xfrm>
            <a:off x="161846" y="762000"/>
            <a:ext cx="4500832" cy="3733800"/>
          </a:xfrm>
          <a:solidFill>
            <a:schemeClr val="bg1"/>
          </a:solidFill>
          <a:ln w="28575">
            <a:solidFill>
              <a:srgbClr val="00B0F0"/>
            </a:solidFill>
          </a:ln>
        </p:spPr>
        <p:txBody>
          <a:bodyPr vert="horz" lIns="91440" tIns="45720" rIns="91440" bIns="45720" rtlCol="0" anchor="t">
            <a:normAutofit/>
          </a:bodyPr>
          <a:lstStyle/>
          <a:p>
            <a:pPr marL="320040" lvl="1" indent="-320040">
              <a:buSzPct val="100000"/>
              <a:buFont typeface="Arial" pitchFamily="34" charset="0"/>
              <a:buChar char="•"/>
            </a:pPr>
            <a:r>
              <a:rPr lang="en-GB" sz="1800"/>
              <a:t>Remember that Pyruvate can be shuttled off into one of two pathways </a:t>
            </a:r>
            <a:r>
              <a:rPr lang="en-GB" sz="1800" b="1"/>
              <a:t>depending on whether there is sufficient O</a:t>
            </a:r>
            <a:r>
              <a:rPr lang="en-US" sz="1800" b="1" baseline="-25000"/>
              <a:t>2</a:t>
            </a:r>
            <a:endParaRPr lang="en-GB" sz="1800" b="1"/>
          </a:p>
          <a:p>
            <a:pPr lvl="1">
              <a:lnSpc>
                <a:spcPct val="90000"/>
              </a:lnSpc>
              <a:buFont typeface="Cambria Math" panose="02040503050406030204" pitchFamily="18" charset="0"/>
              <a:buChar char="⎯"/>
            </a:pPr>
            <a:r>
              <a:rPr lang="en-GB" sz="1800"/>
              <a:t>If the cell has adequate O</a:t>
            </a:r>
            <a:r>
              <a:rPr lang="en-GB" sz="1800" baseline="-25000"/>
              <a:t>2</a:t>
            </a:r>
            <a:r>
              <a:rPr lang="en-GB" sz="1800"/>
              <a:t> for aerobic metabolism, then Pyruvate (formed from glucose) is converted to Acetyl CoA &amp; enters the citric acid cycle</a:t>
            </a:r>
          </a:p>
          <a:p>
            <a:pPr>
              <a:lnSpc>
                <a:spcPct val="90000"/>
              </a:lnSpc>
            </a:pPr>
            <a:endParaRPr lang="en-GB" sz="1000"/>
          </a:p>
          <a:p>
            <a:r>
              <a:rPr lang="en-US" sz="1800"/>
              <a:t>In this reaction the by-products are: </a:t>
            </a:r>
          </a:p>
          <a:p>
            <a:pPr lvl="1">
              <a:buFont typeface="Cambria Math" panose="02040503050406030204" pitchFamily="18" charset="0"/>
              <a:buChar char="⎯"/>
            </a:pPr>
            <a:r>
              <a:rPr lang="en-US" sz="1800" b="1"/>
              <a:t>CO</a:t>
            </a:r>
            <a:r>
              <a:rPr lang="en-US" sz="1800" b="1" baseline="-25000"/>
              <a:t>2</a:t>
            </a:r>
            <a:endParaRPr lang="en-US" sz="1800" b="1" baseline="-25000">
              <a:cs typeface="Calibri"/>
            </a:endParaRPr>
          </a:p>
          <a:p>
            <a:pPr lvl="1">
              <a:buFont typeface="Cambria Math" panose="02040503050406030204" pitchFamily="18" charset="0"/>
              <a:buChar char="⎯"/>
            </a:pPr>
            <a:r>
              <a:rPr lang="en-US" sz="1800" b="1"/>
              <a:t>H</a:t>
            </a:r>
            <a:r>
              <a:rPr lang="en-US" sz="1800" b="1" baseline="-25000"/>
              <a:t>2</a:t>
            </a:r>
            <a:r>
              <a:rPr lang="en-US" sz="1800" b="1"/>
              <a:t>O</a:t>
            </a:r>
            <a:endParaRPr lang="en-US" sz="1800" b="1">
              <a:cs typeface="Calibri"/>
            </a:endParaRPr>
          </a:p>
          <a:p>
            <a:pPr lvl="1">
              <a:buFont typeface="Cambria Math" panose="02040503050406030204" pitchFamily="18" charset="0"/>
              <a:buChar char="⎯"/>
            </a:pPr>
            <a:r>
              <a:rPr lang="en-US" sz="1800" b="1"/>
              <a:t>Heat</a:t>
            </a:r>
          </a:p>
          <a:p>
            <a:endParaRPr lang="en-US" sz="2000"/>
          </a:p>
        </p:txBody>
      </p:sp>
      <p:pic>
        <p:nvPicPr>
          <p:cNvPr id="15" name="Picture 2" descr="File:1016 Muscle Metabolism.jpg">
            <a:extLst>
              <a:ext uri="{FF2B5EF4-FFF2-40B4-BE49-F238E27FC236}">
                <a16:creationId xmlns:a16="http://schemas.microsoft.com/office/drawing/2014/main" id="{C56B79EC-8A56-49CF-9336-AF2E231107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467" r="22357" b="3899"/>
          <a:stretch/>
        </p:blipFill>
        <p:spPr bwMode="auto">
          <a:xfrm>
            <a:off x="4808099" y="1219201"/>
            <a:ext cx="4174055" cy="4249622"/>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AA2A132-AC84-40D6-90F3-CCAC626BBEC6}"/>
              </a:ext>
            </a:extLst>
          </p:cNvPr>
          <p:cNvSpPr txBox="1"/>
          <p:nvPr/>
        </p:nvSpPr>
        <p:spPr>
          <a:xfrm>
            <a:off x="3014632" y="3276600"/>
            <a:ext cx="1219200" cy="923330"/>
          </a:xfrm>
          <a:prstGeom prst="rect">
            <a:avLst/>
          </a:prstGeom>
          <a:solidFill>
            <a:srgbClr val="92D050"/>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a:solidFill>
                  <a:schemeClr val="bg1"/>
                </a:solidFill>
              </a:rPr>
              <a:t>These are </a:t>
            </a:r>
            <a:r>
              <a:rPr lang="en-AU" b="1" u="sng">
                <a:solidFill>
                  <a:schemeClr val="bg1"/>
                </a:solidFill>
              </a:rPr>
              <a:t>NOT</a:t>
            </a:r>
            <a:r>
              <a:rPr lang="en-AU" b="1">
                <a:solidFill>
                  <a:schemeClr val="bg1"/>
                </a:solidFill>
              </a:rPr>
              <a:t> fatiguing</a:t>
            </a:r>
          </a:p>
        </p:txBody>
      </p:sp>
      <p:sp>
        <p:nvSpPr>
          <p:cNvPr id="17" name="Right Arrow 7">
            <a:extLst>
              <a:ext uri="{FF2B5EF4-FFF2-40B4-BE49-F238E27FC236}">
                <a16:creationId xmlns:a16="http://schemas.microsoft.com/office/drawing/2014/main" id="{52A9263C-5F0B-4B46-87FE-CC1E258E4BFF}"/>
              </a:ext>
            </a:extLst>
          </p:cNvPr>
          <p:cNvSpPr/>
          <p:nvPr/>
        </p:nvSpPr>
        <p:spPr>
          <a:xfrm rot="10800000">
            <a:off x="2057400" y="3564582"/>
            <a:ext cx="957232" cy="347365"/>
          </a:xfrm>
          <a:prstGeom prst="rightArrow">
            <a:avLst/>
          </a:prstGeom>
          <a:solidFill>
            <a:srgbClr val="92D05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4" cstate="print"/>
          <a:srcRect/>
          <a:stretch>
            <a:fillRect/>
          </a:stretch>
        </p:blipFill>
        <p:spPr bwMode="auto">
          <a:xfrm>
            <a:off x="114601" y="6346994"/>
            <a:ext cx="437297" cy="437731"/>
          </a:xfrm>
          <a:prstGeom prst="rect">
            <a:avLst/>
          </a:prstGeom>
          <a:noFill/>
        </p:spPr>
      </p:pic>
      <p:sp>
        <p:nvSpPr>
          <p:cNvPr id="5" name="Rectangle 4">
            <a:extLst>
              <a:ext uri="{FF2B5EF4-FFF2-40B4-BE49-F238E27FC236}">
                <a16:creationId xmlns:a16="http://schemas.microsoft.com/office/drawing/2014/main" id="{CB07F9FA-EA9F-40BF-BDA8-4851350DA010}"/>
              </a:ext>
            </a:extLst>
          </p:cNvPr>
          <p:cNvSpPr/>
          <p:nvPr/>
        </p:nvSpPr>
        <p:spPr>
          <a:xfrm>
            <a:off x="5805377" y="3476031"/>
            <a:ext cx="2667000" cy="184666"/>
          </a:xfrm>
          <a:prstGeom prst="rect">
            <a:avLst/>
          </a:prstGeom>
        </p:spPr>
        <p:txBody>
          <a:bodyPr wrap="square">
            <a:spAutoFit/>
          </a:bodyPr>
          <a:lstStyle/>
          <a:p>
            <a:r>
              <a:rPr lang="en-AU" sz="600"/>
              <a:t>https://commons.wikimedia.org/wiki/File:1016_Muscle_Metabolism.jpg</a:t>
            </a:r>
          </a:p>
        </p:txBody>
      </p:sp>
      <p:sp>
        <p:nvSpPr>
          <p:cNvPr id="12" name="TextBox 11">
            <a:extLst>
              <a:ext uri="{FF2B5EF4-FFF2-40B4-BE49-F238E27FC236}">
                <a16:creationId xmlns:a16="http://schemas.microsoft.com/office/drawing/2014/main" id="{5F1F8560-AA84-44C0-BE84-4FBC19E795DB}"/>
              </a:ext>
            </a:extLst>
          </p:cNvPr>
          <p:cNvSpPr txBox="1"/>
          <p:nvPr/>
        </p:nvSpPr>
        <p:spPr>
          <a:xfrm>
            <a:off x="4852598" y="722563"/>
            <a:ext cx="4174055" cy="400110"/>
          </a:xfrm>
          <a:prstGeom prst="rect">
            <a:avLst/>
          </a:prstGeom>
          <a:solidFill>
            <a:srgbClr val="7030A0"/>
          </a:solidFill>
          <a:ln w="28575">
            <a:solidFill>
              <a:schemeClr val="bg1"/>
            </a:solidFill>
          </a:ln>
        </p:spPr>
        <p:txBody>
          <a:bodyPr wrap="square" rtlCol="0">
            <a:spAutoFit/>
          </a:bodyPr>
          <a:lstStyle/>
          <a:p>
            <a:pPr algn="ctr"/>
            <a:r>
              <a:rPr lang="en-GB" sz="2000" b="1">
                <a:solidFill>
                  <a:schemeClr val="bg1"/>
                </a:solidFill>
              </a:rPr>
              <a:t>Glycolysis</a:t>
            </a:r>
            <a:endParaRPr lang="en-AU" sz="2000" b="1">
              <a:solidFill>
                <a:schemeClr val="bg1"/>
              </a:solidFill>
            </a:endParaRPr>
          </a:p>
        </p:txBody>
      </p:sp>
      <p:sp>
        <p:nvSpPr>
          <p:cNvPr id="13" name="Rectangle 12">
            <a:extLst>
              <a:ext uri="{FF2B5EF4-FFF2-40B4-BE49-F238E27FC236}">
                <a16:creationId xmlns:a16="http://schemas.microsoft.com/office/drawing/2014/main" id="{CE227E0B-688D-43BA-AA13-7A686F0A0BC8}"/>
              </a:ext>
            </a:extLst>
          </p:cNvPr>
          <p:cNvSpPr/>
          <p:nvPr/>
        </p:nvSpPr>
        <p:spPr>
          <a:xfrm>
            <a:off x="447952" y="4731603"/>
            <a:ext cx="4047848" cy="923330"/>
          </a:xfrm>
          <a:prstGeom prst="rect">
            <a:avLst/>
          </a:prstGeom>
          <a:solidFill>
            <a:srgbClr val="FF0000"/>
          </a:solidFill>
          <a:ln w="19050">
            <a:solidFill>
              <a:schemeClr val="bg1"/>
            </a:solidFill>
          </a:ln>
        </p:spPr>
        <p:txBody>
          <a:bodyPr wrap="square">
            <a:spAutoFit/>
          </a:bodyPr>
          <a:lstStyle/>
          <a:p>
            <a:pPr algn="ctr"/>
            <a:r>
              <a:rPr lang="en-AU" b="1">
                <a:solidFill>
                  <a:schemeClr val="bg1"/>
                </a:solidFill>
              </a:rPr>
              <a:t>As long as you continue to provide your body with energy supplies, this energy system could last forever.</a:t>
            </a:r>
          </a:p>
        </p:txBody>
      </p:sp>
      <p:sp>
        <p:nvSpPr>
          <p:cNvPr id="22" name="Rectangle 21">
            <a:extLst>
              <a:ext uri="{FF2B5EF4-FFF2-40B4-BE49-F238E27FC236}">
                <a16:creationId xmlns:a16="http://schemas.microsoft.com/office/drawing/2014/main" id="{07A183BF-45A6-4C27-9980-4B1B4E0F9B67}"/>
              </a:ext>
            </a:extLst>
          </p:cNvPr>
          <p:cNvSpPr/>
          <p:nvPr/>
        </p:nvSpPr>
        <p:spPr>
          <a:xfrm>
            <a:off x="4808098" y="5565350"/>
            <a:ext cx="4218555" cy="830997"/>
          </a:xfrm>
          <a:prstGeom prst="rect">
            <a:avLst/>
          </a:prstGeom>
          <a:solidFill>
            <a:srgbClr val="FFFF00"/>
          </a:solidFill>
          <a:ln w="19050">
            <a:solidFill>
              <a:schemeClr val="bg1"/>
            </a:solidFill>
          </a:ln>
        </p:spPr>
        <p:txBody>
          <a:bodyPr wrap="square">
            <a:spAutoFit/>
          </a:bodyPr>
          <a:lstStyle/>
          <a:p>
            <a:r>
              <a:rPr lang="en-GB" sz="1600"/>
              <a:t>Stored glycogen in the muscles is broken down to glucose. When the glycogen in the muscles is depleted, glycogen in the liver is used.</a:t>
            </a:r>
          </a:p>
        </p:txBody>
      </p:sp>
    </p:spTree>
    <p:extLst>
      <p:ext uri="{BB962C8B-B14F-4D97-AF65-F5344CB8AC3E}">
        <p14:creationId xmlns:p14="http://schemas.microsoft.com/office/powerpoint/2010/main" val="9993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0" y="0"/>
            <a:ext cx="9144000" cy="533400"/>
          </a:xfrm>
          <a:solidFill>
            <a:srgbClr val="00B0F0"/>
          </a:solidFill>
        </p:spPr>
        <p:style>
          <a:lnRef idx="3">
            <a:schemeClr val="lt1"/>
          </a:lnRef>
          <a:fillRef idx="1">
            <a:schemeClr val="dk1"/>
          </a:fillRef>
          <a:effectRef idx="1">
            <a:schemeClr val="dk1"/>
          </a:effectRef>
          <a:fontRef idx="minor">
            <a:schemeClr val="lt1"/>
          </a:fontRef>
        </p:style>
        <p:txBody>
          <a:bodyPr>
            <a:noAutofit/>
          </a:bodyPr>
          <a:lstStyle/>
          <a:p>
            <a:pPr marL="54864" algn="ctr" eaLnBrk="1" fontAlgn="auto" hangingPunct="1">
              <a:spcAft>
                <a:spcPts val="0"/>
              </a:spcAft>
              <a:defRPr/>
            </a:pPr>
            <a:r>
              <a:rPr lang="en-AU" sz="2400" b="1">
                <a:solidFill>
                  <a:schemeClr val="bg1"/>
                </a:solidFill>
              </a:rPr>
              <a:t>AEROBIC SYSTEM</a:t>
            </a:r>
          </a:p>
        </p:txBody>
      </p:sp>
      <p:sp>
        <p:nvSpPr>
          <p:cNvPr id="9" name="Footer Placeholder 8"/>
          <p:cNvSpPr>
            <a:spLocks noGrp="1"/>
          </p:cNvSpPr>
          <p:nvPr>
            <p:ph type="ftr" sz="quarter" idx="11"/>
          </p:nvPr>
        </p:nvSpPr>
        <p:spPr>
          <a:xfrm>
            <a:off x="2286000" y="64928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117</a:t>
            </a:fld>
            <a:endParaRPr lang="en-US"/>
          </a:p>
        </p:txBody>
      </p:sp>
      <p:sp>
        <p:nvSpPr>
          <p:cNvPr id="11" name="TextBox 10">
            <a:hlinkClick r:id="rId2" action="ppaction://hlinksldjump"/>
          </p:cNvPr>
          <p:cNvSpPr txBox="1"/>
          <p:nvPr/>
        </p:nvSpPr>
        <p:spPr>
          <a:xfrm>
            <a:off x="-76200" y="6642556"/>
            <a:ext cx="838200" cy="215444"/>
          </a:xfrm>
          <a:prstGeom prst="rect">
            <a:avLst/>
          </a:prstGeom>
          <a:noFill/>
        </p:spPr>
        <p:txBody>
          <a:bodyPr wrap="square" rtlCol="0">
            <a:spAutoFit/>
          </a:bodyPr>
          <a:lstStyle/>
          <a:p>
            <a:pPr algn="ctr"/>
            <a:r>
              <a:rPr lang="en-AU" sz="800"/>
              <a:t>Home</a:t>
            </a:r>
            <a:endParaRPr lang="en-US" sz="800"/>
          </a:p>
        </p:txBody>
      </p:sp>
      <p:sp>
        <p:nvSpPr>
          <p:cNvPr id="14" name="Rectangle 3">
            <a:extLst>
              <a:ext uri="{FF2B5EF4-FFF2-40B4-BE49-F238E27FC236}">
                <a16:creationId xmlns:a16="http://schemas.microsoft.com/office/drawing/2014/main" id="{D35A4052-A54A-4AF8-B305-1CE9D56DEA6F}"/>
              </a:ext>
            </a:extLst>
          </p:cNvPr>
          <p:cNvSpPr>
            <a:spLocks noGrp="1" noRot="1" noChangeArrowheads="1"/>
          </p:cNvSpPr>
          <p:nvPr>
            <p:ph idx="1"/>
          </p:nvPr>
        </p:nvSpPr>
        <p:spPr>
          <a:xfrm>
            <a:off x="589084" y="1595347"/>
            <a:ext cx="8115437" cy="4500653"/>
          </a:xfrm>
          <a:solidFill>
            <a:schemeClr val="bg1"/>
          </a:solidFill>
          <a:ln w="28575">
            <a:solidFill>
              <a:srgbClr val="00B0F0"/>
            </a:solidFill>
          </a:ln>
        </p:spPr>
        <p:txBody>
          <a:bodyPr>
            <a:normAutofit/>
          </a:bodyPr>
          <a:lstStyle/>
          <a:p>
            <a:pPr marL="320040" lvl="1" indent="-320040">
              <a:buSzPct val="100000"/>
              <a:buFont typeface="Arial" pitchFamily="34" charset="0"/>
              <a:buChar char="•"/>
            </a:pPr>
            <a:r>
              <a:rPr lang="en-GB" sz="1800"/>
              <a:t>Fats can produce more ATP than CHO, but they require more O</a:t>
            </a:r>
            <a:r>
              <a:rPr lang="en-US" sz="1800" baseline="-25000"/>
              <a:t>2</a:t>
            </a:r>
            <a:r>
              <a:rPr lang="en-GB" sz="1800"/>
              <a:t> to do so</a:t>
            </a:r>
          </a:p>
          <a:p>
            <a:pPr marL="320040" lvl="1" indent="-320040">
              <a:buSzPct val="100000"/>
              <a:buFont typeface="Arial" pitchFamily="34" charset="0"/>
              <a:buChar char="•"/>
            </a:pPr>
            <a:endParaRPr lang="en-GB" sz="1000"/>
          </a:p>
          <a:p>
            <a:pPr marL="320040" lvl="1" indent="-320040">
              <a:buSzPct val="100000"/>
              <a:buFont typeface="Arial" pitchFamily="34" charset="0"/>
              <a:buChar char="•"/>
            </a:pPr>
            <a:r>
              <a:rPr lang="en-GB" sz="1800"/>
              <a:t>As a result of the increased O</a:t>
            </a:r>
            <a:r>
              <a:rPr lang="en-US" sz="1800" baseline="-25000"/>
              <a:t>2</a:t>
            </a:r>
            <a:r>
              <a:rPr lang="en-GB" sz="1800"/>
              <a:t> cost with the transition from CHO to fats as the main fuel source, less O</a:t>
            </a:r>
            <a:r>
              <a:rPr lang="en-US" sz="1800" baseline="-25000"/>
              <a:t>2</a:t>
            </a:r>
            <a:r>
              <a:rPr lang="en-GB" sz="1800"/>
              <a:t> becomes available to the working muscles &amp; the risk of working anaerobically increases</a:t>
            </a:r>
          </a:p>
          <a:p>
            <a:pPr marL="320040" lvl="1" indent="-320040">
              <a:buSzPct val="100000"/>
              <a:buFont typeface="Arial" pitchFamily="34" charset="0"/>
              <a:buChar char="•"/>
            </a:pPr>
            <a:endParaRPr lang="en-GB" sz="1000"/>
          </a:p>
          <a:p>
            <a:pPr marL="320040" lvl="1" indent="-320040">
              <a:buSzPct val="100000"/>
              <a:buFont typeface="Arial" pitchFamily="34" charset="0"/>
              <a:buChar char="•"/>
            </a:pPr>
            <a:r>
              <a:rPr lang="en-GB" sz="1800"/>
              <a:t>This possibly explains why athletes are forced to ‘slow down’ when fats are used</a:t>
            </a:r>
          </a:p>
          <a:p>
            <a:pPr marL="457200" lvl="1" indent="0">
              <a:buNone/>
            </a:pPr>
            <a:endParaRPr lang="en-US" sz="1800" b="1"/>
          </a:p>
          <a:p>
            <a:endParaRPr lang="en-US" sz="2000"/>
          </a:p>
        </p:txBody>
      </p:sp>
      <p:pic>
        <p:nvPicPr>
          <p:cNvPr id="15" name="Picture 2" descr="File:1016 Muscle Metabolism.jpg">
            <a:extLst>
              <a:ext uri="{FF2B5EF4-FFF2-40B4-BE49-F238E27FC236}">
                <a16:creationId xmlns:a16="http://schemas.microsoft.com/office/drawing/2014/main" id="{C56B79EC-8A56-49CF-9336-AF2E231107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2" t="74179" r="24953" b="3736"/>
          <a:stretch/>
        </p:blipFill>
        <p:spPr bwMode="auto">
          <a:xfrm>
            <a:off x="2133600" y="3725669"/>
            <a:ext cx="5257800" cy="22179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Program Files\Microsoft Office\MEDIA\CAGCAT10\j0185604.wmf">
            <a:hlinkClick r:id="rId2" action="ppaction://hlinksldjump"/>
          </p:cNvPr>
          <p:cNvPicPr>
            <a:picLocks noChangeAspect="1" noChangeArrowheads="1"/>
          </p:cNvPicPr>
          <p:nvPr/>
        </p:nvPicPr>
        <p:blipFill>
          <a:blip r:embed="rId4" cstate="print"/>
          <a:srcRect/>
          <a:stretch>
            <a:fillRect/>
          </a:stretch>
        </p:blipFill>
        <p:spPr bwMode="auto">
          <a:xfrm>
            <a:off x="114601" y="6194594"/>
            <a:ext cx="437297" cy="437731"/>
          </a:xfrm>
          <a:prstGeom prst="rect">
            <a:avLst/>
          </a:prstGeom>
          <a:noFill/>
        </p:spPr>
      </p:pic>
      <p:sp>
        <p:nvSpPr>
          <p:cNvPr id="5" name="Rectangle 4">
            <a:extLst>
              <a:ext uri="{FF2B5EF4-FFF2-40B4-BE49-F238E27FC236}">
                <a16:creationId xmlns:a16="http://schemas.microsoft.com/office/drawing/2014/main" id="{CB07F9FA-EA9F-40BF-BDA8-4851350DA010}"/>
              </a:ext>
            </a:extLst>
          </p:cNvPr>
          <p:cNvSpPr/>
          <p:nvPr/>
        </p:nvSpPr>
        <p:spPr>
          <a:xfrm>
            <a:off x="4736480" y="5895201"/>
            <a:ext cx="3011363" cy="184666"/>
          </a:xfrm>
          <a:prstGeom prst="rect">
            <a:avLst/>
          </a:prstGeom>
        </p:spPr>
        <p:txBody>
          <a:bodyPr wrap="square">
            <a:spAutoFit/>
          </a:bodyPr>
          <a:lstStyle/>
          <a:p>
            <a:r>
              <a:rPr lang="en-AU" sz="600" dirty="0"/>
              <a:t>https://</a:t>
            </a:r>
            <a:r>
              <a:rPr lang="en-AU" sz="600" dirty="0" err="1"/>
              <a:t>commons.wikimedia.org</a:t>
            </a:r>
            <a:r>
              <a:rPr lang="en-AU" sz="600" dirty="0"/>
              <a:t>/wiki/File:1016_Muscle_Metabolism.jpg</a:t>
            </a:r>
          </a:p>
        </p:txBody>
      </p:sp>
      <p:sp>
        <p:nvSpPr>
          <p:cNvPr id="12" name="TextBox 11">
            <a:extLst>
              <a:ext uri="{FF2B5EF4-FFF2-40B4-BE49-F238E27FC236}">
                <a16:creationId xmlns:a16="http://schemas.microsoft.com/office/drawing/2014/main" id="{5F1F8560-AA84-44C0-BE84-4FBC19E795DB}"/>
              </a:ext>
            </a:extLst>
          </p:cNvPr>
          <p:cNvSpPr txBox="1"/>
          <p:nvPr/>
        </p:nvSpPr>
        <p:spPr>
          <a:xfrm>
            <a:off x="589084" y="828268"/>
            <a:ext cx="8115437" cy="707886"/>
          </a:xfrm>
          <a:prstGeom prst="rect">
            <a:avLst/>
          </a:prstGeom>
          <a:solidFill>
            <a:srgbClr val="FFFF00"/>
          </a:solidFill>
          <a:ln w="19050">
            <a:solidFill>
              <a:schemeClr val="bg1"/>
            </a:solidFill>
          </a:ln>
        </p:spPr>
        <p:txBody>
          <a:bodyPr wrap="square" rtlCol="0">
            <a:spAutoFit/>
          </a:bodyPr>
          <a:lstStyle/>
          <a:p>
            <a:pPr algn="ctr"/>
            <a:r>
              <a:rPr lang="en-GB" sz="2000" b="1"/>
              <a:t>Aerobic Lipolysis </a:t>
            </a:r>
          </a:p>
          <a:p>
            <a:pPr algn="ctr"/>
            <a:r>
              <a:rPr lang="en-GB" sz="2000" b="1"/>
              <a:t>(Lipids = Fats)</a:t>
            </a:r>
            <a:endParaRPr lang="en-AU" sz="2000" b="1"/>
          </a:p>
        </p:txBody>
      </p:sp>
    </p:spTree>
    <p:extLst>
      <p:ext uri="{BB962C8B-B14F-4D97-AF65-F5344CB8AC3E}">
        <p14:creationId xmlns:p14="http://schemas.microsoft.com/office/powerpoint/2010/main" val="135865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5" grpId="0"/>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a:xfrm>
            <a:off x="1447800" y="6492875"/>
            <a:ext cx="2895600" cy="365125"/>
          </a:xfrm>
        </p:spPr>
        <p:txBody>
          <a:bodyPr/>
          <a:lstStyle/>
          <a:p>
            <a:r>
              <a:rPr lang="en-US"/>
              <a:t>©PE STUDIES RESOURCES</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118</a:t>
            </a:fld>
            <a:endParaRPr lang="en-US"/>
          </a:p>
        </p:txBody>
      </p:sp>
      <p:sp>
        <p:nvSpPr>
          <p:cNvPr id="16" name="TextBox 15">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7" name="Rectangle 2">
            <a:extLst>
              <a:ext uri="{FF2B5EF4-FFF2-40B4-BE49-F238E27FC236}">
                <a16:creationId xmlns:a16="http://schemas.microsoft.com/office/drawing/2014/main" id="{CB10940D-A043-4B45-8C8B-3F28B4420258}"/>
              </a:ext>
            </a:extLst>
          </p:cNvPr>
          <p:cNvSpPr txBox="1">
            <a:spLocks noRot="1" noChangeArrowheads="1"/>
          </p:cNvSpPr>
          <p:nvPr/>
        </p:nvSpPr>
        <p:spPr>
          <a:xfrm>
            <a:off x="333155" y="838200"/>
            <a:ext cx="4155225" cy="457200"/>
          </a:xfrm>
          <a:prstGeom prst="rect">
            <a:avLst/>
          </a:prstGeom>
          <a:solidFill>
            <a:srgbClr val="FF0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GB" sz="2000" b="1">
                <a:solidFill>
                  <a:schemeClr val="bg1"/>
                </a:solidFill>
              </a:rPr>
              <a:t>FATIGUE / LIMITING FACTORS</a:t>
            </a:r>
            <a:endParaRPr lang="en-AU" sz="2000" b="1">
              <a:solidFill>
                <a:schemeClr val="bg1"/>
              </a:solidFill>
            </a:endParaRPr>
          </a:p>
        </p:txBody>
      </p:sp>
      <p:sp>
        <p:nvSpPr>
          <p:cNvPr id="18" name="Rectangle 2">
            <a:extLst>
              <a:ext uri="{FF2B5EF4-FFF2-40B4-BE49-F238E27FC236}">
                <a16:creationId xmlns:a16="http://schemas.microsoft.com/office/drawing/2014/main" id="{FC3FB52E-82F8-4D67-8F18-174503888DC0}"/>
              </a:ext>
            </a:extLst>
          </p:cNvPr>
          <p:cNvSpPr txBox="1">
            <a:spLocks noRot="1" noChangeArrowheads="1"/>
          </p:cNvSpPr>
          <p:nvPr/>
        </p:nvSpPr>
        <p:spPr>
          <a:xfrm>
            <a:off x="4869379" y="838200"/>
            <a:ext cx="3962401" cy="457200"/>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GB" sz="2000" b="1">
                <a:solidFill>
                  <a:schemeClr val="bg1"/>
                </a:solidFill>
              </a:rPr>
              <a:t>TYPE OF RECOVERY</a:t>
            </a:r>
            <a:endParaRPr lang="en-AU" sz="2000" b="1">
              <a:solidFill>
                <a:schemeClr val="bg1"/>
              </a:solidFill>
            </a:endParaRPr>
          </a:p>
        </p:txBody>
      </p:sp>
      <p:sp>
        <p:nvSpPr>
          <p:cNvPr id="22" name="Rectangle 21">
            <a:extLst>
              <a:ext uri="{FF2B5EF4-FFF2-40B4-BE49-F238E27FC236}">
                <a16:creationId xmlns:a16="http://schemas.microsoft.com/office/drawing/2014/main" id="{39D31287-F50B-4E8F-9DFC-423DFE35AB28}"/>
              </a:ext>
            </a:extLst>
          </p:cNvPr>
          <p:cNvSpPr/>
          <p:nvPr/>
        </p:nvSpPr>
        <p:spPr>
          <a:xfrm>
            <a:off x="304801" y="1447800"/>
            <a:ext cx="4183579" cy="2003625"/>
          </a:xfrm>
          <a:prstGeom prst="rect">
            <a:avLst/>
          </a:prstGeom>
          <a:solidFill>
            <a:schemeClr val="bg1"/>
          </a:solidFill>
          <a:ln>
            <a:solidFill>
              <a:srgbClr val="FF0000"/>
            </a:solidFill>
          </a:ln>
        </p:spPr>
        <p:txBody>
          <a:bodyPr wrap="square">
            <a:spAutoFit/>
          </a:bodyPr>
          <a:lstStyle/>
          <a:p>
            <a:pPr marL="342900" indent="-342900">
              <a:lnSpc>
                <a:spcPct val="90000"/>
              </a:lnSpc>
              <a:buFont typeface="Arial" panose="020B0604020202020204" pitchFamily="34" charset="0"/>
              <a:buChar char="•"/>
            </a:pPr>
            <a:r>
              <a:rPr lang="en-GB" b="1"/>
              <a:t>Fuel depletion:</a:t>
            </a:r>
          </a:p>
          <a:p>
            <a:pPr marL="800100" lvl="1" indent="-342900">
              <a:buFont typeface="Cambria Math" panose="02040503050406030204" pitchFamily="18" charset="0"/>
              <a:buChar char="⎯"/>
            </a:pPr>
            <a:r>
              <a:rPr lang="en-GB"/>
              <a:t>Using fats when glycogen is depleted leads to fatigue as fats take longer to break down and require more O</a:t>
            </a:r>
            <a:r>
              <a:rPr lang="en-GB" baseline="-25000"/>
              <a:t>2</a:t>
            </a:r>
            <a:r>
              <a:rPr lang="en-GB"/>
              <a:t> than CHO, which means less O</a:t>
            </a:r>
            <a:r>
              <a:rPr lang="en-GB" baseline="-25000"/>
              <a:t>2</a:t>
            </a:r>
            <a:r>
              <a:rPr lang="en-GB"/>
              <a:t> is available for muscles</a:t>
            </a:r>
            <a:endParaRPr lang="en-AU"/>
          </a:p>
        </p:txBody>
      </p:sp>
      <p:sp>
        <p:nvSpPr>
          <p:cNvPr id="23" name="Rectangle 22">
            <a:extLst>
              <a:ext uri="{FF2B5EF4-FFF2-40B4-BE49-F238E27FC236}">
                <a16:creationId xmlns:a16="http://schemas.microsoft.com/office/drawing/2014/main" id="{0A1E28DF-1B2C-49B0-95B5-4E09D1E12DC6}"/>
              </a:ext>
            </a:extLst>
          </p:cNvPr>
          <p:cNvSpPr/>
          <p:nvPr/>
        </p:nvSpPr>
        <p:spPr>
          <a:xfrm>
            <a:off x="4869379" y="1520353"/>
            <a:ext cx="3962401" cy="1231106"/>
          </a:xfrm>
          <a:prstGeom prst="rect">
            <a:avLst/>
          </a:prstGeom>
          <a:solidFill>
            <a:schemeClr val="bg1"/>
          </a:solidFill>
          <a:ln>
            <a:solidFill>
              <a:srgbClr val="7030A0"/>
            </a:solidFill>
          </a:ln>
        </p:spPr>
        <p:txBody>
          <a:bodyPr wrap="square">
            <a:spAutoFit/>
          </a:bodyPr>
          <a:lstStyle/>
          <a:p>
            <a:pPr marL="342900" indent="-342900">
              <a:buFont typeface="Arial" panose="020B0604020202020204" pitchFamily="34" charset="0"/>
              <a:buChar char="•"/>
              <a:defRPr/>
            </a:pPr>
            <a:r>
              <a:rPr lang="en-AU" b="1"/>
              <a:t>Active Recovery </a:t>
            </a:r>
          </a:p>
          <a:p>
            <a:pPr marL="800100" lvl="1" indent="-342900">
              <a:buFont typeface="Cambria Math" panose="02040503050406030204" pitchFamily="18" charset="0"/>
              <a:buChar char="⎯"/>
              <a:defRPr/>
            </a:pPr>
            <a:r>
              <a:rPr lang="en-AU"/>
              <a:t>E.g. slow walking / jogging included in cool-down process or on a ‘rest day</a:t>
            </a:r>
            <a:r>
              <a:rPr lang="en-AU" sz="2000"/>
              <a:t>’</a:t>
            </a:r>
          </a:p>
        </p:txBody>
      </p:sp>
      <p:pic>
        <p:nvPicPr>
          <p:cNvPr id="1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pic>
        <p:nvPicPr>
          <p:cNvPr id="26" name="Picture 2" descr="Sports, Runner, Health, Fitness, Athlete, Run, Exercise">
            <a:extLst>
              <a:ext uri="{FF2B5EF4-FFF2-40B4-BE49-F238E27FC236}">
                <a16:creationId xmlns:a16="http://schemas.microsoft.com/office/drawing/2014/main" id="{826ECC06-FB55-494F-AEDD-45BB7C5CC9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946" y="2971800"/>
            <a:ext cx="1993284" cy="30797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8991E93B-EE9A-45E1-939C-8406A91035CE}"/>
              </a:ext>
            </a:extLst>
          </p:cNvPr>
          <p:cNvSpPr/>
          <p:nvPr/>
        </p:nvSpPr>
        <p:spPr>
          <a:xfrm>
            <a:off x="5990824" y="6188075"/>
            <a:ext cx="2616073" cy="184666"/>
          </a:xfrm>
          <a:prstGeom prst="rect">
            <a:avLst/>
          </a:prstGeom>
        </p:spPr>
        <p:txBody>
          <a:bodyPr wrap="square">
            <a:spAutoFit/>
          </a:bodyPr>
          <a:lstStyle/>
          <a:p>
            <a:r>
              <a:rPr lang="en-AU" sz="600"/>
              <a:t>https://pixabay.com/en/sports-runner-health-fitness-1050966/</a:t>
            </a:r>
          </a:p>
        </p:txBody>
      </p:sp>
      <p:sp>
        <p:nvSpPr>
          <p:cNvPr id="28" name="TextBox 27">
            <a:extLst>
              <a:ext uri="{FF2B5EF4-FFF2-40B4-BE49-F238E27FC236}">
                <a16:creationId xmlns:a16="http://schemas.microsoft.com/office/drawing/2014/main" id="{2DCC9598-5BEE-4ADE-A3B1-A4B04C0E682E}"/>
              </a:ext>
            </a:extLst>
          </p:cNvPr>
          <p:cNvSpPr txBox="1"/>
          <p:nvPr/>
        </p:nvSpPr>
        <p:spPr>
          <a:xfrm>
            <a:off x="7184696" y="4413710"/>
            <a:ext cx="1736230" cy="338554"/>
          </a:xfrm>
          <a:prstGeom prst="rect">
            <a:avLst/>
          </a:prstGeom>
          <a:noFill/>
        </p:spPr>
        <p:txBody>
          <a:bodyPr wrap="square" rtlCol="0">
            <a:spAutoFit/>
          </a:bodyPr>
          <a:lstStyle/>
          <a:p>
            <a:pPr algn="ctr"/>
            <a:r>
              <a:rPr lang="en-GB" sz="1600" b="1"/>
              <a:t>Active Recovery</a:t>
            </a:r>
            <a:endParaRPr lang="en-AU" sz="1600" b="1"/>
          </a:p>
        </p:txBody>
      </p:sp>
      <p:sp>
        <p:nvSpPr>
          <p:cNvPr id="20" name="Rectangle 2">
            <a:extLst>
              <a:ext uri="{FF2B5EF4-FFF2-40B4-BE49-F238E27FC236}">
                <a16:creationId xmlns:a16="http://schemas.microsoft.com/office/drawing/2014/main" id="{7601F414-C593-4A3E-A634-D9C398CB3454}"/>
              </a:ext>
            </a:extLst>
          </p:cNvPr>
          <p:cNvSpPr txBox="1">
            <a:spLocks noRot="1" noChangeArrowheads="1"/>
          </p:cNvSpPr>
          <p:nvPr/>
        </p:nvSpPr>
        <p:spPr>
          <a:xfrm>
            <a:off x="0" y="0"/>
            <a:ext cx="9144000" cy="533400"/>
          </a:xfrm>
          <a:prstGeom prst="rect">
            <a:avLst/>
          </a:prstGeom>
          <a:solidFill>
            <a:srgbClr val="00B0F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AU" sz="2400" b="1">
                <a:solidFill>
                  <a:schemeClr val="bg1"/>
                </a:solidFill>
              </a:rPr>
              <a:t>AEROBIC SYSTEM</a:t>
            </a:r>
          </a:p>
        </p:txBody>
      </p:sp>
      <p:sp>
        <p:nvSpPr>
          <p:cNvPr id="31" name="Rectangle 30">
            <a:extLst>
              <a:ext uri="{FF2B5EF4-FFF2-40B4-BE49-F238E27FC236}">
                <a16:creationId xmlns:a16="http://schemas.microsoft.com/office/drawing/2014/main" id="{30F3B119-3606-4C99-A83A-68C3614C37ED}"/>
              </a:ext>
            </a:extLst>
          </p:cNvPr>
          <p:cNvSpPr/>
          <p:nvPr/>
        </p:nvSpPr>
        <p:spPr>
          <a:xfrm>
            <a:off x="304800" y="3552075"/>
            <a:ext cx="5649649" cy="2086725"/>
          </a:xfrm>
          <a:prstGeom prst="rect">
            <a:avLst/>
          </a:prstGeom>
          <a:solidFill>
            <a:srgbClr val="FFFF00"/>
          </a:solidFill>
          <a:ln w="28575">
            <a:solidFill>
              <a:schemeClr val="tx1"/>
            </a:solidFill>
          </a:ln>
        </p:spPr>
        <p:txBody>
          <a:bodyPr wrap="square">
            <a:spAutoFit/>
          </a:bodyPr>
          <a:lstStyle/>
          <a:p>
            <a:pPr marL="285750" indent="-285750">
              <a:lnSpc>
                <a:spcPct val="90000"/>
              </a:lnSpc>
              <a:buFont typeface="Arial" panose="020B0604020202020204" pitchFamily="34" charset="0"/>
              <a:buChar char="•"/>
              <a:defRPr/>
            </a:pPr>
            <a:r>
              <a:rPr lang="en-GB" b="1" dirty="0"/>
              <a:t>Heat (elevated body temperature):</a:t>
            </a:r>
          </a:p>
          <a:p>
            <a:pPr marL="742950" lvl="1" indent="-285750">
              <a:lnSpc>
                <a:spcPct val="90000"/>
              </a:lnSpc>
              <a:buFont typeface="Cambria Math" panose="02040503050406030204" pitchFamily="18" charset="0"/>
              <a:buChar char="⎯"/>
              <a:defRPr/>
            </a:pPr>
            <a:r>
              <a:rPr lang="en-GB" dirty="0"/>
              <a:t>As core temperature ↑ sweat rates ↑ and blood is redistributed to the skin’s surface</a:t>
            </a:r>
          </a:p>
          <a:p>
            <a:pPr marL="1200150" lvl="2" indent="-285750">
              <a:lnSpc>
                <a:spcPct val="90000"/>
              </a:lnSpc>
              <a:buFont typeface="Wingdings" pitchFamily="2" charset="2"/>
              <a:buChar char="§"/>
              <a:defRPr/>
            </a:pPr>
            <a:r>
              <a:rPr lang="en-GB" dirty="0"/>
              <a:t>Less blood, O</a:t>
            </a:r>
            <a:r>
              <a:rPr lang="en-US" baseline="-25000" dirty="0"/>
              <a:t>2 </a:t>
            </a:r>
            <a:r>
              <a:rPr lang="en-GB" dirty="0"/>
              <a:t> and fuels for working muscles, so aerobic exercise may become increasingly anaerobic</a:t>
            </a:r>
          </a:p>
          <a:p>
            <a:pPr marL="742950" lvl="1" indent="-285750">
              <a:lnSpc>
                <a:spcPct val="90000"/>
              </a:lnSpc>
              <a:buFont typeface="Cambria Math" panose="02040503050406030204" pitchFamily="18" charset="0"/>
              <a:buChar char="⎯"/>
              <a:defRPr/>
            </a:pPr>
            <a:r>
              <a:rPr lang="en-GB" dirty="0"/>
              <a:t>HR and Cardiac Output also ↑ to continue supplying O</a:t>
            </a:r>
            <a:r>
              <a:rPr lang="en-US" baseline="-25000" dirty="0"/>
              <a:t>2</a:t>
            </a:r>
            <a:r>
              <a:rPr lang="en-GB" dirty="0"/>
              <a:t> to working muscles</a:t>
            </a:r>
            <a:endParaRPr lang="en-AU" dirty="0"/>
          </a:p>
        </p:txBody>
      </p:sp>
    </p:spTree>
    <p:extLst>
      <p:ext uri="{BB962C8B-B14F-4D97-AF65-F5344CB8AC3E}">
        <p14:creationId xmlns:p14="http://schemas.microsoft.com/office/powerpoint/2010/main" val="17458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P spid="23" grpId="0" animBg="1"/>
      <p:bldP spid="3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C0D08861-1018-46A9-AA8D-760426F60340}"/>
              </a:ext>
            </a:extLst>
          </p:cNvPr>
          <p:cNvGraphicFramePr>
            <a:graphicFrameLocks noGrp="1"/>
          </p:cNvGraphicFramePr>
          <p:nvPr/>
        </p:nvGraphicFramePr>
        <p:xfrm>
          <a:off x="0" y="538654"/>
          <a:ext cx="9144000" cy="6319345"/>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6400800">
                  <a:extLst>
                    <a:ext uri="{9D8B030D-6E8A-4147-A177-3AD203B41FA5}">
                      <a16:colId xmlns:a16="http://schemas.microsoft.com/office/drawing/2014/main" val="20001"/>
                    </a:ext>
                  </a:extLst>
                </a:gridCol>
              </a:tblGrid>
              <a:tr h="1580000">
                <a:tc>
                  <a:txBody>
                    <a:bodyPr/>
                    <a:lstStyle/>
                    <a:p>
                      <a:r>
                        <a:rPr lang="en-AU" sz="1800" b="1">
                          <a:solidFill>
                            <a:schemeClr val="tx1"/>
                          </a:solidFill>
                        </a:rPr>
                        <a:t>Fuel Source</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AU" sz="1800" b="0">
                          <a:solidFill>
                            <a:schemeClr val="tx1"/>
                          </a:solidFill>
                        </a:rPr>
                        <a:t>CHO (Glycogen) – during moderate to high intensity</a:t>
                      </a:r>
                      <a:endParaRPr lang="en-AU" sz="1800" b="0" baseline="0">
                        <a:solidFill>
                          <a:schemeClr val="tx1"/>
                        </a:solidFill>
                      </a:endParaRPr>
                    </a:p>
                    <a:p>
                      <a:pPr algn="ctr"/>
                      <a:r>
                        <a:rPr lang="en-AU" sz="1800" b="0" baseline="0">
                          <a:solidFill>
                            <a:schemeClr val="tx1"/>
                          </a:solidFill>
                        </a:rPr>
                        <a:t> Fats (FFA’s) – during low to moderate intensity</a:t>
                      </a:r>
                    </a:p>
                    <a:p>
                      <a:pPr algn="ctr"/>
                      <a:r>
                        <a:rPr lang="en-AU" sz="1800" b="0" baseline="0">
                          <a:solidFill>
                            <a:schemeClr val="tx1"/>
                          </a:solidFill>
                        </a:rPr>
                        <a:t>Protein – during extreme situations such as ultra endurance events when CHO and Fats have run out</a:t>
                      </a:r>
                      <a:endParaRPr lang="en-US" sz="18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0"/>
                  </a:ext>
                </a:extLst>
              </a:tr>
              <a:tr h="1348498">
                <a:tc>
                  <a:txBody>
                    <a:bodyPr/>
                    <a:lstStyle/>
                    <a:p>
                      <a:r>
                        <a:rPr lang="en-AU" sz="1800" b="1">
                          <a:solidFill>
                            <a:schemeClr val="bg1"/>
                          </a:solidFill>
                        </a:rPr>
                        <a:t>Intensity of activity best suited to</a:t>
                      </a:r>
                      <a:endParaRPr lang="en-US" sz="18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en-US" sz="1800" b="0">
                          <a:solidFill>
                            <a:schemeClr val="bg1"/>
                          </a:solidFill>
                        </a:rPr>
                        <a:t>Resting &amp; </a:t>
                      </a:r>
                    </a:p>
                    <a:p>
                      <a:pPr algn="ctr"/>
                      <a:r>
                        <a:rPr lang="en-US" sz="1800" b="0">
                          <a:solidFill>
                            <a:schemeClr val="bg1"/>
                          </a:solidFill>
                        </a:rPr>
                        <a:t>Submaximal intensity </a:t>
                      </a:r>
                    </a:p>
                    <a:p>
                      <a:pPr algn="ctr"/>
                      <a:r>
                        <a:rPr lang="en-US" sz="1800" b="0">
                          <a:solidFill>
                            <a:schemeClr val="bg1"/>
                          </a:solidFill>
                        </a:rPr>
                        <a:t>&lt; 80% HR max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1"/>
                  </a:ext>
                </a:extLst>
              </a:tr>
              <a:tr h="850769">
                <a:tc>
                  <a:txBody>
                    <a:bodyPr/>
                    <a:lstStyle/>
                    <a:p>
                      <a:r>
                        <a:rPr lang="en-AU" sz="1800" b="1">
                          <a:solidFill>
                            <a:schemeClr val="tx1"/>
                          </a:solidFill>
                        </a:rPr>
                        <a:t>Rate (speed) of energy supply</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AU" sz="1800" b="0">
                          <a:solidFill>
                            <a:schemeClr val="tx1"/>
                          </a:solidFill>
                        </a:rPr>
                        <a:t>Slow</a:t>
                      </a:r>
                    </a:p>
                    <a:p>
                      <a:pPr algn="ctr"/>
                      <a:r>
                        <a:rPr lang="en-AU" sz="1800" b="0">
                          <a:solidFill>
                            <a:schemeClr val="tx1"/>
                          </a:solidFill>
                        </a:rPr>
                        <a:t>Fats slower to resynthesis ATP than CHO</a:t>
                      </a:r>
                      <a:endParaRPr lang="en-US" sz="18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1348498">
                <a:tc>
                  <a:txBody>
                    <a:bodyPr/>
                    <a:lstStyle/>
                    <a:p>
                      <a:r>
                        <a:rPr lang="en-AU" sz="1800" b="1">
                          <a:solidFill>
                            <a:schemeClr val="bg1"/>
                          </a:solidFill>
                        </a:rPr>
                        <a:t>Yield (amount of ATP per mole of fuel source)</a:t>
                      </a:r>
                      <a:endParaRPr lang="en-US" sz="18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en-US" sz="1800" b="0">
                          <a:solidFill>
                            <a:schemeClr val="bg1"/>
                          </a:solidFill>
                        </a:rPr>
                        <a:t>Largest </a:t>
                      </a:r>
                    </a:p>
                    <a:p>
                      <a:pPr algn="ctr"/>
                      <a:r>
                        <a:rPr lang="en-US" sz="1800" b="0">
                          <a:solidFill>
                            <a:schemeClr val="bg1"/>
                          </a:solidFill>
                        </a:rPr>
                        <a:t>36 </a:t>
                      </a:r>
                      <a:r>
                        <a:rPr lang="en-AU" sz="1800">
                          <a:solidFill>
                            <a:schemeClr val="bg1"/>
                          </a:solidFill>
                        </a:rPr>
                        <a:t>–</a:t>
                      </a:r>
                      <a:r>
                        <a:rPr lang="en-US" sz="1800" b="0">
                          <a:solidFill>
                            <a:schemeClr val="bg1"/>
                          </a:solidFill>
                        </a:rPr>
                        <a:t> 38 ATP per mole of glucose</a:t>
                      </a:r>
                    </a:p>
                    <a:p>
                      <a:pPr algn="ctr"/>
                      <a:r>
                        <a:rPr lang="en-US" sz="1800" b="0">
                          <a:solidFill>
                            <a:schemeClr val="bg1"/>
                          </a:solidFill>
                        </a:rPr>
                        <a:t>Over 100 ATP per mole of fat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3"/>
                  </a:ext>
                </a:extLst>
              </a:tr>
              <a:tr h="601269">
                <a:tc>
                  <a:txBody>
                    <a:bodyPr/>
                    <a:lstStyle/>
                    <a:p>
                      <a:r>
                        <a:rPr lang="en-AU" sz="1800" b="1">
                          <a:solidFill>
                            <a:schemeClr val="tx1"/>
                          </a:solidFill>
                        </a:rPr>
                        <a:t>By</a:t>
                      </a:r>
                      <a:r>
                        <a:rPr lang="en-AU" sz="1800" b="1" baseline="0">
                          <a:solidFill>
                            <a:schemeClr val="tx1"/>
                          </a:solidFill>
                        </a:rPr>
                        <a:t> Products</a:t>
                      </a:r>
                      <a:endParaRPr 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AU" sz="1800" b="0">
                          <a:solidFill>
                            <a:schemeClr val="tx1"/>
                          </a:solidFill>
                        </a:rPr>
                        <a:t>CO</a:t>
                      </a:r>
                      <a:r>
                        <a:rPr lang="en-AU" sz="1800" b="0" baseline="-25000">
                          <a:solidFill>
                            <a:schemeClr val="tx1"/>
                          </a:solidFill>
                        </a:rPr>
                        <a:t>2</a:t>
                      </a:r>
                      <a:r>
                        <a:rPr lang="en-AU" sz="1800" b="0">
                          <a:solidFill>
                            <a:schemeClr val="tx1"/>
                          </a:solidFill>
                        </a:rPr>
                        <a:t>, H</a:t>
                      </a:r>
                      <a:r>
                        <a:rPr lang="en-AU" sz="1800" b="0" baseline="-25000">
                          <a:solidFill>
                            <a:schemeClr val="tx1"/>
                          </a:solidFill>
                        </a:rPr>
                        <a:t>2</a:t>
                      </a:r>
                      <a:r>
                        <a:rPr lang="en-AU" sz="1800" b="0">
                          <a:solidFill>
                            <a:schemeClr val="tx1"/>
                          </a:solidFill>
                        </a:rPr>
                        <a:t>O &amp; Heat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590311">
                <a:tc>
                  <a:txBody>
                    <a:bodyPr/>
                    <a:lstStyle/>
                    <a:p>
                      <a:r>
                        <a:rPr lang="en-GB" sz="1800" b="1">
                          <a:solidFill>
                            <a:schemeClr val="bg1"/>
                          </a:solidFill>
                        </a:rPr>
                        <a:t>D</a:t>
                      </a:r>
                      <a:r>
                        <a:rPr lang="en-AU" sz="1800" b="1">
                          <a:solidFill>
                            <a:schemeClr val="bg1"/>
                          </a:solidFill>
                        </a:rPr>
                        <a:t>uration (total)</a:t>
                      </a:r>
                      <a:endParaRPr lang="en-US" sz="18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en-GB" sz="1800" b="0">
                          <a:solidFill>
                            <a:schemeClr val="bg1"/>
                          </a:solidFill>
                        </a:rPr>
                        <a:t>&gt;75 seconds</a:t>
                      </a:r>
                      <a:endParaRPr lang="en-AU" sz="1800" b="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5"/>
                  </a:ext>
                </a:extLst>
              </a:tr>
            </a:tbl>
          </a:graphicData>
        </a:graphic>
      </p:graphicFrame>
      <p:sp>
        <p:nvSpPr>
          <p:cNvPr id="19458" name="Rectangle 2"/>
          <p:cNvSpPr>
            <a:spLocks noGrp="1" noRot="1" noChangeArrowheads="1"/>
          </p:cNvSpPr>
          <p:nvPr>
            <p:ph type="title"/>
          </p:nvPr>
        </p:nvSpPr>
        <p:spPr>
          <a:xfrm>
            <a:off x="0" y="0"/>
            <a:ext cx="9144000" cy="533400"/>
          </a:xfrm>
          <a:solidFill>
            <a:srgbClr val="00B0F0"/>
          </a:solidFill>
        </p:spPr>
        <p:style>
          <a:lnRef idx="3">
            <a:schemeClr val="lt1"/>
          </a:lnRef>
          <a:fillRef idx="1">
            <a:schemeClr val="dk1"/>
          </a:fillRef>
          <a:effectRef idx="1">
            <a:schemeClr val="dk1"/>
          </a:effectRef>
          <a:fontRef idx="minor">
            <a:schemeClr val="lt1"/>
          </a:fontRef>
        </p:style>
        <p:txBody>
          <a:bodyPr>
            <a:noAutofit/>
          </a:bodyPr>
          <a:lstStyle/>
          <a:p>
            <a:pPr marL="54864" algn="ctr" eaLnBrk="1" fontAlgn="auto" hangingPunct="1">
              <a:spcAft>
                <a:spcPts val="0"/>
              </a:spcAft>
              <a:defRPr/>
            </a:pPr>
            <a:r>
              <a:rPr lang="en-AU" sz="2400" b="1">
                <a:solidFill>
                  <a:schemeClr val="bg1"/>
                </a:solidFill>
              </a:rPr>
              <a:t>AEROBIC SYSTEM</a:t>
            </a:r>
          </a:p>
        </p:txBody>
      </p:sp>
      <p:sp>
        <p:nvSpPr>
          <p:cNvPr id="3" name="Slide Number Placeholder 2">
            <a:extLst>
              <a:ext uri="{FF2B5EF4-FFF2-40B4-BE49-F238E27FC236}">
                <a16:creationId xmlns:a16="http://schemas.microsoft.com/office/drawing/2014/main" id="{0FB5479F-0AC2-433C-9812-2630CBB9A13A}"/>
              </a:ext>
            </a:extLst>
          </p:cNvPr>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307373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12</a:t>
            </a:fld>
            <a:endParaRPr lang="en-US" dirty="0"/>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9880" y="6101978"/>
            <a:ext cx="457501" cy="457955"/>
          </a:xfrm>
          <a:prstGeom prst="rect">
            <a:avLst/>
          </a:prstGeom>
          <a:noFill/>
        </p:spPr>
      </p:pic>
      <p:sp>
        <p:nvSpPr>
          <p:cNvPr id="8" name="TextBox 7">
            <a:hlinkClick r:id="rId3"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 name="Rectangle 1">
            <a:extLst>
              <a:ext uri="{FF2B5EF4-FFF2-40B4-BE49-F238E27FC236}">
                <a16:creationId xmlns:a16="http://schemas.microsoft.com/office/drawing/2014/main" id="{CB986205-EAAF-479E-8D1E-47993D7B96CC}"/>
              </a:ext>
            </a:extLst>
          </p:cNvPr>
          <p:cNvSpPr/>
          <p:nvPr/>
        </p:nvSpPr>
        <p:spPr>
          <a:xfrm>
            <a:off x="1985264" y="900554"/>
            <a:ext cx="6892602" cy="54476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Cardiorespiratory Endurance</a:t>
            </a:r>
          </a:p>
          <a:p>
            <a:pPr fontAlgn="base">
              <a:spcBef>
                <a:spcPct val="0"/>
              </a:spcBef>
              <a:spcAft>
                <a:spcPct val="0"/>
              </a:spcAft>
            </a:pPr>
            <a:endParaRPr lang="en-US" sz="1000" b="1" dirty="0">
              <a:solidFill>
                <a:srgbClr val="FF0000"/>
              </a:solidFill>
            </a:endParaRPr>
          </a:p>
          <a:p>
            <a:pPr marL="342900" indent="-342900">
              <a:spcBef>
                <a:spcPct val="0"/>
              </a:spcBef>
              <a:buFont typeface="Arial" panose="020B0604020202020204" pitchFamily="34" charset="0"/>
              <a:buChar char="•"/>
              <a:defRPr/>
            </a:pPr>
            <a:r>
              <a:rPr lang="en-US" dirty="0"/>
              <a:t>The ability of the cardiovascular (heart, lungs &amp; blood vessels) &amp; respiratory system to produce aerobic energy/ATP </a:t>
            </a:r>
          </a:p>
          <a:p>
            <a:pPr marL="342900" indent="-342900">
              <a:spcBef>
                <a:spcPct val="0"/>
              </a:spcBef>
              <a:buFont typeface="Arial" panose="020B0604020202020204" pitchFamily="34" charset="0"/>
              <a:buChar char="•"/>
              <a:defRPr/>
            </a:pPr>
            <a:r>
              <a:rPr lang="en-US" dirty="0"/>
              <a:t>Together these systems deliver O</a:t>
            </a:r>
            <a:r>
              <a:rPr lang="en-US" baseline="-25000" dirty="0"/>
              <a:t>2</a:t>
            </a:r>
            <a:r>
              <a:rPr lang="en-US" dirty="0"/>
              <a:t> &amp; nutrients to muscles &amp; remove by-products that have been produced by the body’s cells</a:t>
            </a:r>
          </a:p>
          <a:p>
            <a:pPr>
              <a:spcBef>
                <a:spcPct val="0"/>
              </a:spcBef>
              <a:defRPr/>
            </a:pPr>
            <a:endParaRPr lang="en-US" sz="1000" dirty="0"/>
          </a:p>
          <a:p>
            <a:pPr>
              <a:spcBef>
                <a:spcPct val="0"/>
              </a:spcBef>
              <a:defRPr/>
            </a:pPr>
            <a:r>
              <a:rPr lang="en-US" dirty="0"/>
              <a:t>Cardiorespiratory Endurance is also known as:</a:t>
            </a:r>
          </a:p>
          <a:p>
            <a:pPr marL="742950" lvl="1" indent="-285750">
              <a:spcBef>
                <a:spcPct val="0"/>
              </a:spcBef>
              <a:buFont typeface="Cambria Math" panose="02040503050406030204" pitchFamily="18" charset="0"/>
              <a:buChar char="⎯"/>
              <a:defRPr/>
            </a:pPr>
            <a:r>
              <a:rPr lang="en-US" dirty="0"/>
              <a:t> Aerobic Capacity</a:t>
            </a:r>
          </a:p>
          <a:p>
            <a:pPr marL="742950" lvl="1" indent="-285750">
              <a:spcBef>
                <a:spcPct val="0"/>
              </a:spcBef>
              <a:buFont typeface="Cambria Math" panose="02040503050406030204" pitchFamily="18" charset="0"/>
              <a:buChar char="⎯"/>
              <a:defRPr/>
            </a:pPr>
            <a:r>
              <a:rPr lang="en-US" dirty="0"/>
              <a:t> Aerobic fitness</a:t>
            </a:r>
          </a:p>
          <a:p>
            <a:pPr marL="742950" lvl="1" indent="-285750">
              <a:spcBef>
                <a:spcPct val="0"/>
              </a:spcBef>
              <a:buFont typeface="Cambria Math" panose="02040503050406030204" pitchFamily="18" charset="0"/>
              <a:buChar char="⎯"/>
              <a:defRPr/>
            </a:pPr>
            <a:r>
              <a:rPr lang="en-US" dirty="0"/>
              <a:t> Aerobic power</a:t>
            </a:r>
          </a:p>
          <a:p>
            <a:pPr marL="742950" lvl="1" indent="-285750">
              <a:spcBef>
                <a:spcPct val="0"/>
              </a:spcBef>
              <a:buFont typeface="Cambria Math" panose="02040503050406030204" pitchFamily="18" charset="0"/>
              <a:buChar char="⎯"/>
              <a:defRPr/>
            </a:pPr>
            <a:r>
              <a:rPr lang="en-US" dirty="0"/>
              <a:t> Endurance or capacity</a:t>
            </a:r>
          </a:p>
          <a:p>
            <a:pPr marL="742950" lvl="1" indent="-285750">
              <a:spcBef>
                <a:spcPct val="0"/>
              </a:spcBef>
              <a:buFont typeface="Cambria Math" panose="02040503050406030204" pitchFamily="18" charset="0"/>
              <a:buChar char="⎯"/>
              <a:defRPr/>
            </a:pPr>
            <a:r>
              <a:rPr lang="en-US" dirty="0"/>
              <a:t> Stamina</a:t>
            </a:r>
          </a:p>
          <a:p>
            <a:pPr>
              <a:spcBef>
                <a:spcPct val="0"/>
              </a:spcBef>
              <a:defRPr/>
            </a:pPr>
            <a:endParaRPr lang="en-US" sz="1000" dirty="0"/>
          </a:p>
          <a:p>
            <a:pPr marL="342900" indent="-342900">
              <a:spcBef>
                <a:spcPct val="0"/>
              </a:spcBef>
              <a:buFont typeface="Arial" panose="020B0604020202020204" pitchFamily="34" charset="0"/>
              <a:buChar char="•"/>
              <a:defRPr/>
            </a:pPr>
            <a:r>
              <a:rPr lang="en-US" dirty="0"/>
              <a:t>It’s related to the ability to </a:t>
            </a:r>
          </a:p>
          <a:p>
            <a:pPr>
              <a:spcBef>
                <a:spcPct val="0"/>
              </a:spcBef>
              <a:defRPr/>
            </a:pPr>
            <a:r>
              <a:rPr lang="en-US" dirty="0"/>
              <a:t>      perform activities that</a:t>
            </a:r>
          </a:p>
          <a:p>
            <a:pPr>
              <a:spcBef>
                <a:spcPct val="0"/>
              </a:spcBef>
              <a:defRPr/>
            </a:pPr>
            <a:r>
              <a:rPr lang="en-US" dirty="0"/>
              <a:t>      involve large muscle groups, </a:t>
            </a:r>
          </a:p>
          <a:p>
            <a:pPr>
              <a:spcBef>
                <a:spcPct val="0"/>
              </a:spcBef>
              <a:defRPr/>
            </a:pPr>
            <a:r>
              <a:rPr lang="en-US" dirty="0"/>
              <a:t>      such as swimming, running</a:t>
            </a:r>
          </a:p>
          <a:p>
            <a:pPr>
              <a:spcBef>
                <a:spcPct val="0"/>
              </a:spcBef>
              <a:defRPr/>
            </a:pPr>
            <a:r>
              <a:rPr lang="en-US" dirty="0"/>
              <a:t>      &amp; cycling for extended periods </a:t>
            </a:r>
            <a:br>
              <a:rPr lang="en-US" dirty="0"/>
            </a:br>
            <a:r>
              <a:rPr lang="en-US" dirty="0"/>
              <a:t>      of time.</a:t>
            </a:r>
          </a:p>
        </p:txBody>
      </p:sp>
      <p:pic>
        <p:nvPicPr>
          <p:cNvPr id="10" name="Picture 2" descr="Women's race by richardmasoner.">
            <a:extLst>
              <a:ext uri="{FF2B5EF4-FFF2-40B4-BE49-F238E27FC236}">
                <a16:creationId xmlns:a16="http://schemas.microsoft.com/office/drawing/2014/main" id="{7475A0BA-7F33-40B7-9F15-07757D826387}"/>
              </a:ext>
            </a:extLst>
          </p:cNvPr>
          <p:cNvPicPr>
            <a:picLocks noChangeAspect="1" noChangeArrowheads="1"/>
          </p:cNvPicPr>
          <p:nvPr/>
        </p:nvPicPr>
        <p:blipFill>
          <a:blip r:embed="rId5" cstate="print"/>
          <a:srcRect/>
          <a:stretch>
            <a:fillRect/>
          </a:stretch>
        </p:blipFill>
        <p:spPr bwMode="auto">
          <a:xfrm>
            <a:off x="5410200" y="3429000"/>
            <a:ext cx="3319230" cy="2210608"/>
          </a:xfrm>
          <a:prstGeom prst="rect">
            <a:avLst/>
          </a:prstGeom>
          <a:noFill/>
        </p:spPr>
      </p:pic>
      <p:sp>
        <p:nvSpPr>
          <p:cNvPr id="11" name="Rectangle 10">
            <a:extLst>
              <a:ext uri="{FF2B5EF4-FFF2-40B4-BE49-F238E27FC236}">
                <a16:creationId xmlns:a16="http://schemas.microsoft.com/office/drawing/2014/main" id="{1481E291-0661-499D-8BB6-FC598C370ACB}"/>
              </a:ext>
            </a:extLst>
          </p:cNvPr>
          <p:cNvSpPr/>
          <p:nvPr/>
        </p:nvSpPr>
        <p:spPr>
          <a:xfrm>
            <a:off x="7293835" y="5632101"/>
            <a:ext cx="1789116" cy="184666"/>
          </a:xfrm>
          <a:prstGeom prst="rect">
            <a:avLst/>
          </a:prstGeom>
        </p:spPr>
        <p:txBody>
          <a:bodyPr wrap="square">
            <a:spAutoFit/>
          </a:bodyPr>
          <a:lstStyle/>
          <a:p>
            <a:r>
              <a:rPr lang="en-US" sz="600" dirty="0"/>
              <a:t>www.flickr.com/photos/bike/3340754054/</a:t>
            </a:r>
          </a:p>
        </p:txBody>
      </p:sp>
      <p:grpSp>
        <p:nvGrpSpPr>
          <p:cNvPr id="12" name="Group 11">
            <a:extLst>
              <a:ext uri="{FF2B5EF4-FFF2-40B4-BE49-F238E27FC236}">
                <a16:creationId xmlns:a16="http://schemas.microsoft.com/office/drawing/2014/main" id="{912233B0-788B-478C-AEA6-FFB911D8B501}"/>
              </a:ext>
            </a:extLst>
          </p:cNvPr>
          <p:cNvGrpSpPr/>
          <p:nvPr/>
        </p:nvGrpSpPr>
        <p:grpSpPr>
          <a:xfrm>
            <a:off x="46334" y="977870"/>
            <a:ext cx="1921512" cy="5041929"/>
            <a:chOff x="-1216377" y="1368184"/>
            <a:chExt cx="1862315" cy="4917610"/>
          </a:xfrm>
        </p:grpSpPr>
        <p:sp>
          <p:nvSpPr>
            <p:cNvPr id="13" name="small_button1">
              <a:extLst>
                <a:ext uri="{FF2B5EF4-FFF2-40B4-BE49-F238E27FC236}">
                  <a16:creationId xmlns:a16="http://schemas.microsoft.com/office/drawing/2014/main" id="{B21F9274-35FD-4423-8726-33A801139873}"/>
                </a:ext>
              </a:extLst>
            </p:cNvPr>
            <p:cNvSpPr/>
            <p:nvPr/>
          </p:nvSpPr>
          <p:spPr>
            <a:xfrm>
              <a:off x="-1104647" y="2483764"/>
              <a:ext cx="1622605" cy="649361"/>
            </a:xfrm>
            <a:prstGeom prst="roundRect">
              <a:avLst/>
            </a:prstGeom>
            <a:solidFill>
              <a:srgbClr val="00B05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14" name="small_button1">
              <a:extLst>
                <a:ext uri="{FF2B5EF4-FFF2-40B4-BE49-F238E27FC236}">
                  <a16:creationId xmlns:a16="http://schemas.microsoft.com/office/drawing/2014/main" id="{B4B5611A-5B3E-4F83-94A3-FC517D8531A9}"/>
                </a:ext>
              </a:extLst>
            </p:cNvPr>
            <p:cNvSpPr/>
            <p:nvPr/>
          </p:nvSpPr>
          <p:spPr>
            <a:xfrm>
              <a:off x="-1104647" y="3235437"/>
              <a:ext cx="1622604"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15" name="small_button1">
              <a:extLst>
                <a:ext uri="{FF2B5EF4-FFF2-40B4-BE49-F238E27FC236}">
                  <a16:creationId xmlns:a16="http://schemas.microsoft.com/office/drawing/2014/main" id="{D2B542EC-241C-4990-AC0C-8BC83D24F52A}"/>
                </a:ext>
              </a:extLst>
            </p:cNvPr>
            <p:cNvSpPr/>
            <p:nvPr/>
          </p:nvSpPr>
          <p:spPr>
            <a:xfrm>
              <a:off x="-1088396" y="3986553"/>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16" name="small_button1">
              <a:extLst>
                <a:ext uri="{FF2B5EF4-FFF2-40B4-BE49-F238E27FC236}">
                  <a16:creationId xmlns:a16="http://schemas.microsoft.com/office/drawing/2014/main" id="{DFFD8644-D5E1-4EE2-94EA-695ADB7FEF49}"/>
                </a:ext>
              </a:extLst>
            </p:cNvPr>
            <p:cNvSpPr/>
            <p:nvPr/>
          </p:nvSpPr>
          <p:spPr>
            <a:xfrm>
              <a:off x="-1096523" y="473766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17" name="small_button1">
              <a:extLst>
                <a:ext uri="{FF2B5EF4-FFF2-40B4-BE49-F238E27FC236}">
                  <a16:creationId xmlns:a16="http://schemas.microsoft.com/office/drawing/2014/main" id="{3BD6642B-0279-4DCF-A37B-16819FDB31E4}"/>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18" name="small_button1">
              <a:extLst>
                <a:ext uri="{FF2B5EF4-FFF2-40B4-BE49-F238E27FC236}">
                  <a16:creationId xmlns:a16="http://schemas.microsoft.com/office/drawing/2014/main" id="{49BF2FBD-EA40-4F89-BD77-4B9C88EF28C0}"/>
                </a:ext>
              </a:extLst>
            </p:cNvPr>
            <p:cNvSpPr/>
            <p:nvPr/>
          </p:nvSpPr>
          <p:spPr>
            <a:xfrm>
              <a:off x="-1121935" y="5549837"/>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
        <p:nvSpPr>
          <p:cNvPr id="19" name="Rectangle 2">
            <a:extLst>
              <a:ext uri="{FF2B5EF4-FFF2-40B4-BE49-F238E27FC236}">
                <a16:creationId xmlns:a16="http://schemas.microsoft.com/office/drawing/2014/main" id="{2B598C81-B591-F046-8CEE-F6F443DE47CB}"/>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29942207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C0D08861-1018-46A9-AA8D-760426F60340}"/>
              </a:ext>
            </a:extLst>
          </p:cNvPr>
          <p:cNvGraphicFramePr>
            <a:graphicFrameLocks noGrp="1"/>
          </p:cNvGraphicFramePr>
          <p:nvPr/>
        </p:nvGraphicFramePr>
        <p:xfrm>
          <a:off x="0" y="538654"/>
          <a:ext cx="9144000" cy="6250379"/>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718646">
                <a:tc>
                  <a:txBody>
                    <a:bodyPr/>
                    <a:lstStyle/>
                    <a:p>
                      <a:r>
                        <a:rPr lang="en-US" sz="1800" b="1">
                          <a:solidFill>
                            <a:schemeClr val="bg1"/>
                          </a:solidFill>
                        </a:rPr>
                        <a:t>Duration system is dominant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4A7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b="0">
                          <a:solidFill>
                            <a:schemeClr val="bg1"/>
                          </a:solidFill>
                        </a:rPr>
                        <a:t>75+</a:t>
                      </a:r>
                      <a:r>
                        <a:rPr lang="en-AU" sz="1800" b="0" baseline="0">
                          <a:solidFill>
                            <a:schemeClr val="bg1"/>
                          </a:solidFill>
                        </a:rPr>
                        <a:t> seconds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4A7B"/>
                    </a:solidFill>
                  </a:tcPr>
                </a:tc>
                <a:extLst>
                  <a:ext uri="{0D108BD9-81ED-4DB2-BD59-A6C34878D82A}">
                    <a16:rowId xmlns:a16="http://schemas.microsoft.com/office/drawing/2014/main" val="10006"/>
                  </a:ext>
                </a:extLst>
              </a:tr>
              <a:tr h="686013">
                <a:tc>
                  <a:txBody>
                    <a:bodyPr/>
                    <a:lstStyle/>
                    <a:p>
                      <a:r>
                        <a:rPr lang="en-US" sz="1800" b="1">
                          <a:solidFill>
                            <a:schemeClr val="tx1"/>
                          </a:solidFill>
                        </a:rPr>
                        <a:t>Type of recovery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dirty="0"/>
                        <a:t>Active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330449878"/>
                  </a:ext>
                </a:extLst>
              </a:tr>
              <a:tr h="959733">
                <a:tc>
                  <a:txBody>
                    <a:bodyPr/>
                    <a:lstStyle/>
                    <a:p>
                      <a:r>
                        <a:rPr lang="en-US" sz="1800" b="1">
                          <a:solidFill>
                            <a:schemeClr val="bg1"/>
                          </a:solidFill>
                        </a:rPr>
                        <a:t>Fatigue limiting factor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4A7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a:solidFill>
                            <a:schemeClr val="bg1"/>
                          </a:solidFill>
                        </a:rPr>
                        <a:t>Depletion of glycogen stores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a:solidFill>
                            <a:schemeClr val="bg1"/>
                          </a:solidFill>
                        </a:rPr>
                        <a:t>Elevated body 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4A7B"/>
                    </a:solidFill>
                  </a:tcPr>
                </a:tc>
                <a:extLst>
                  <a:ext uri="{0D108BD9-81ED-4DB2-BD59-A6C34878D82A}">
                    <a16:rowId xmlns:a16="http://schemas.microsoft.com/office/drawing/2014/main" val="458825651"/>
                  </a:ext>
                </a:extLst>
              </a:tr>
              <a:tr h="1235708">
                <a:tc>
                  <a:txBody>
                    <a:bodyPr/>
                    <a:lstStyle/>
                    <a:p>
                      <a:r>
                        <a:rPr lang="en-US" sz="1800" b="1">
                          <a:solidFill>
                            <a:schemeClr val="tx1"/>
                          </a:solidFill>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1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dirty="0"/>
                        <a:t>Endurance athletes (triathlete, marathon runner, Tour De France rider)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dirty="0"/>
                        <a:t>Mid field player in AFL, soccer, hockey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5755141"/>
                  </a:ext>
                </a:extLst>
              </a:tr>
              <a:tr h="527380">
                <a:tc>
                  <a:txBody>
                    <a:bodyPr/>
                    <a:lstStyle/>
                    <a:p>
                      <a:r>
                        <a:rPr lang="en-US" sz="1800" b="1" dirty="0">
                          <a:solidFill>
                            <a:schemeClr val="tx1"/>
                          </a:solidFill>
                        </a:rPr>
                        <a:t>Muscle </a:t>
                      </a:r>
                      <a:r>
                        <a:rPr lang="en-US" sz="1800" b="1" dirty="0" err="1">
                          <a:solidFill>
                            <a:schemeClr val="tx1"/>
                          </a:solidFill>
                        </a:rPr>
                        <a:t>Fibre</a:t>
                      </a:r>
                      <a:r>
                        <a:rPr lang="en-US" sz="1800" b="1" dirty="0">
                          <a:solidFill>
                            <a:schemeClr val="tx1"/>
                          </a:solidFill>
                        </a:rPr>
                        <a:t>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1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dirty="0"/>
                        <a:t>Type I fibres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682062383"/>
                  </a:ext>
                </a:extLst>
              </a:tr>
              <a:tr h="1163166">
                <a:tc>
                  <a:txBody>
                    <a:bodyPr/>
                    <a:lstStyle/>
                    <a:p>
                      <a:r>
                        <a:rPr lang="en-US" sz="1800" b="1">
                          <a:solidFill>
                            <a:schemeClr val="bg1"/>
                          </a:solidFill>
                        </a:rPr>
                        <a:t>Disadvantages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4A7B"/>
                    </a:solidFill>
                  </a:tcPr>
                </a:tc>
                <a:tc>
                  <a:txBody>
                    <a:bodyPr/>
                    <a:lstStyle/>
                    <a:p>
                      <a:pPr algn="ctr"/>
                      <a:r>
                        <a:rPr lang="en-AU" sz="1800">
                          <a:solidFill>
                            <a:schemeClr val="bg1"/>
                          </a:solidFill>
                        </a:rPr>
                        <a:t>Resynthesises ATP</a:t>
                      </a:r>
                      <a:r>
                        <a:rPr lang="en-AU" sz="1800" baseline="0">
                          <a:solidFill>
                            <a:schemeClr val="bg1"/>
                          </a:solidFill>
                        </a:rPr>
                        <a:t> slowly (particularly fats)</a:t>
                      </a:r>
                    </a:p>
                    <a:p>
                      <a:pPr algn="ctr"/>
                      <a:r>
                        <a:rPr lang="en-AU" sz="1800" baseline="0">
                          <a:solidFill>
                            <a:schemeClr val="bg1"/>
                          </a:solidFill>
                        </a:rPr>
                        <a:t>Fats have a high oxygen cost resulting in reduced intensity</a:t>
                      </a:r>
                      <a:endParaRPr lang="en-AU" sz="18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3936058169"/>
                  </a:ext>
                </a:extLst>
              </a:tr>
              <a:tr h="959733">
                <a:tc>
                  <a:txBody>
                    <a:bodyPr/>
                    <a:lstStyle/>
                    <a:p>
                      <a:r>
                        <a:rPr lang="en-US" sz="1800" b="1">
                          <a:solidFill>
                            <a:schemeClr val="tx1"/>
                          </a:solidFill>
                        </a:rPr>
                        <a:t>Advantages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AU" sz="1800" dirty="0"/>
                        <a:t>Resynthesises large amounts</a:t>
                      </a:r>
                      <a:r>
                        <a:rPr lang="en-AU" sz="1800" baseline="0" dirty="0"/>
                        <a:t> of ATP &amp;</a:t>
                      </a:r>
                    </a:p>
                    <a:p>
                      <a:pPr algn="ctr"/>
                      <a:r>
                        <a:rPr lang="en-AU" sz="1800" baseline="0" dirty="0"/>
                        <a:t>produces non-fatiguing by-products</a:t>
                      </a:r>
                      <a:endParaRPr lang="en-AU"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931706294"/>
                  </a:ext>
                </a:extLst>
              </a:tr>
            </a:tbl>
          </a:graphicData>
        </a:graphic>
      </p:graphicFrame>
      <p:sp>
        <p:nvSpPr>
          <p:cNvPr id="19458" name="Rectangle 2"/>
          <p:cNvSpPr>
            <a:spLocks noGrp="1" noRot="1" noChangeArrowheads="1"/>
          </p:cNvSpPr>
          <p:nvPr>
            <p:ph type="title"/>
          </p:nvPr>
        </p:nvSpPr>
        <p:spPr>
          <a:xfrm>
            <a:off x="0" y="0"/>
            <a:ext cx="9144000" cy="533400"/>
          </a:xfrm>
          <a:solidFill>
            <a:srgbClr val="00B0F0"/>
          </a:solidFill>
        </p:spPr>
        <p:style>
          <a:lnRef idx="3">
            <a:schemeClr val="lt1"/>
          </a:lnRef>
          <a:fillRef idx="1">
            <a:schemeClr val="dk1"/>
          </a:fillRef>
          <a:effectRef idx="1">
            <a:schemeClr val="dk1"/>
          </a:effectRef>
          <a:fontRef idx="minor">
            <a:schemeClr val="lt1"/>
          </a:fontRef>
        </p:style>
        <p:txBody>
          <a:bodyPr>
            <a:noAutofit/>
          </a:bodyPr>
          <a:lstStyle/>
          <a:p>
            <a:pPr marL="54864" algn="ctr" eaLnBrk="1" fontAlgn="auto" hangingPunct="1">
              <a:spcAft>
                <a:spcPts val="0"/>
              </a:spcAft>
              <a:defRPr/>
            </a:pPr>
            <a:r>
              <a:rPr lang="en-AU" sz="2400" b="1">
                <a:solidFill>
                  <a:schemeClr val="bg1"/>
                </a:solidFill>
              </a:rPr>
              <a:t>AEROBIC SYSTEM</a:t>
            </a:r>
          </a:p>
        </p:txBody>
      </p:sp>
      <p:sp>
        <p:nvSpPr>
          <p:cNvPr id="3" name="Slide Number Placeholder 2">
            <a:extLst>
              <a:ext uri="{FF2B5EF4-FFF2-40B4-BE49-F238E27FC236}">
                <a16:creationId xmlns:a16="http://schemas.microsoft.com/office/drawing/2014/main" id="{7EA6685A-C393-49CB-9AB4-275DC0103E90}"/>
              </a:ext>
            </a:extLst>
          </p:cNvPr>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p14="http://schemas.microsoft.com/office/powerpoint/2010/main" val="17016635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3C6C477-7E78-E346-8B0E-5A3C33D00623}"/>
              </a:ext>
            </a:extLst>
          </p:cNvPr>
          <p:cNvSpPr>
            <a:spLocks noGrp="1"/>
          </p:cNvSpPr>
          <p:nvPr>
            <p:ph type="ftr" sz="quarter" idx="11"/>
          </p:nvPr>
        </p:nvSpPr>
        <p:spPr/>
        <p:txBody>
          <a:bodyPr/>
          <a:lstStyle/>
          <a:p>
            <a:r>
              <a:rPr lang="en-US"/>
              <a:t>©PE STUDIES RESOURCES</a:t>
            </a:r>
          </a:p>
        </p:txBody>
      </p:sp>
      <p:sp>
        <p:nvSpPr>
          <p:cNvPr id="4" name="Slide Number Placeholder 3">
            <a:extLst>
              <a:ext uri="{FF2B5EF4-FFF2-40B4-BE49-F238E27FC236}">
                <a16:creationId xmlns:a16="http://schemas.microsoft.com/office/drawing/2014/main" id="{3AEF7680-ED13-7E46-B920-DCA6F62BF5BA}"/>
              </a:ext>
            </a:extLst>
          </p:cNvPr>
          <p:cNvSpPr>
            <a:spLocks noGrp="1"/>
          </p:cNvSpPr>
          <p:nvPr>
            <p:ph type="sldNum" sz="quarter" idx="12"/>
          </p:nvPr>
        </p:nvSpPr>
        <p:spPr/>
        <p:txBody>
          <a:bodyPr/>
          <a:lstStyle/>
          <a:p>
            <a:fld id="{B6F15528-21DE-4FAA-801E-634DDDAF4B2B}" type="slidenum">
              <a:rPr lang="en-US" smtClean="0"/>
              <a:pPr/>
              <a:t>121</a:t>
            </a:fld>
            <a:endParaRPr lang="en-US"/>
          </a:p>
        </p:txBody>
      </p:sp>
      <p:sp>
        <p:nvSpPr>
          <p:cNvPr id="5" name="Rectangle 4">
            <a:extLst>
              <a:ext uri="{FF2B5EF4-FFF2-40B4-BE49-F238E27FC236}">
                <a16:creationId xmlns:a16="http://schemas.microsoft.com/office/drawing/2014/main" id="{80B9BE03-84FF-9C46-A3BC-682949D7FF40}"/>
              </a:ext>
            </a:extLst>
          </p:cNvPr>
          <p:cNvSpPr/>
          <p:nvPr/>
        </p:nvSpPr>
        <p:spPr>
          <a:xfrm>
            <a:off x="378342" y="1770721"/>
            <a:ext cx="8384658" cy="2031325"/>
          </a:xfrm>
          <a:prstGeom prst="rect">
            <a:avLst/>
          </a:prstGeom>
          <a:solidFill>
            <a:schemeClr val="bg1"/>
          </a:solidFill>
          <a:ln>
            <a:solidFill>
              <a:srgbClr val="FFFF00"/>
            </a:solidFill>
          </a:ln>
        </p:spPr>
        <p:txBody>
          <a:bodyPr wrap="square">
            <a:spAutoFit/>
          </a:bodyPr>
          <a:lstStyle/>
          <a:p>
            <a:r>
              <a:rPr lang="en-AU" dirty="0">
                <a:hlinkClick r:id="rId2"/>
              </a:rPr>
              <a:t>https://www.youtube.com/watch?v=OtaBmyCNf6s&amp;ab_channel=PEBuddy</a:t>
            </a:r>
            <a:endParaRPr lang="en-AU" dirty="0"/>
          </a:p>
          <a:p>
            <a:endParaRPr lang="en-AU" dirty="0"/>
          </a:p>
          <a:p>
            <a:r>
              <a:rPr lang="en-AU" dirty="0">
                <a:hlinkClick r:id="rId3"/>
              </a:rPr>
              <a:t>https://www.youtube.com/watch?v=TBDSpOnzFAo&amp;ab_channel=MikeTyler</a:t>
            </a:r>
            <a:endParaRPr lang="en-AU" dirty="0"/>
          </a:p>
          <a:p>
            <a:endParaRPr lang="en-AU" dirty="0"/>
          </a:p>
          <a:p>
            <a:r>
              <a:rPr lang="en-AU" dirty="0">
                <a:hlinkClick r:id="rId4"/>
              </a:rPr>
              <a:t>https://www.youtube.com/watch?v=dWe8vtztW-4&amp;ab_channel=WhatsUpDude</a:t>
            </a:r>
            <a:endParaRPr lang="en-AU" dirty="0"/>
          </a:p>
          <a:p>
            <a:endParaRPr lang="en-AU" dirty="0"/>
          </a:p>
          <a:p>
            <a:pPr lvl="0"/>
            <a:endParaRPr lang="en-AU" dirty="0">
              <a:highlight>
                <a:srgbClr val="FFFF00"/>
              </a:highlight>
            </a:endParaRPr>
          </a:p>
        </p:txBody>
      </p:sp>
      <p:pic>
        <p:nvPicPr>
          <p:cNvPr id="7" name="Picture 2" descr="C:\Program Files\Microsoft Office\MEDIA\CAGCAT10\j0185604.wmf">
            <a:hlinkClick r:id="rId5" action="ppaction://hlinksldjump"/>
            <a:extLst>
              <a:ext uri="{FF2B5EF4-FFF2-40B4-BE49-F238E27FC236}">
                <a16:creationId xmlns:a16="http://schemas.microsoft.com/office/drawing/2014/main" id="{D3547D4B-B5AB-254E-BA11-9FEB7886AC38}"/>
              </a:ext>
            </a:extLst>
          </p:cNvPr>
          <p:cNvPicPr>
            <a:picLocks noChangeAspect="1" noChangeArrowheads="1"/>
          </p:cNvPicPr>
          <p:nvPr/>
        </p:nvPicPr>
        <p:blipFill>
          <a:blip r:embed="rId6" cstate="print"/>
          <a:srcRect/>
          <a:stretch>
            <a:fillRect/>
          </a:stretch>
        </p:blipFill>
        <p:spPr bwMode="auto">
          <a:xfrm>
            <a:off x="80930" y="6189387"/>
            <a:ext cx="457501" cy="457955"/>
          </a:xfrm>
          <a:prstGeom prst="rect">
            <a:avLst/>
          </a:prstGeom>
          <a:noFill/>
        </p:spPr>
      </p:pic>
      <p:sp>
        <p:nvSpPr>
          <p:cNvPr id="8" name="TextBox 7">
            <a:hlinkClick r:id="rId5" action="ppaction://hlinksldjump"/>
            <a:extLst>
              <a:ext uri="{FF2B5EF4-FFF2-40B4-BE49-F238E27FC236}">
                <a16:creationId xmlns:a16="http://schemas.microsoft.com/office/drawing/2014/main" id="{8A181AB1-9AF3-0940-8009-3E7A47DC81B8}"/>
              </a:ext>
            </a:extLst>
          </p:cNvPr>
          <p:cNvSpPr txBox="1"/>
          <p:nvPr/>
        </p:nvSpPr>
        <p:spPr>
          <a:xfrm>
            <a:off x="-7147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10" name="Title 1">
            <a:extLst>
              <a:ext uri="{FF2B5EF4-FFF2-40B4-BE49-F238E27FC236}">
                <a16:creationId xmlns:a16="http://schemas.microsoft.com/office/drawing/2014/main" id="{23B316FE-4B7A-4A4C-A1CB-DAE56D539B96}"/>
              </a:ext>
            </a:extLst>
          </p:cNvPr>
          <p:cNvSpPr>
            <a:spLocks noGrp="1"/>
          </p:cNvSpPr>
          <p:nvPr>
            <p:ph type="title"/>
          </p:nvPr>
        </p:nvSpPr>
        <p:spPr>
          <a:xfrm>
            <a:off x="0" y="0"/>
            <a:ext cx="9144000" cy="630334"/>
          </a:xfrm>
          <a:solidFill>
            <a:srgbClr val="FFFF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AU" sz="2400" b="1">
                <a:solidFill>
                  <a:schemeClr val="tx1"/>
                </a:solidFill>
              </a:rPr>
              <a:t>ENERGY SYSTEMS</a:t>
            </a:r>
            <a:endParaRPr lang="en-US" sz="2400" b="1">
              <a:solidFill>
                <a:schemeClr val="tx1"/>
              </a:solidFill>
            </a:endParaRPr>
          </a:p>
        </p:txBody>
      </p:sp>
      <p:sp>
        <p:nvSpPr>
          <p:cNvPr id="11" name="TextBox 10">
            <a:extLst>
              <a:ext uri="{FF2B5EF4-FFF2-40B4-BE49-F238E27FC236}">
                <a16:creationId xmlns:a16="http://schemas.microsoft.com/office/drawing/2014/main" id="{5FF0491D-32F2-D94B-A186-E1F0653AB650}"/>
              </a:ext>
            </a:extLst>
          </p:cNvPr>
          <p:cNvSpPr txBox="1"/>
          <p:nvPr/>
        </p:nvSpPr>
        <p:spPr>
          <a:xfrm>
            <a:off x="2559643" y="2777906"/>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9" name="Rectangle 2">
            <a:extLst>
              <a:ext uri="{FF2B5EF4-FFF2-40B4-BE49-F238E27FC236}">
                <a16:creationId xmlns:a16="http://schemas.microsoft.com/office/drawing/2014/main" id="{FD8857C2-E2C9-4028-AD19-F2580D003F86}"/>
              </a:ext>
            </a:extLst>
          </p:cNvPr>
          <p:cNvSpPr txBox="1">
            <a:spLocks noRot="1" noChangeArrowheads="1"/>
          </p:cNvSpPr>
          <p:nvPr/>
        </p:nvSpPr>
        <p:spPr>
          <a:xfrm>
            <a:off x="378342" y="914400"/>
            <a:ext cx="8384658" cy="500306"/>
          </a:xfrm>
          <a:prstGeom prst="rect">
            <a:avLst/>
          </a:prstGeom>
          <a:solidFill>
            <a:srgbClr val="FF0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457200" lvl="1" algn="ctr"/>
            <a:r>
              <a:rPr lang="en-GB" sz="2000" kern="0" dirty="0">
                <a:solidFill>
                  <a:schemeClr val="bg1"/>
                </a:solidFill>
                <a:uFill>
                  <a:solidFill>
                    <a:srgbClr val="000000"/>
                  </a:solidFill>
                </a:uFill>
                <a:ea typeface="Arial" panose="020B0604020202020204" pitchFamily="34" charset="0"/>
                <a:cs typeface="Arial" panose="020B0604020202020204" pitchFamily="34" charset="0"/>
              </a:rPr>
              <a:t>REVISION VIDEOS</a:t>
            </a:r>
          </a:p>
        </p:txBody>
      </p:sp>
    </p:spTree>
    <p:extLst>
      <p:ext uri="{BB962C8B-B14F-4D97-AF65-F5344CB8AC3E}">
        <p14:creationId xmlns:p14="http://schemas.microsoft.com/office/powerpoint/2010/main" val="11445293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3C6C477-7E78-E346-8B0E-5A3C33D00623}"/>
              </a:ext>
            </a:extLst>
          </p:cNvPr>
          <p:cNvSpPr>
            <a:spLocks noGrp="1"/>
          </p:cNvSpPr>
          <p:nvPr>
            <p:ph type="ftr" sz="quarter" idx="11"/>
          </p:nvPr>
        </p:nvSpPr>
        <p:spPr/>
        <p:txBody>
          <a:bodyPr/>
          <a:lstStyle/>
          <a:p>
            <a:r>
              <a:rPr lang="en-US"/>
              <a:t>©PE STUDIES RESOURCES</a:t>
            </a:r>
          </a:p>
        </p:txBody>
      </p:sp>
      <p:sp>
        <p:nvSpPr>
          <p:cNvPr id="4" name="Slide Number Placeholder 3">
            <a:extLst>
              <a:ext uri="{FF2B5EF4-FFF2-40B4-BE49-F238E27FC236}">
                <a16:creationId xmlns:a16="http://schemas.microsoft.com/office/drawing/2014/main" id="{3AEF7680-ED13-7E46-B920-DCA6F62BF5BA}"/>
              </a:ext>
            </a:extLst>
          </p:cNvPr>
          <p:cNvSpPr>
            <a:spLocks noGrp="1"/>
          </p:cNvSpPr>
          <p:nvPr>
            <p:ph type="sldNum" sz="quarter" idx="12"/>
          </p:nvPr>
        </p:nvSpPr>
        <p:spPr/>
        <p:txBody>
          <a:bodyPr/>
          <a:lstStyle/>
          <a:p>
            <a:fld id="{B6F15528-21DE-4FAA-801E-634DDDAF4B2B}" type="slidenum">
              <a:rPr lang="en-US" smtClean="0"/>
              <a:pPr/>
              <a:t>122</a:t>
            </a:fld>
            <a:endParaRPr lang="en-US"/>
          </a:p>
        </p:txBody>
      </p:sp>
      <p:sp>
        <p:nvSpPr>
          <p:cNvPr id="5" name="Rectangle 4">
            <a:extLst>
              <a:ext uri="{FF2B5EF4-FFF2-40B4-BE49-F238E27FC236}">
                <a16:creationId xmlns:a16="http://schemas.microsoft.com/office/drawing/2014/main" id="{80B9BE03-84FF-9C46-A3BC-682949D7FF40}"/>
              </a:ext>
            </a:extLst>
          </p:cNvPr>
          <p:cNvSpPr/>
          <p:nvPr/>
        </p:nvSpPr>
        <p:spPr>
          <a:xfrm>
            <a:off x="225552" y="962025"/>
            <a:ext cx="8692896" cy="2031325"/>
          </a:xfrm>
          <a:prstGeom prst="rect">
            <a:avLst/>
          </a:prstGeom>
          <a:solidFill>
            <a:schemeClr val="bg1"/>
          </a:solidFill>
          <a:ln>
            <a:solidFill>
              <a:schemeClr val="tx1"/>
            </a:solidFill>
          </a:ln>
        </p:spPr>
        <p:txBody>
          <a:bodyPr wrap="square">
            <a:spAutoFit/>
          </a:bodyPr>
          <a:lstStyle/>
          <a:p>
            <a:pPr marL="285750" lvl="0" indent="-285750">
              <a:buFont typeface="Arial" panose="020B0604020202020204" pitchFamily="34" charset="0"/>
              <a:buChar char="•"/>
            </a:pPr>
            <a:r>
              <a:rPr lang="en-AU" dirty="0"/>
              <a:t>Response of energy systems to physical activity</a:t>
            </a:r>
          </a:p>
          <a:p>
            <a:pPr marL="742950" lvl="1" indent="-285750">
              <a:buFont typeface="Arial" panose="020B0604020202020204" pitchFamily="34" charset="0"/>
              <a:buChar char="•"/>
            </a:pPr>
            <a:r>
              <a:rPr lang="en-AU" dirty="0"/>
              <a:t>anaerobic – adenosine triphosphate-creatine phosphate (ATP-CP)</a:t>
            </a:r>
          </a:p>
          <a:p>
            <a:pPr marL="742950" lvl="1" indent="-285750">
              <a:buFont typeface="Arial" panose="020B0604020202020204" pitchFamily="34" charset="0"/>
              <a:buChar char="•"/>
            </a:pPr>
            <a:r>
              <a:rPr lang="en-AU" dirty="0"/>
              <a:t>lactic acid</a:t>
            </a:r>
          </a:p>
          <a:p>
            <a:pPr marL="742950" lvl="1" indent="-285750">
              <a:buFont typeface="Arial" panose="020B0604020202020204" pitchFamily="34" charset="0"/>
              <a:buChar char="•"/>
            </a:pPr>
            <a:r>
              <a:rPr lang="en-AU" dirty="0"/>
              <a:t>aerobic</a:t>
            </a:r>
          </a:p>
          <a:p>
            <a:pPr marL="285750" indent="-285750">
              <a:buFont typeface="Arial" panose="020B0604020202020204" pitchFamily="34" charset="0"/>
              <a:buChar char="•"/>
            </a:pPr>
            <a:r>
              <a:rPr lang="en-AU" dirty="0">
                <a:highlight>
                  <a:srgbClr val="FFFF00"/>
                </a:highlight>
              </a:rPr>
              <a:t>Relationship between energy systems and types of physical activity</a:t>
            </a:r>
          </a:p>
          <a:p>
            <a:pPr marL="742950" lvl="1" indent="-285750">
              <a:buFont typeface="Arial" panose="020B0604020202020204" pitchFamily="34" charset="0"/>
              <a:buChar char="•"/>
            </a:pPr>
            <a:r>
              <a:rPr lang="en-AU" dirty="0">
                <a:highlight>
                  <a:srgbClr val="FFFF00"/>
                </a:highlight>
              </a:rPr>
              <a:t>the energy system continuum</a:t>
            </a:r>
          </a:p>
          <a:p>
            <a:pPr marL="285750" lvl="0" indent="-285750">
              <a:buFont typeface="Arial" panose="020B0604020202020204" pitchFamily="34" charset="0"/>
              <a:buChar char="•"/>
            </a:pPr>
            <a:endParaRPr lang="en-AU" dirty="0">
              <a:highlight>
                <a:srgbClr val="FFFF00"/>
              </a:highlight>
            </a:endParaRPr>
          </a:p>
        </p:txBody>
      </p:sp>
      <p:pic>
        <p:nvPicPr>
          <p:cNvPr id="7" name="Picture 2" descr="C:\Program Files\Microsoft Office\MEDIA\CAGCAT10\j0185604.wmf">
            <a:hlinkClick r:id="rId2" action="ppaction://hlinksldjump"/>
            <a:extLst>
              <a:ext uri="{FF2B5EF4-FFF2-40B4-BE49-F238E27FC236}">
                <a16:creationId xmlns:a16="http://schemas.microsoft.com/office/drawing/2014/main" id="{D3547D4B-B5AB-254E-BA11-9FEB7886AC38}"/>
              </a:ext>
            </a:extLst>
          </p:cNvPr>
          <p:cNvPicPr>
            <a:picLocks noChangeAspect="1" noChangeArrowheads="1"/>
          </p:cNvPicPr>
          <p:nvPr/>
        </p:nvPicPr>
        <p:blipFill>
          <a:blip r:embed="rId3" cstate="print"/>
          <a:srcRect/>
          <a:stretch>
            <a:fillRect/>
          </a:stretch>
        </p:blipFill>
        <p:spPr bwMode="auto">
          <a:xfrm>
            <a:off x="80930" y="6189387"/>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8A181AB1-9AF3-0940-8009-3E7A47DC81B8}"/>
              </a:ext>
            </a:extLst>
          </p:cNvPr>
          <p:cNvSpPr txBox="1"/>
          <p:nvPr/>
        </p:nvSpPr>
        <p:spPr>
          <a:xfrm>
            <a:off x="-7147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11" name="TextBox 10">
            <a:extLst>
              <a:ext uri="{FF2B5EF4-FFF2-40B4-BE49-F238E27FC236}">
                <a16:creationId xmlns:a16="http://schemas.microsoft.com/office/drawing/2014/main" id="{5FF0491D-32F2-D94B-A186-E1F0653AB650}"/>
              </a:ext>
            </a:extLst>
          </p:cNvPr>
          <p:cNvSpPr txBox="1"/>
          <p:nvPr/>
        </p:nvSpPr>
        <p:spPr>
          <a:xfrm>
            <a:off x="2559643" y="2777906"/>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12" name="Title 1">
            <a:extLst>
              <a:ext uri="{FF2B5EF4-FFF2-40B4-BE49-F238E27FC236}">
                <a16:creationId xmlns:a16="http://schemas.microsoft.com/office/drawing/2014/main" id="{7CFCD25E-8352-A24E-924A-81E3DC32F13B}"/>
              </a:ext>
            </a:extLst>
          </p:cNvPr>
          <p:cNvSpPr txBox="1">
            <a:spLocks/>
          </p:cNvSpPr>
          <p:nvPr/>
        </p:nvSpPr>
        <p:spPr>
          <a:xfrm>
            <a:off x="0" y="0"/>
            <a:ext cx="9144000" cy="60960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spTree>
    <p:extLst>
      <p:ext uri="{BB962C8B-B14F-4D97-AF65-F5344CB8AC3E}">
        <p14:creationId xmlns:p14="http://schemas.microsoft.com/office/powerpoint/2010/main" val="3254998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4"/>
          <p:cNvSpPr>
            <a:spLocks noGrp="1"/>
          </p:cNvSpPr>
          <p:nvPr>
            <p:ph idx="1"/>
          </p:nvPr>
        </p:nvSpPr>
        <p:spPr>
          <a:xfrm>
            <a:off x="455269" y="946151"/>
            <a:ext cx="8383931" cy="2711449"/>
          </a:xfr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GB" sz="1800">
                <a:solidFill>
                  <a:prstClr val="black"/>
                </a:solidFill>
              </a:rPr>
              <a:t>Interplay of the three energy systems in relation to the intensity, duration and type of activity:</a:t>
            </a:r>
          </a:p>
          <a:p>
            <a:endParaRPr lang="en-US" sz="1000"/>
          </a:p>
          <a:p>
            <a:r>
              <a:rPr lang="en-US" sz="1800"/>
              <a:t>The fuel source used for ATP production is based on the </a:t>
            </a:r>
            <a:r>
              <a:rPr lang="en-US" sz="1800" u="sng"/>
              <a:t>DURATION</a:t>
            </a:r>
            <a:r>
              <a:rPr lang="en-US" sz="1800"/>
              <a:t> and </a:t>
            </a:r>
            <a:r>
              <a:rPr lang="en-US" sz="1800" u="sng"/>
              <a:t>INTENSITY</a:t>
            </a:r>
            <a:r>
              <a:rPr lang="en-US" sz="1800"/>
              <a:t> of exercise</a:t>
            </a:r>
          </a:p>
          <a:p>
            <a:endParaRPr lang="en-US" sz="1000"/>
          </a:p>
          <a:p>
            <a:r>
              <a:rPr lang="en-GB" sz="1800"/>
              <a:t>For most sports &amp; activities, there is interplay between energy systems</a:t>
            </a:r>
          </a:p>
          <a:p>
            <a:pPr lvl="1"/>
            <a:r>
              <a:rPr lang="en-GB" sz="1800"/>
              <a:t>All energy systems contribute but there is a predominant system depending on the requirements of the specific activity / effort</a:t>
            </a:r>
          </a:p>
        </p:txBody>
      </p:sp>
      <p:sp>
        <p:nvSpPr>
          <p:cNvPr id="5" name="Footer Placeholder 4"/>
          <p:cNvSpPr>
            <a:spLocks noGrp="1"/>
          </p:cNvSpPr>
          <p:nvPr>
            <p:ph type="ftr" sz="quarter" idx="11"/>
          </p:nvPr>
        </p:nvSpPr>
        <p:spPr>
          <a:xfrm>
            <a:off x="2555776"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123</a:t>
            </a:fld>
            <a:endParaRPr lang="en-US"/>
          </a:p>
        </p:txBody>
      </p:sp>
      <p:sp>
        <p:nvSpPr>
          <p:cNvPr id="14" name="Title 1">
            <a:extLst>
              <a:ext uri="{FF2B5EF4-FFF2-40B4-BE49-F238E27FC236}">
                <a16:creationId xmlns:a16="http://schemas.microsoft.com/office/drawing/2014/main" id="{7C44C0D0-4895-4FC1-BA02-556F8908F54F}"/>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pic>
        <p:nvPicPr>
          <p:cNvPr id="11" name="Picture 3" descr="KIMBERLEE GREEN  by paddynapper.">
            <a:extLst>
              <a:ext uri="{FF2B5EF4-FFF2-40B4-BE49-F238E27FC236}">
                <a16:creationId xmlns:a16="http://schemas.microsoft.com/office/drawing/2014/main" id="{DB3B2474-2E1B-4271-B0E9-746BFDE099FD}"/>
              </a:ext>
            </a:extLst>
          </p:cNvPr>
          <p:cNvPicPr>
            <a:picLocks noChangeAspect="1" noChangeArrowheads="1"/>
          </p:cNvPicPr>
          <p:nvPr/>
        </p:nvPicPr>
        <p:blipFill>
          <a:blip r:embed="rId5" cstate="print"/>
          <a:srcRect/>
          <a:stretch>
            <a:fillRect/>
          </a:stretch>
        </p:blipFill>
        <p:spPr bwMode="auto">
          <a:xfrm>
            <a:off x="1057471" y="3886200"/>
            <a:ext cx="1838129" cy="2434279"/>
          </a:xfrm>
          <a:prstGeom prst="rect">
            <a:avLst/>
          </a:prstGeom>
          <a:noFill/>
        </p:spPr>
      </p:pic>
      <p:sp>
        <p:nvSpPr>
          <p:cNvPr id="12" name="Rectangle 11">
            <a:extLst>
              <a:ext uri="{FF2B5EF4-FFF2-40B4-BE49-F238E27FC236}">
                <a16:creationId xmlns:a16="http://schemas.microsoft.com/office/drawing/2014/main" id="{C00CD0A0-66C6-4E32-BF5E-9FC4F8957D05}"/>
              </a:ext>
            </a:extLst>
          </p:cNvPr>
          <p:cNvSpPr/>
          <p:nvPr/>
        </p:nvSpPr>
        <p:spPr>
          <a:xfrm>
            <a:off x="57723" y="6320479"/>
            <a:ext cx="2895600" cy="184666"/>
          </a:xfrm>
          <a:prstGeom prst="rect">
            <a:avLst/>
          </a:prstGeom>
        </p:spPr>
        <p:txBody>
          <a:bodyPr wrap="square">
            <a:spAutoFit/>
          </a:bodyPr>
          <a:lstStyle/>
          <a:p>
            <a:pPr algn="r"/>
            <a:r>
              <a:rPr lang="en-US" sz="600"/>
              <a:t>www.flickr.com/photos/28990363@N05/2927897740/</a:t>
            </a:r>
          </a:p>
        </p:txBody>
      </p:sp>
      <p:pic>
        <p:nvPicPr>
          <p:cNvPr id="13" name="Picture 2">
            <a:extLst>
              <a:ext uri="{FF2B5EF4-FFF2-40B4-BE49-F238E27FC236}">
                <a16:creationId xmlns:a16="http://schemas.microsoft.com/office/drawing/2014/main" id="{CDA0528D-69F7-4146-86A1-F6A95BD6E85B}"/>
              </a:ext>
            </a:extLst>
          </p:cNvPr>
          <p:cNvPicPr>
            <a:picLocks noChangeAspect="1" noChangeArrowheads="1"/>
          </p:cNvPicPr>
          <p:nvPr/>
        </p:nvPicPr>
        <p:blipFill>
          <a:blip r:embed="rId6" cstate="print"/>
          <a:srcRect/>
          <a:stretch>
            <a:fillRect/>
          </a:stretch>
        </p:blipFill>
        <p:spPr bwMode="auto">
          <a:xfrm>
            <a:off x="6310586" y="3930179"/>
            <a:ext cx="1838129" cy="2425748"/>
          </a:xfrm>
          <a:prstGeom prst="rect">
            <a:avLst/>
          </a:prstGeom>
          <a:noFill/>
          <a:ln w="9525">
            <a:noFill/>
            <a:miter lim="800000"/>
            <a:headEnd/>
            <a:tailEnd/>
          </a:ln>
        </p:spPr>
      </p:pic>
      <p:sp>
        <p:nvSpPr>
          <p:cNvPr id="16" name="Rectangle 15">
            <a:extLst>
              <a:ext uri="{FF2B5EF4-FFF2-40B4-BE49-F238E27FC236}">
                <a16:creationId xmlns:a16="http://schemas.microsoft.com/office/drawing/2014/main" id="{9E0FD000-3EDD-458A-883B-D0406E56054B}"/>
              </a:ext>
            </a:extLst>
          </p:cNvPr>
          <p:cNvSpPr/>
          <p:nvPr/>
        </p:nvSpPr>
        <p:spPr>
          <a:xfrm>
            <a:off x="5791200" y="6320479"/>
            <a:ext cx="2438400" cy="184666"/>
          </a:xfrm>
          <a:prstGeom prst="rect">
            <a:avLst/>
          </a:prstGeom>
        </p:spPr>
        <p:txBody>
          <a:bodyPr wrap="square">
            <a:spAutoFit/>
          </a:bodyPr>
          <a:lstStyle/>
          <a:p>
            <a:pPr algn="r"/>
            <a:r>
              <a:rPr lang="en-US" sz="600">
                <a:latin typeface="Calibri" pitchFamily="34" charset="0"/>
              </a:rPr>
              <a:t>www.flickr.com/photos/curoninja/2760299988/</a:t>
            </a:r>
          </a:p>
        </p:txBody>
      </p:sp>
    </p:spTree>
    <p:extLst>
      <p:ext uri="{BB962C8B-B14F-4D97-AF65-F5344CB8AC3E}">
        <p14:creationId xmlns:p14="http://schemas.microsoft.com/office/powerpoint/2010/main" val="6100663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124</a:t>
            </a:fld>
            <a:endParaRPr lang="en-US"/>
          </a:p>
        </p:txBody>
      </p:sp>
      <p:sp>
        <p:nvSpPr>
          <p:cNvPr id="11" name="Title 1">
            <a:extLst>
              <a:ext uri="{FF2B5EF4-FFF2-40B4-BE49-F238E27FC236}">
                <a16:creationId xmlns:a16="http://schemas.microsoft.com/office/drawing/2014/main" id="{CF467848-6F6E-704E-A902-601F16EBA8AD}"/>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sp>
        <p:nvSpPr>
          <p:cNvPr id="9" name="TextBox 8">
            <a:extLst>
              <a:ext uri="{FF2B5EF4-FFF2-40B4-BE49-F238E27FC236}">
                <a16:creationId xmlns:a16="http://schemas.microsoft.com/office/drawing/2014/main" id="{1B0AAF54-86C3-E744-BADB-484906EBBB92}"/>
              </a:ext>
            </a:extLst>
          </p:cNvPr>
          <p:cNvSpPr txBox="1"/>
          <p:nvPr/>
        </p:nvSpPr>
        <p:spPr>
          <a:xfrm>
            <a:off x="235811" y="1045875"/>
            <a:ext cx="4383732" cy="400110"/>
          </a:xfrm>
          <a:prstGeom prst="rect">
            <a:avLst/>
          </a:prstGeom>
          <a:solidFill>
            <a:srgbClr val="FF0000"/>
          </a:solidFill>
          <a:ln>
            <a:solidFill>
              <a:schemeClr val="tx1"/>
            </a:solidFill>
          </a:ln>
        </p:spPr>
        <p:txBody>
          <a:bodyPr wrap="square" rtlCol="0">
            <a:spAutoFit/>
          </a:bodyPr>
          <a:lstStyle/>
          <a:p>
            <a:pPr algn="ctr"/>
            <a:r>
              <a:rPr lang="en-US" sz="2000" b="1">
                <a:solidFill>
                  <a:schemeClr val="bg1"/>
                </a:solidFill>
              </a:rPr>
              <a:t>Energy system interplay at rest</a:t>
            </a:r>
          </a:p>
        </p:txBody>
      </p:sp>
      <p:sp>
        <p:nvSpPr>
          <p:cNvPr id="12" name="Content Placeholder 4">
            <a:extLst>
              <a:ext uri="{FF2B5EF4-FFF2-40B4-BE49-F238E27FC236}">
                <a16:creationId xmlns:a16="http://schemas.microsoft.com/office/drawing/2014/main" id="{A3FA964C-52F2-0748-B8F0-799789E20AA5}"/>
              </a:ext>
            </a:extLst>
          </p:cNvPr>
          <p:cNvSpPr>
            <a:spLocks noGrp="1"/>
          </p:cNvSpPr>
          <p:nvPr>
            <p:ph idx="1"/>
          </p:nvPr>
        </p:nvSpPr>
        <p:spPr>
          <a:xfrm>
            <a:off x="228600" y="1524000"/>
            <a:ext cx="8686800" cy="1368656"/>
          </a:xfr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a:noAutofit/>
          </a:bodyPr>
          <a:lstStyle/>
          <a:p>
            <a:r>
              <a:rPr lang="en-GB" sz="1800">
                <a:solidFill>
                  <a:prstClr val="black"/>
                </a:solidFill>
              </a:rPr>
              <a:t>At rest, the energy required for the resynthesis of ATP is almost completely derived from the </a:t>
            </a:r>
            <a:r>
              <a:rPr lang="en-GB" sz="1800">
                <a:solidFill>
                  <a:prstClr val="black"/>
                </a:solidFill>
                <a:highlight>
                  <a:srgbClr val="00FFFF"/>
                </a:highlight>
              </a:rPr>
              <a:t>Aerobic energy system</a:t>
            </a:r>
          </a:p>
          <a:p>
            <a:pPr lvl="1"/>
            <a:r>
              <a:rPr lang="en-GB" sz="1800">
                <a:solidFill>
                  <a:prstClr val="black"/>
                </a:solidFill>
              </a:rPr>
              <a:t>Fats are responsible for contributing about 2/3 of the energy required</a:t>
            </a:r>
          </a:p>
          <a:p>
            <a:pPr lvl="1"/>
            <a:r>
              <a:rPr lang="en-GB" sz="1800">
                <a:solidFill>
                  <a:prstClr val="black"/>
                </a:solidFill>
              </a:rPr>
              <a:t>CHO are responsible for contributing about 1/3 of the energy required</a:t>
            </a:r>
          </a:p>
        </p:txBody>
      </p:sp>
      <p:pic>
        <p:nvPicPr>
          <p:cNvPr id="14338" name="Picture 2" descr="man male guy exercise arm muscle chest sit human body bodybuilding human action physical fitness">
            <a:extLst>
              <a:ext uri="{FF2B5EF4-FFF2-40B4-BE49-F238E27FC236}">
                <a16:creationId xmlns:a16="http://schemas.microsoft.com/office/drawing/2014/main" id="{C393750D-1EA8-D241-ACF7-101977E73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2313" y="3068520"/>
            <a:ext cx="5431774" cy="33948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83891C-55A1-4A4D-8FD5-AEF7086D7E09}"/>
              </a:ext>
            </a:extLst>
          </p:cNvPr>
          <p:cNvSpPr/>
          <p:nvPr/>
        </p:nvSpPr>
        <p:spPr>
          <a:xfrm>
            <a:off x="6021659" y="6445964"/>
            <a:ext cx="1423788" cy="184666"/>
          </a:xfrm>
          <a:prstGeom prst="rect">
            <a:avLst/>
          </a:prstGeom>
        </p:spPr>
        <p:txBody>
          <a:bodyPr wrap="none">
            <a:spAutoFit/>
          </a:bodyPr>
          <a:lstStyle/>
          <a:p>
            <a:r>
              <a:rPr lang="en-US" sz="600"/>
              <a:t>https://</a:t>
            </a:r>
            <a:r>
              <a:rPr lang="en-US" sz="600" err="1"/>
              <a:t>pxhere.com</a:t>
            </a:r>
            <a:r>
              <a:rPr lang="en-US" sz="600"/>
              <a:t>/</a:t>
            </a:r>
            <a:r>
              <a:rPr lang="en-US" sz="600" err="1"/>
              <a:t>en</a:t>
            </a:r>
            <a:r>
              <a:rPr lang="en-US" sz="600"/>
              <a:t>/photo/1390909</a:t>
            </a:r>
          </a:p>
        </p:txBody>
      </p:sp>
    </p:spTree>
    <p:extLst>
      <p:ext uri="{BB962C8B-B14F-4D97-AF65-F5344CB8AC3E}">
        <p14:creationId xmlns:p14="http://schemas.microsoft.com/office/powerpoint/2010/main" val="39851364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4"/>
          <p:cNvSpPr>
            <a:spLocks noGrp="1"/>
          </p:cNvSpPr>
          <p:nvPr>
            <p:ph idx="1"/>
          </p:nvPr>
        </p:nvSpPr>
        <p:spPr>
          <a:xfrm>
            <a:off x="226518" y="1905000"/>
            <a:ext cx="5029200" cy="4188056"/>
          </a:xfr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GB" sz="1800" dirty="0">
                <a:solidFill>
                  <a:prstClr val="black"/>
                </a:solidFill>
              </a:rPr>
              <a:t>At the commencement of exercise, all 3 energy systems start contributing to the production of ATP at the same time.</a:t>
            </a:r>
          </a:p>
          <a:p>
            <a:r>
              <a:rPr lang="en-GB" sz="1800" dirty="0">
                <a:solidFill>
                  <a:prstClr val="black"/>
                </a:solidFill>
              </a:rPr>
              <a:t>In the early stages of physical activity (0</a:t>
            </a:r>
            <a:r>
              <a:rPr lang="en-AU" sz="1800" dirty="0"/>
              <a:t>–</a:t>
            </a:r>
            <a:r>
              <a:rPr lang="en-GB" sz="1800" dirty="0">
                <a:solidFill>
                  <a:prstClr val="black"/>
                </a:solidFill>
              </a:rPr>
              <a:t>5 sec), the </a:t>
            </a:r>
            <a:r>
              <a:rPr lang="en-GB" sz="1800" dirty="0">
                <a:solidFill>
                  <a:prstClr val="black"/>
                </a:solidFill>
                <a:highlight>
                  <a:srgbClr val="FFFF00"/>
                </a:highlight>
              </a:rPr>
              <a:t>ATP</a:t>
            </a:r>
            <a:r>
              <a:rPr lang="en-AU" sz="1800" dirty="0">
                <a:highlight>
                  <a:srgbClr val="FFFF00"/>
                </a:highlight>
              </a:rPr>
              <a:t>–</a:t>
            </a:r>
            <a:r>
              <a:rPr lang="en-GB" sz="1800" dirty="0">
                <a:solidFill>
                  <a:prstClr val="black"/>
                </a:solidFill>
                <a:highlight>
                  <a:srgbClr val="FFFF00"/>
                </a:highlight>
              </a:rPr>
              <a:t>CP system </a:t>
            </a:r>
            <a:r>
              <a:rPr lang="en-GB" sz="1800" dirty="0">
                <a:solidFill>
                  <a:prstClr val="black"/>
                </a:solidFill>
              </a:rPr>
              <a:t>makes the most significant contribution as it is able to produce ATP at the fastest rate, however runs out shortly after</a:t>
            </a:r>
          </a:p>
          <a:p>
            <a:r>
              <a:rPr lang="en-GB" sz="1800" dirty="0">
                <a:solidFill>
                  <a:prstClr val="black"/>
                </a:solidFill>
              </a:rPr>
              <a:t>When this system begins to deplete (at about the 5</a:t>
            </a:r>
            <a:r>
              <a:rPr lang="en-AU" sz="1800" dirty="0"/>
              <a:t>–</a:t>
            </a:r>
            <a:r>
              <a:rPr lang="en-GB" sz="1800" dirty="0">
                <a:solidFill>
                  <a:prstClr val="black"/>
                </a:solidFill>
              </a:rPr>
              <a:t>6 sec mark) the </a:t>
            </a:r>
            <a:r>
              <a:rPr lang="en-GB" sz="1800" dirty="0">
                <a:solidFill>
                  <a:prstClr val="black"/>
                </a:solidFill>
                <a:highlight>
                  <a:srgbClr val="00FF00"/>
                </a:highlight>
              </a:rPr>
              <a:t>Anaerobic Glycolysis system </a:t>
            </a:r>
            <a:r>
              <a:rPr lang="en-GB" sz="1800" dirty="0">
                <a:solidFill>
                  <a:prstClr val="black"/>
                </a:solidFill>
              </a:rPr>
              <a:t>begins to take over as the dominant provider of ATP. This system is also able to produce ATP quickly, however produces fatiguing by-products. It remains the dominant provider until about the 30 sec mark.</a:t>
            </a:r>
          </a:p>
        </p:txBody>
      </p:sp>
      <p:sp>
        <p:nvSpPr>
          <p:cNvPr id="5" name="Footer Placeholder 4"/>
          <p:cNvSpPr>
            <a:spLocks noGrp="1"/>
          </p:cNvSpPr>
          <p:nvPr>
            <p:ph type="ftr" sz="quarter" idx="11"/>
          </p:nvPr>
        </p:nvSpPr>
        <p:spPr>
          <a:xfrm>
            <a:off x="2555776"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891402" y="6494136"/>
            <a:ext cx="2133600" cy="365125"/>
          </a:xfrm>
        </p:spPr>
        <p:txBody>
          <a:bodyPr/>
          <a:lstStyle/>
          <a:p>
            <a:fld id="{B6F15528-21DE-4FAA-801E-634DDDAF4B2B}" type="slidenum">
              <a:rPr lang="en-US" smtClean="0"/>
              <a:pPr/>
              <a:t>125</a:t>
            </a:fld>
            <a:endParaRPr lang="en-US"/>
          </a:p>
        </p:txBody>
      </p:sp>
      <p:sp>
        <p:nvSpPr>
          <p:cNvPr id="11" name="Title 1">
            <a:extLst>
              <a:ext uri="{FF2B5EF4-FFF2-40B4-BE49-F238E27FC236}">
                <a16:creationId xmlns:a16="http://schemas.microsoft.com/office/drawing/2014/main" id="{CF467848-6F6E-704E-A902-601F16EBA8AD}"/>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sp>
        <p:nvSpPr>
          <p:cNvPr id="2" name="TextBox 1">
            <a:extLst>
              <a:ext uri="{FF2B5EF4-FFF2-40B4-BE49-F238E27FC236}">
                <a16:creationId xmlns:a16="http://schemas.microsoft.com/office/drawing/2014/main" id="{18E2FE0C-8694-4340-82A3-AB8741DA6746}"/>
              </a:ext>
            </a:extLst>
          </p:cNvPr>
          <p:cNvSpPr txBox="1"/>
          <p:nvPr/>
        </p:nvSpPr>
        <p:spPr>
          <a:xfrm>
            <a:off x="226518" y="1442666"/>
            <a:ext cx="5029200" cy="400110"/>
          </a:xfrm>
          <a:prstGeom prst="rect">
            <a:avLst/>
          </a:prstGeom>
          <a:solidFill>
            <a:srgbClr val="FF0000"/>
          </a:solidFill>
          <a:ln>
            <a:solidFill>
              <a:schemeClr val="tx1"/>
            </a:solidFill>
          </a:ln>
        </p:spPr>
        <p:txBody>
          <a:bodyPr wrap="square" rtlCol="0">
            <a:spAutoFit/>
          </a:bodyPr>
          <a:lstStyle/>
          <a:p>
            <a:pPr algn="ctr"/>
            <a:r>
              <a:rPr lang="en-US" sz="2000" b="1">
                <a:solidFill>
                  <a:schemeClr val="bg1"/>
                </a:solidFill>
              </a:rPr>
              <a:t>Energy system interplay during exercise</a:t>
            </a:r>
          </a:p>
        </p:txBody>
      </p:sp>
      <p:pic>
        <p:nvPicPr>
          <p:cNvPr id="1026" name="Picture 2" descr="Falcons hockey team beats Pioneers">
            <a:extLst>
              <a:ext uri="{FF2B5EF4-FFF2-40B4-BE49-F238E27FC236}">
                <a16:creationId xmlns:a16="http://schemas.microsoft.com/office/drawing/2014/main" id="{BC296F7D-F231-514E-85E9-934A428F4B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1376" y="1214202"/>
            <a:ext cx="3464024" cy="51960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0713A5A-498F-4D41-8215-DD00331715A9}"/>
              </a:ext>
            </a:extLst>
          </p:cNvPr>
          <p:cNvSpPr/>
          <p:nvPr/>
        </p:nvSpPr>
        <p:spPr>
          <a:xfrm>
            <a:off x="5731727" y="6413956"/>
            <a:ext cx="3276600" cy="184666"/>
          </a:xfrm>
          <a:prstGeom prst="rect">
            <a:avLst/>
          </a:prstGeom>
        </p:spPr>
        <p:txBody>
          <a:bodyPr wrap="square">
            <a:spAutoFit/>
          </a:bodyPr>
          <a:lstStyle/>
          <a:p>
            <a:pPr algn="r"/>
            <a:r>
              <a:rPr lang="en-US" sz="600"/>
              <a:t>http://</a:t>
            </a:r>
            <a:r>
              <a:rPr lang="en-US" sz="600" err="1"/>
              <a:t>www.publicdomainfiles.com</a:t>
            </a:r>
            <a:r>
              <a:rPr lang="en-US" sz="600"/>
              <a:t>/</a:t>
            </a:r>
            <a:r>
              <a:rPr lang="en-US" sz="600" err="1"/>
              <a:t>show_file.php?id</a:t>
            </a:r>
            <a:r>
              <a:rPr lang="en-US" sz="600"/>
              <a:t>=13497942616081</a:t>
            </a:r>
          </a:p>
        </p:txBody>
      </p:sp>
    </p:spTree>
    <p:extLst>
      <p:ext uri="{BB962C8B-B14F-4D97-AF65-F5344CB8AC3E}">
        <p14:creationId xmlns:p14="http://schemas.microsoft.com/office/powerpoint/2010/main" val="2134448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4"/>
          <p:cNvSpPr>
            <a:spLocks noGrp="1"/>
          </p:cNvSpPr>
          <p:nvPr>
            <p:ph idx="1"/>
          </p:nvPr>
        </p:nvSpPr>
        <p:spPr>
          <a:xfrm>
            <a:off x="264468" y="1524000"/>
            <a:ext cx="8307882" cy="1836041"/>
          </a:xfr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a:noAutofit/>
          </a:bodyPr>
          <a:lstStyle/>
          <a:p>
            <a:r>
              <a:rPr lang="en-GB" sz="1800">
                <a:solidFill>
                  <a:prstClr val="black"/>
                </a:solidFill>
              </a:rPr>
              <a:t>From 30 sec onwards the </a:t>
            </a:r>
            <a:r>
              <a:rPr lang="en-GB" sz="1800">
                <a:solidFill>
                  <a:prstClr val="black"/>
                </a:solidFill>
                <a:highlight>
                  <a:srgbClr val="00FFFF"/>
                </a:highlight>
              </a:rPr>
              <a:t>Aerobic system </a:t>
            </a:r>
            <a:r>
              <a:rPr lang="en-GB" sz="1800">
                <a:solidFill>
                  <a:prstClr val="black"/>
                </a:solidFill>
              </a:rPr>
              <a:t>starts to produce ATP at a rate which meets the bodies demands for ATP and therefore becomes the dominant provider of ATP</a:t>
            </a:r>
          </a:p>
          <a:p>
            <a:r>
              <a:rPr lang="en-GB" sz="1800">
                <a:solidFill>
                  <a:prstClr val="black"/>
                </a:solidFill>
              </a:rPr>
              <a:t>The Aerobic system remains the dominant provider for the remainder of the event  unless exercise intensity increases, at which point the Anaerobic Glycolysis system increases in it’s contribution to the production of ATP</a:t>
            </a:r>
          </a:p>
        </p:txBody>
      </p:sp>
      <p:sp>
        <p:nvSpPr>
          <p:cNvPr id="5" name="Footer Placeholder 4"/>
          <p:cNvSpPr>
            <a:spLocks noGrp="1"/>
          </p:cNvSpPr>
          <p:nvPr>
            <p:ph type="ftr" sz="quarter" idx="11"/>
          </p:nvPr>
        </p:nvSpPr>
        <p:spPr>
          <a:xfrm>
            <a:off x="2555776"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126</a:t>
            </a:fld>
            <a:endParaRPr lang="en-US"/>
          </a:p>
        </p:txBody>
      </p:sp>
      <p:sp>
        <p:nvSpPr>
          <p:cNvPr id="11" name="Title 1">
            <a:extLst>
              <a:ext uri="{FF2B5EF4-FFF2-40B4-BE49-F238E27FC236}">
                <a16:creationId xmlns:a16="http://schemas.microsoft.com/office/drawing/2014/main" id="{CF467848-6F6E-704E-A902-601F16EBA8AD}"/>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sp>
        <p:nvSpPr>
          <p:cNvPr id="9" name="TextBox 8">
            <a:extLst>
              <a:ext uri="{FF2B5EF4-FFF2-40B4-BE49-F238E27FC236}">
                <a16:creationId xmlns:a16="http://schemas.microsoft.com/office/drawing/2014/main" id="{03F63A28-B0D2-7044-9792-F8D380A986C1}"/>
              </a:ext>
            </a:extLst>
          </p:cNvPr>
          <p:cNvSpPr txBox="1"/>
          <p:nvPr/>
        </p:nvSpPr>
        <p:spPr>
          <a:xfrm>
            <a:off x="264468" y="1066800"/>
            <a:ext cx="4383732" cy="400110"/>
          </a:xfrm>
          <a:prstGeom prst="rect">
            <a:avLst/>
          </a:prstGeom>
          <a:solidFill>
            <a:srgbClr val="FF0000"/>
          </a:solidFill>
          <a:ln>
            <a:solidFill>
              <a:schemeClr val="tx1"/>
            </a:solidFill>
          </a:ln>
        </p:spPr>
        <p:txBody>
          <a:bodyPr wrap="square" rtlCol="0">
            <a:spAutoFit/>
          </a:bodyPr>
          <a:lstStyle/>
          <a:p>
            <a:pPr algn="ctr"/>
            <a:r>
              <a:rPr lang="en-US" sz="2000" b="1">
                <a:solidFill>
                  <a:schemeClr val="bg1"/>
                </a:solidFill>
              </a:rPr>
              <a:t>Energy system interplay during exercise</a:t>
            </a:r>
          </a:p>
        </p:txBody>
      </p:sp>
      <p:pic>
        <p:nvPicPr>
          <p:cNvPr id="15362" name="Picture 2" descr="Two Woman Doing Exercise">
            <a:extLst>
              <a:ext uri="{FF2B5EF4-FFF2-40B4-BE49-F238E27FC236}">
                <a16:creationId xmlns:a16="http://schemas.microsoft.com/office/drawing/2014/main" id="{B8F90333-3181-9945-8C7A-AED9E9D12B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6500" y="3536951"/>
            <a:ext cx="4343400" cy="2895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C1CD728-0E8F-0D44-8C39-62F44BA14FDA}"/>
              </a:ext>
            </a:extLst>
          </p:cNvPr>
          <p:cNvSpPr/>
          <p:nvPr/>
        </p:nvSpPr>
        <p:spPr>
          <a:xfrm>
            <a:off x="2362200" y="6387389"/>
            <a:ext cx="4572000" cy="184666"/>
          </a:xfrm>
          <a:prstGeom prst="rect">
            <a:avLst/>
          </a:prstGeom>
        </p:spPr>
        <p:txBody>
          <a:bodyPr>
            <a:spAutoFit/>
          </a:bodyPr>
          <a:lstStyle/>
          <a:p>
            <a:pPr algn="r"/>
            <a:r>
              <a:rPr lang="en-US" sz="600"/>
              <a:t>https://</a:t>
            </a:r>
            <a:r>
              <a:rPr lang="en-US" sz="600" err="1"/>
              <a:t>www.pexels.com</a:t>
            </a:r>
            <a:r>
              <a:rPr lang="en-US" sz="600"/>
              <a:t>/photo/two-woman-doing-exercise-1671217/</a:t>
            </a:r>
          </a:p>
        </p:txBody>
      </p:sp>
    </p:spTree>
    <p:extLst>
      <p:ext uri="{BB962C8B-B14F-4D97-AF65-F5344CB8AC3E}">
        <p14:creationId xmlns:p14="http://schemas.microsoft.com/office/powerpoint/2010/main" val="38524063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9531" y="691153"/>
            <a:ext cx="6129337" cy="40011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AU" sz="2000" b="1">
                <a:solidFill>
                  <a:schemeClr val="bg1"/>
                </a:solidFill>
              </a:rPr>
              <a:t>Energy System Interplay during exercise to exhaustion </a:t>
            </a:r>
            <a:endParaRPr lang="en-US" sz="2000" b="1">
              <a:solidFill>
                <a:schemeClr val="bg1"/>
              </a:solidFill>
            </a:endParaRPr>
          </a:p>
        </p:txBody>
      </p:sp>
      <p:sp>
        <p:nvSpPr>
          <p:cNvPr id="21" name="TextBox 20"/>
          <p:cNvSpPr txBox="1"/>
          <p:nvPr/>
        </p:nvSpPr>
        <p:spPr>
          <a:xfrm>
            <a:off x="419100" y="1148374"/>
            <a:ext cx="2286000" cy="1661993"/>
          </a:xfrm>
          <a:prstGeom prst="rect">
            <a:avLst/>
          </a:prstGeom>
          <a:solidFill>
            <a:schemeClr val="accent3">
              <a:lumMod val="60000"/>
              <a:lumOff val="40000"/>
            </a:schemeClr>
          </a:solidFill>
          <a:ln>
            <a:solidFill>
              <a:schemeClr val="bg1"/>
            </a:solidFill>
          </a:ln>
        </p:spPr>
        <p:txBody>
          <a:bodyPr wrap="square" rtlCol="0">
            <a:spAutoFit/>
          </a:bodyPr>
          <a:lstStyle/>
          <a:p>
            <a:r>
              <a:rPr lang="en-AU" sz="1600" b="1" dirty="0"/>
              <a:t>ATP–CP SYSTEM</a:t>
            </a:r>
          </a:p>
          <a:p>
            <a:pPr marL="285750" indent="-285750">
              <a:buFont typeface="Arial" panose="020B0604020202020204" pitchFamily="34" charset="0"/>
              <a:buChar char="•"/>
            </a:pPr>
            <a:r>
              <a:rPr lang="en-AU" sz="1400" b="1" dirty="0"/>
              <a:t>Main source of energy in first 10 sec</a:t>
            </a:r>
          </a:p>
          <a:p>
            <a:pPr marL="285750" indent="-285750">
              <a:buFont typeface="Arial" panose="020B0604020202020204" pitchFamily="34" charset="0"/>
              <a:buChar char="•"/>
            </a:pPr>
            <a:r>
              <a:rPr lang="en-AU" sz="1400" b="1" dirty="0"/>
              <a:t>Peaks in output at approx. 5 sec</a:t>
            </a:r>
          </a:p>
          <a:p>
            <a:pPr marL="285750" indent="-285750">
              <a:buFont typeface="Arial" panose="020B0604020202020204" pitchFamily="34" charset="0"/>
              <a:buChar char="•"/>
            </a:pPr>
            <a:r>
              <a:rPr lang="en-AU" sz="1400" b="1" dirty="0"/>
              <a:t>Fatigues quickly due to depletion ATP/PC</a:t>
            </a:r>
            <a:endParaRPr lang="en-US" sz="1400" b="1" dirty="0"/>
          </a:p>
        </p:txBody>
      </p:sp>
      <p:sp>
        <p:nvSpPr>
          <p:cNvPr id="36" name="TextBox 35"/>
          <p:cNvSpPr txBox="1"/>
          <p:nvPr/>
        </p:nvSpPr>
        <p:spPr>
          <a:xfrm>
            <a:off x="3224839" y="1163763"/>
            <a:ext cx="2925392" cy="1631216"/>
          </a:xfrm>
          <a:prstGeom prst="rect">
            <a:avLst/>
          </a:prstGeom>
          <a:solidFill>
            <a:schemeClr val="accent4">
              <a:lumMod val="60000"/>
              <a:lumOff val="40000"/>
            </a:schemeClr>
          </a:solidFill>
          <a:ln>
            <a:solidFill>
              <a:schemeClr val="bg1"/>
            </a:solidFill>
          </a:ln>
        </p:spPr>
        <p:txBody>
          <a:bodyPr wrap="square" rtlCol="0">
            <a:spAutoFit/>
          </a:bodyPr>
          <a:lstStyle/>
          <a:p>
            <a:r>
              <a:rPr lang="en-AU" sz="1600" b="1" dirty="0"/>
              <a:t>ANAEROBIC GLYCOLYSIS SYSTEM</a:t>
            </a:r>
          </a:p>
          <a:p>
            <a:pPr marL="285750" indent="-285750">
              <a:buFont typeface="Arial" panose="020B0604020202020204" pitchFamily="34" charset="0"/>
              <a:buChar char="•"/>
            </a:pPr>
            <a:r>
              <a:rPr lang="en-AU" sz="1400" b="1" dirty="0"/>
              <a:t>Main source of energy from 10</a:t>
            </a:r>
            <a:r>
              <a:rPr lang="en-AU" sz="1400" dirty="0"/>
              <a:t> – </a:t>
            </a:r>
            <a:r>
              <a:rPr lang="en-AU" sz="1400" b="1" dirty="0"/>
              <a:t>30 sec</a:t>
            </a:r>
          </a:p>
          <a:p>
            <a:pPr marL="285750" indent="-285750">
              <a:buFont typeface="Arial" panose="020B0604020202020204" pitchFamily="34" charset="0"/>
              <a:buChar char="•"/>
            </a:pPr>
            <a:r>
              <a:rPr lang="en-AU" sz="1400" b="1" dirty="0"/>
              <a:t>Peaks in output at approx. 20 sec</a:t>
            </a:r>
          </a:p>
          <a:p>
            <a:pPr marL="285750" indent="-285750">
              <a:buFont typeface="Arial" panose="020B0604020202020204" pitchFamily="34" charset="0"/>
              <a:buChar char="•"/>
            </a:pPr>
            <a:r>
              <a:rPr lang="en-AU" sz="1400" b="1" dirty="0"/>
              <a:t>Fatigues due to build up of lactic acid</a:t>
            </a:r>
          </a:p>
          <a:p>
            <a:pPr marL="285750" indent="-285750">
              <a:buFont typeface="Arial" panose="020B0604020202020204" pitchFamily="34" charset="0"/>
              <a:buChar char="•"/>
            </a:pPr>
            <a:r>
              <a:rPr lang="en-AU" sz="1400" b="1" dirty="0"/>
              <a:t>Provides energy for up to 2 min</a:t>
            </a:r>
            <a:endParaRPr lang="en-US" sz="1400" b="1" dirty="0"/>
          </a:p>
        </p:txBody>
      </p:sp>
      <p:sp>
        <p:nvSpPr>
          <p:cNvPr id="44" name="TextBox 43"/>
          <p:cNvSpPr txBox="1"/>
          <p:nvPr/>
        </p:nvSpPr>
        <p:spPr>
          <a:xfrm>
            <a:off x="6528122" y="732876"/>
            <a:ext cx="2556347" cy="2062103"/>
          </a:xfrm>
          <a:prstGeom prst="rect">
            <a:avLst/>
          </a:prstGeom>
          <a:solidFill>
            <a:schemeClr val="accent2">
              <a:lumMod val="40000"/>
              <a:lumOff val="60000"/>
            </a:schemeClr>
          </a:solidFill>
          <a:ln>
            <a:solidFill>
              <a:schemeClr val="bg1"/>
            </a:solidFill>
          </a:ln>
        </p:spPr>
        <p:txBody>
          <a:bodyPr wrap="square" rtlCol="0">
            <a:spAutoFit/>
          </a:bodyPr>
          <a:lstStyle/>
          <a:p>
            <a:r>
              <a:rPr lang="en-AU" sz="1600" b="1" dirty="0"/>
              <a:t>AEROBIC SYSTEM</a:t>
            </a:r>
          </a:p>
          <a:p>
            <a:pPr marL="285750" indent="-285750">
              <a:buFont typeface="Arial" panose="020B0604020202020204" pitchFamily="34" charset="0"/>
              <a:buChar char="•"/>
            </a:pPr>
            <a:r>
              <a:rPr lang="en-AU" sz="1400" b="1" dirty="0"/>
              <a:t>Main source of energy from 30sec + (point when oxygen supply has increased sufficiently to contribute ATP)</a:t>
            </a:r>
          </a:p>
          <a:p>
            <a:pPr marL="285750" indent="-285750">
              <a:buFont typeface="Arial" panose="020B0604020202020204" pitchFamily="34" charset="0"/>
              <a:buChar char="•"/>
            </a:pPr>
            <a:r>
              <a:rPr lang="en-AU" sz="1400" b="1" dirty="0"/>
              <a:t>Unlimited capacity to work unless insufficient fuel supply (food)</a:t>
            </a:r>
            <a:endParaRPr lang="en-US" sz="1400" b="1" dirty="0"/>
          </a:p>
        </p:txBody>
      </p:sp>
      <p:sp>
        <p:nvSpPr>
          <p:cNvPr id="34" name="Footer Placeholder 33"/>
          <p:cNvSpPr>
            <a:spLocks noGrp="1"/>
          </p:cNvSpPr>
          <p:nvPr>
            <p:ph type="ftr" sz="quarter" idx="11"/>
          </p:nvPr>
        </p:nvSpPr>
        <p:spPr>
          <a:xfrm>
            <a:off x="609600" y="6416675"/>
            <a:ext cx="2895600" cy="365125"/>
          </a:xfrm>
        </p:spPr>
        <p:txBody>
          <a:bodyPr/>
          <a:lstStyle/>
          <a:p>
            <a:r>
              <a:rPr lang="en-US"/>
              <a:t>©PE STUDIES RESOURCES</a:t>
            </a:r>
          </a:p>
        </p:txBody>
      </p:sp>
      <p:pic>
        <p:nvPicPr>
          <p:cNvPr id="3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7" name="TextBox 36">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40" name="Title 1">
            <a:extLst>
              <a:ext uri="{FF2B5EF4-FFF2-40B4-BE49-F238E27FC236}">
                <a16:creationId xmlns:a16="http://schemas.microsoft.com/office/drawing/2014/main" id="{5E8BC4DF-DAA8-114D-8795-BF94AEA2C17E}"/>
              </a:ext>
            </a:extLst>
          </p:cNvPr>
          <p:cNvSpPr txBox="1">
            <a:spLocks/>
          </p:cNvSpPr>
          <p:nvPr/>
        </p:nvSpPr>
        <p:spPr>
          <a:xfrm>
            <a:off x="0" y="0"/>
            <a:ext cx="9144000" cy="60960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pic>
        <p:nvPicPr>
          <p:cNvPr id="4" name="Picture 3">
            <a:extLst>
              <a:ext uri="{FF2B5EF4-FFF2-40B4-BE49-F238E27FC236}">
                <a16:creationId xmlns:a16="http://schemas.microsoft.com/office/drawing/2014/main" id="{868697EC-6CE9-49EF-ACCF-823EC7A02FCE}"/>
              </a:ext>
            </a:extLst>
          </p:cNvPr>
          <p:cNvPicPr>
            <a:picLocks noChangeAspect="1"/>
          </p:cNvPicPr>
          <p:nvPr/>
        </p:nvPicPr>
        <p:blipFill rotWithShape="1">
          <a:blip r:embed="rId4"/>
          <a:srcRect l="23871" t="15432" r="47708" b="17749"/>
          <a:stretch/>
        </p:blipFill>
        <p:spPr>
          <a:xfrm>
            <a:off x="1330667" y="2828624"/>
            <a:ext cx="6713737" cy="4029376"/>
          </a:xfrm>
          <a:prstGeom prst="rect">
            <a:avLst/>
          </a:prstGeom>
        </p:spPr>
      </p:pic>
    </p:spTree>
    <p:extLst>
      <p:ext uri="{BB962C8B-B14F-4D97-AF65-F5344CB8AC3E}">
        <p14:creationId xmlns:p14="http://schemas.microsoft.com/office/powerpoint/2010/main" val="5068263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3"/>
          <p:cNvSpPr>
            <a:spLocks noGrp="1"/>
          </p:cNvSpPr>
          <p:nvPr>
            <p:ph type="ftr" sz="quarter" idx="11"/>
          </p:nvPr>
        </p:nvSpPr>
        <p:spPr>
          <a:xfrm>
            <a:off x="3215839" y="6477000"/>
            <a:ext cx="2895600" cy="365125"/>
          </a:xfrm>
        </p:spPr>
        <p:txBody>
          <a:bodyPr/>
          <a:lstStyle/>
          <a:p>
            <a:r>
              <a:rPr lang="en-US" dirty="0"/>
              <a:t>©PE STUDIES RESOURCES</a:t>
            </a:r>
          </a:p>
        </p:txBody>
      </p:sp>
      <p:sp>
        <p:nvSpPr>
          <p:cNvPr id="32" name="Slide Number Placeholder 31"/>
          <p:cNvSpPr>
            <a:spLocks noGrp="1"/>
          </p:cNvSpPr>
          <p:nvPr>
            <p:ph type="sldNum" sz="quarter" idx="12"/>
          </p:nvPr>
        </p:nvSpPr>
        <p:spPr/>
        <p:txBody>
          <a:bodyPr/>
          <a:lstStyle/>
          <a:p>
            <a:fld id="{B6F15528-21DE-4FAA-801E-634DDDAF4B2B}" type="slidenum">
              <a:rPr lang="en-US" smtClean="0"/>
              <a:pPr/>
              <a:t>128</a:t>
            </a:fld>
            <a:endParaRPr lang="en-US"/>
          </a:p>
        </p:txBody>
      </p:sp>
      <p:pic>
        <p:nvPicPr>
          <p:cNvPr id="3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7" name="TextBox 36">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8" name="TextBox 7">
            <a:extLst>
              <a:ext uri="{FF2B5EF4-FFF2-40B4-BE49-F238E27FC236}">
                <a16:creationId xmlns:a16="http://schemas.microsoft.com/office/drawing/2014/main" id="{1012AA66-BF72-49D4-808F-0FA0B379BDD2}"/>
              </a:ext>
            </a:extLst>
          </p:cNvPr>
          <p:cNvSpPr txBox="1"/>
          <p:nvPr/>
        </p:nvSpPr>
        <p:spPr>
          <a:xfrm>
            <a:off x="660671" y="779377"/>
            <a:ext cx="7797529" cy="646331"/>
          </a:xfrm>
          <a:prstGeom prst="rect">
            <a:avLst/>
          </a:prstGeom>
          <a:solidFill>
            <a:srgbClr val="FFFF00"/>
          </a:solidFill>
          <a:ln>
            <a:solidFill>
              <a:schemeClr val="tx1"/>
            </a:solidFill>
          </a:ln>
        </p:spPr>
        <p:txBody>
          <a:bodyPr wrap="square" rtlCol="0">
            <a:spAutoFit/>
          </a:bodyPr>
          <a:lstStyle/>
          <a:p>
            <a:r>
              <a:rPr lang="en-AU"/>
              <a:t>Q. State which energy system is predominant for the following sporting activities and justify why using the terms DURATION and INTENSITY.</a:t>
            </a:r>
          </a:p>
        </p:txBody>
      </p:sp>
      <p:grpSp>
        <p:nvGrpSpPr>
          <p:cNvPr id="27" name="Group 26">
            <a:extLst>
              <a:ext uri="{FF2B5EF4-FFF2-40B4-BE49-F238E27FC236}">
                <a16:creationId xmlns:a16="http://schemas.microsoft.com/office/drawing/2014/main" id="{EE484209-7EED-4479-B1B9-4FE50222E411}"/>
              </a:ext>
            </a:extLst>
          </p:cNvPr>
          <p:cNvGrpSpPr/>
          <p:nvPr/>
        </p:nvGrpSpPr>
        <p:grpSpPr>
          <a:xfrm>
            <a:off x="415157" y="3919713"/>
            <a:ext cx="2700378" cy="2045523"/>
            <a:chOff x="152400" y="3919713"/>
            <a:chExt cx="2700378" cy="2045523"/>
          </a:xfrm>
        </p:grpSpPr>
        <p:sp>
          <p:nvSpPr>
            <p:cNvPr id="12" name="TextBox 11">
              <a:extLst>
                <a:ext uri="{FF2B5EF4-FFF2-40B4-BE49-F238E27FC236}">
                  <a16:creationId xmlns:a16="http://schemas.microsoft.com/office/drawing/2014/main" id="{AAAA6BE8-9DE8-4803-9F05-5EFAB289D63F}"/>
                </a:ext>
              </a:extLst>
            </p:cNvPr>
            <p:cNvSpPr txBox="1"/>
            <p:nvPr/>
          </p:nvSpPr>
          <p:spPr>
            <a:xfrm>
              <a:off x="735878" y="3919713"/>
              <a:ext cx="1877291" cy="369332"/>
            </a:xfrm>
            <a:prstGeom prst="rect">
              <a:avLst/>
            </a:prstGeom>
            <a:noFill/>
          </p:spPr>
          <p:txBody>
            <a:bodyPr wrap="square" rtlCol="0">
              <a:spAutoFit/>
            </a:bodyPr>
            <a:lstStyle/>
            <a:p>
              <a:r>
                <a:rPr lang="en-AU"/>
                <a:t>1500m Swim</a:t>
              </a:r>
            </a:p>
          </p:txBody>
        </p:sp>
        <p:pic>
          <p:nvPicPr>
            <p:cNvPr id="15" name="Picture 2" descr="Image result for diving off the block">
              <a:extLst>
                <a:ext uri="{FF2B5EF4-FFF2-40B4-BE49-F238E27FC236}">
                  <a16:creationId xmlns:a16="http://schemas.microsoft.com/office/drawing/2014/main" id="{485119B1-5600-46D8-AB67-F4F47A71D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42" y="4227385"/>
              <a:ext cx="2320637" cy="154427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D9C0667-291D-4887-9445-752330496618}"/>
                </a:ext>
              </a:extLst>
            </p:cNvPr>
            <p:cNvSpPr/>
            <p:nvPr/>
          </p:nvSpPr>
          <p:spPr>
            <a:xfrm>
              <a:off x="152400" y="5780570"/>
              <a:ext cx="2700378" cy="184666"/>
            </a:xfrm>
            <a:prstGeom prst="rect">
              <a:avLst/>
            </a:prstGeom>
          </p:spPr>
          <p:txBody>
            <a:bodyPr wrap="square">
              <a:spAutoFit/>
            </a:bodyPr>
            <a:lstStyle/>
            <a:p>
              <a:r>
                <a:rPr lang="en-AU" sz="600"/>
                <a:t>https://www.goodfreephotos.com/people/swimmer-racing-in-pool.jpg.php</a:t>
              </a:r>
            </a:p>
          </p:txBody>
        </p:sp>
      </p:grpSp>
      <p:grpSp>
        <p:nvGrpSpPr>
          <p:cNvPr id="7" name="Group 6">
            <a:extLst>
              <a:ext uri="{FF2B5EF4-FFF2-40B4-BE49-F238E27FC236}">
                <a16:creationId xmlns:a16="http://schemas.microsoft.com/office/drawing/2014/main" id="{B8C3100F-B737-48A9-8A3A-DF3AC480D507}"/>
              </a:ext>
            </a:extLst>
          </p:cNvPr>
          <p:cNvGrpSpPr/>
          <p:nvPr/>
        </p:nvGrpSpPr>
        <p:grpSpPr>
          <a:xfrm>
            <a:off x="3161153" y="3941662"/>
            <a:ext cx="2612204" cy="2129565"/>
            <a:chOff x="2770287" y="3930347"/>
            <a:chExt cx="2612204" cy="2129565"/>
          </a:xfrm>
        </p:grpSpPr>
        <p:sp>
          <p:nvSpPr>
            <p:cNvPr id="13" name="TextBox 12">
              <a:extLst>
                <a:ext uri="{FF2B5EF4-FFF2-40B4-BE49-F238E27FC236}">
                  <a16:creationId xmlns:a16="http://schemas.microsoft.com/office/drawing/2014/main" id="{9821AAEC-4F3F-4672-89C4-5A96109332AB}"/>
                </a:ext>
              </a:extLst>
            </p:cNvPr>
            <p:cNvSpPr txBox="1"/>
            <p:nvPr/>
          </p:nvSpPr>
          <p:spPr>
            <a:xfrm>
              <a:off x="3158796" y="3930347"/>
              <a:ext cx="2223695" cy="369332"/>
            </a:xfrm>
            <a:prstGeom prst="rect">
              <a:avLst/>
            </a:prstGeom>
            <a:noFill/>
          </p:spPr>
          <p:txBody>
            <a:bodyPr wrap="square" rtlCol="0">
              <a:spAutoFit/>
            </a:bodyPr>
            <a:lstStyle/>
            <a:p>
              <a:r>
                <a:rPr lang="en-AU"/>
                <a:t>Dive off the blocks</a:t>
              </a:r>
            </a:p>
          </p:txBody>
        </p:sp>
        <p:sp>
          <p:nvSpPr>
            <p:cNvPr id="17" name="Rectangle 16">
              <a:extLst>
                <a:ext uri="{FF2B5EF4-FFF2-40B4-BE49-F238E27FC236}">
                  <a16:creationId xmlns:a16="http://schemas.microsoft.com/office/drawing/2014/main" id="{6EB97A70-C10B-489C-A9E0-E91D3C37CC50}"/>
                </a:ext>
              </a:extLst>
            </p:cNvPr>
            <p:cNvSpPr/>
            <p:nvPr/>
          </p:nvSpPr>
          <p:spPr>
            <a:xfrm>
              <a:off x="2770287" y="5782913"/>
              <a:ext cx="2597687" cy="276999"/>
            </a:xfrm>
            <a:prstGeom prst="rect">
              <a:avLst/>
            </a:prstGeom>
          </p:spPr>
          <p:txBody>
            <a:bodyPr wrap="square">
              <a:spAutoFit/>
            </a:bodyPr>
            <a:lstStyle/>
            <a:p>
              <a:pPr algn="r"/>
              <a:r>
                <a:rPr lang="en-AU" sz="600"/>
                <a:t>https://commons.wikimedia.org/wiki/File:141100_-_Swimming_Jeff_Hardy_diving_start_-_3b_-_2000_Sydney_event_photo.jpg</a:t>
              </a:r>
            </a:p>
          </p:txBody>
        </p:sp>
        <p:pic>
          <p:nvPicPr>
            <p:cNvPr id="18" name="Picture 4" descr="File:141100 - Swimming Jeff Hardy diving start - 3b - 2000 Sydney event photo.jpg">
              <a:extLst>
                <a:ext uri="{FF2B5EF4-FFF2-40B4-BE49-F238E27FC236}">
                  <a16:creationId xmlns:a16="http://schemas.microsoft.com/office/drawing/2014/main" id="{7E7016D5-22FD-4DE3-9254-A09F31C373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7124" y="4243019"/>
              <a:ext cx="2320637" cy="1549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9AFF6002-91AC-4E59-9F19-90455FC0CF3E}"/>
              </a:ext>
            </a:extLst>
          </p:cNvPr>
          <p:cNvGrpSpPr/>
          <p:nvPr/>
        </p:nvGrpSpPr>
        <p:grpSpPr>
          <a:xfrm>
            <a:off x="3215839" y="1430696"/>
            <a:ext cx="2556011" cy="2458765"/>
            <a:chOff x="2314096" y="1275275"/>
            <a:chExt cx="2556011" cy="2458765"/>
          </a:xfrm>
        </p:grpSpPr>
        <p:sp>
          <p:nvSpPr>
            <p:cNvPr id="10" name="TextBox 9">
              <a:extLst>
                <a:ext uri="{FF2B5EF4-FFF2-40B4-BE49-F238E27FC236}">
                  <a16:creationId xmlns:a16="http://schemas.microsoft.com/office/drawing/2014/main" id="{6420A085-5FF9-4D2F-AE19-F0BBC9807185}"/>
                </a:ext>
              </a:extLst>
            </p:cNvPr>
            <p:cNvSpPr txBox="1"/>
            <p:nvPr/>
          </p:nvSpPr>
          <p:spPr>
            <a:xfrm>
              <a:off x="2992816" y="1275275"/>
              <a:ext cx="1877291" cy="369332"/>
            </a:xfrm>
            <a:prstGeom prst="rect">
              <a:avLst/>
            </a:prstGeom>
            <a:noFill/>
          </p:spPr>
          <p:txBody>
            <a:bodyPr wrap="square" rtlCol="0">
              <a:spAutoFit/>
            </a:bodyPr>
            <a:lstStyle/>
            <a:p>
              <a:r>
                <a:rPr lang="en-AU"/>
                <a:t>Pole Vault</a:t>
              </a:r>
            </a:p>
          </p:txBody>
        </p:sp>
        <p:sp>
          <p:nvSpPr>
            <p:cNvPr id="19" name="Rectangle 18">
              <a:extLst>
                <a:ext uri="{FF2B5EF4-FFF2-40B4-BE49-F238E27FC236}">
                  <a16:creationId xmlns:a16="http://schemas.microsoft.com/office/drawing/2014/main" id="{FCC7FC2A-5C30-4D11-BBBF-689BC10CC5C9}"/>
                </a:ext>
              </a:extLst>
            </p:cNvPr>
            <p:cNvSpPr/>
            <p:nvPr/>
          </p:nvSpPr>
          <p:spPr>
            <a:xfrm>
              <a:off x="2314096" y="3549374"/>
              <a:ext cx="2432788" cy="184666"/>
            </a:xfrm>
            <a:prstGeom prst="rect">
              <a:avLst/>
            </a:prstGeom>
          </p:spPr>
          <p:txBody>
            <a:bodyPr wrap="square">
              <a:spAutoFit/>
            </a:bodyPr>
            <a:lstStyle/>
            <a:p>
              <a:r>
                <a:rPr lang="en-AU" sz="600"/>
                <a:t>https://commons.wikimedia.org/wiki/File:Pole_Vault_Sequence_3.jpg</a:t>
              </a:r>
            </a:p>
          </p:txBody>
        </p:sp>
        <p:pic>
          <p:nvPicPr>
            <p:cNvPr id="20" name="Picture 6" descr="File:Pole Vault Sequence 3.jpg">
              <a:extLst>
                <a:ext uri="{FF2B5EF4-FFF2-40B4-BE49-F238E27FC236}">
                  <a16:creationId xmlns:a16="http://schemas.microsoft.com/office/drawing/2014/main" id="{535BB274-44E2-492D-916F-7FC40FFE93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4965"/>
            <a:stretch/>
          </p:blipFill>
          <p:spPr bwMode="auto">
            <a:xfrm>
              <a:off x="2529601" y="1581124"/>
              <a:ext cx="2042149" cy="19979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DBA2C09D-33DB-49C0-8894-BD583AF4D369}"/>
              </a:ext>
            </a:extLst>
          </p:cNvPr>
          <p:cNvGrpSpPr/>
          <p:nvPr/>
        </p:nvGrpSpPr>
        <p:grpSpPr>
          <a:xfrm>
            <a:off x="380519" y="1454770"/>
            <a:ext cx="2654378" cy="2449068"/>
            <a:chOff x="117762" y="1454770"/>
            <a:chExt cx="2654378" cy="2449068"/>
          </a:xfrm>
        </p:grpSpPr>
        <p:sp>
          <p:nvSpPr>
            <p:cNvPr id="9" name="TextBox 8">
              <a:extLst>
                <a:ext uri="{FF2B5EF4-FFF2-40B4-BE49-F238E27FC236}">
                  <a16:creationId xmlns:a16="http://schemas.microsoft.com/office/drawing/2014/main" id="{A720D2FA-01CD-43FD-A205-F550B735F451}"/>
                </a:ext>
              </a:extLst>
            </p:cNvPr>
            <p:cNvSpPr txBox="1"/>
            <p:nvPr/>
          </p:nvSpPr>
          <p:spPr>
            <a:xfrm>
              <a:off x="695206" y="1454770"/>
              <a:ext cx="1235806" cy="369332"/>
            </a:xfrm>
            <a:prstGeom prst="rect">
              <a:avLst/>
            </a:prstGeom>
            <a:noFill/>
          </p:spPr>
          <p:txBody>
            <a:bodyPr wrap="square" rtlCol="0">
              <a:spAutoFit/>
            </a:bodyPr>
            <a:lstStyle/>
            <a:p>
              <a:r>
                <a:rPr lang="en-AU"/>
                <a:t>400m Run</a:t>
              </a:r>
            </a:p>
          </p:txBody>
        </p:sp>
        <p:pic>
          <p:nvPicPr>
            <p:cNvPr id="21" name="Picture 10" descr="Image result for 400m">
              <a:extLst>
                <a:ext uri="{FF2B5EF4-FFF2-40B4-BE49-F238E27FC236}">
                  <a16:creationId xmlns:a16="http://schemas.microsoft.com/office/drawing/2014/main" id="{8F16BCEB-008C-4037-8C85-900A09D08C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762" y="1799964"/>
              <a:ext cx="2545022" cy="188374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CF718497-2324-4DDD-89F7-DD4A58B4E5C6}"/>
                </a:ext>
              </a:extLst>
            </p:cNvPr>
            <p:cNvSpPr/>
            <p:nvPr/>
          </p:nvSpPr>
          <p:spPr>
            <a:xfrm>
              <a:off x="381000" y="3619965"/>
              <a:ext cx="2391140" cy="283873"/>
            </a:xfrm>
            <a:prstGeom prst="rect">
              <a:avLst/>
            </a:prstGeom>
          </p:spPr>
          <p:txBody>
            <a:bodyPr wrap="square">
              <a:spAutoFit/>
            </a:bodyPr>
            <a:lstStyle/>
            <a:p>
              <a:pPr algn="r"/>
              <a:r>
                <a:rPr lang="en-AU" sz="600"/>
                <a:t>https://commons.wikimedia.org/wiki/File:Mens_400m_semi_final_3_-_2012_Summer_Olympics.jpg</a:t>
              </a:r>
            </a:p>
          </p:txBody>
        </p:sp>
      </p:grpSp>
      <p:grpSp>
        <p:nvGrpSpPr>
          <p:cNvPr id="4" name="Group 3">
            <a:extLst>
              <a:ext uri="{FF2B5EF4-FFF2-40B4-BE49-F238E27FC236}">
                <a16:creationId xmlns:a16="http://schemas.microsoft.com/office/drawing/2014/main" id="{3761CA9D-060A-448D-A661-B23FFF60B795}"/>
              </a:ext>
            </a:extLst>
          </p:cNvPr>
          <p:cNvGrpSpPr/>
          <p:nvPr/>
        </p:nvGrpSpPr>
        <p:grpSpPr>
          <a:xfrm>
            <a:off x="6190874" y="3919713"/>
            <a:ext cx="3029326" cy="2162175"/>
            <a:chOff x="6146655" y="3919713"/>
            <a:chExt cx="2789083" cy="2162175"/>
          </a:xfrm>
        </p:grpSpPr>
        <p:sp>
          <p:nvSpPr>
            <p:cNvPr id="14" name="TextBox 13">
              <a:extLst>
                <a:ext uri="{FF2B5EF4-FFF2-40B4-BE49-F238E27FC236}">
                  <a16:creationId xmlns:a16="http://schemas.microsoft.com/office/drawing/2014/main" id="{F7D2D670-7623-4526-AE96-5A278CAD1439}"/>
                </a:ext>
              </a:extLst>
            </p:cNvPr>
            <p:cNvSpPr txBox="1"/>
            <p:nvPr/>
          </p:nvSpPr>
          <p:spPr>
            <a:xfrm>
              <a:off x="6501410" y="3919713"/>
              <a:ext cx="1877291" cy="369332"/>
            </a:xfrm>
            <a:prstGeom prst="rect">
              <a:avLst/>
            </a:prstGeom>
            <a:noFill/>
          </p:spPr>
          <p:txBody>
            <a:bodyPr wrap="square" rtlCol="0">
              <a:spAutoFit/>
            </a:bodyPr>
            <a:lstStyle/>
            <a:p>
              <a:r>
                <a:rPr lang="en-AU"/>
                <a:t>Game of Hockey</a:t>
              </a:r>
            </a:p>
          </p:txBody>
        </p:sp>
        <p:sp>
          <p:nvSpPr>
            <p:cNvPr id="23" name="Rectangle 22">
              <a:extLst>
                <a:ext uri="{FF2B5EF4-FFF2-40B4-BE49-F238E27FC236}">
                  <a16:creationId xmlns:a16="http://schemas.microsoft.com/office/drawing/2014/main" id="{C5E98F1A-B2FB-44F0-8124-C7D26E133871}"/>
                </a:ext>
              </a:extLst>
            </p:cNvPr>
            <p:cNvSpPr/>
            <p:nvPr/>
          </p:nvSpPr>
          <p:spPr>
            <a:xfrm>
              <a:off x="6339477" y="5897222"/>
              <a:ext cx="2596261" cy="184666"/>
            </a:xfrm>
            <a:prstGeom prst="rect">
              <a:avLst/>
            </a:prstGeom>
          </p:spPr>
          <p:txBody>
            <a:bodyPr wrap="square">
              <a:spAutoFit/>
            </a:bodyPr>
            <a:lstStyle/>
            <a:p>
              <a:r>
                <a:rPr lang="en-AU" sz="600"/>
                <a:t>https://en.wikipedia.org/wiki/Northwestern_Wildcats_field_hockey</a:t>
              </a:r>
            </a:p>
          </p:txBody>
        </p:sp>
        <p:pic>
          <p:nvPicPr>
            <p:cNvPr id="24" name="Picture 12" descr="Image result for field hockey">
              <a:extLst>
                <a:ext uri="{FF2B5EF4-FFF2-40B4-BE49-F238E27FC236}">
                  <a16:creationId xmlns:a16="http://schemas.microsoft.com/office/drawing/2014/main" id="{F426834C-8A9C-48FF-9258-04F5F075A8C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46655" y="4243060"/>
              <a:ext cx="2234823" cy="16541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2F7FF4A-0111-4EE0-8275-775FF0F36F14}"/>
              </a:ext>
            </a:extLst>
          </p:cNvPr>
          <p:cNvGrpSpPr/>
          <p:nvPr/>
        </p:nvGrpSpPr>
        <p:grpSpPr>
          <a:xfrm>
            <a:off x="5822039" y="1552001"/>
            <a:ext cx="3075475" cy="2245127"/>
            <a:chOff x="5559282" y="1552001"/>
            <a:chExt cx="3075475" cy="2245127"/>
          </a:xfrm>
        </p:grpSpPr>
        <p:sp>
          <p:nvSpPr>
            <p:cNvPr id="11" name="TextBox 10">
              <a:extLst>
                <a:ext uri="{FF2B5EF4-FFF2-40B4-BE49-F238E27FC236}">
                  <a16:creationId xmlns:a16="http://schemas.microsoft.com/office/drawing/2014/main" id="{78EDA3D4-2EE7-4089-A460-B498F6F16392}"/>
                </a:ext>
              </a:extLst>
            </p:cNvPr>
            <p:cNvSpPr txBox="1"/>
            <p:nvPr/>
          </p:nvSpPr>
          <p:spPr>
            <a:xfrm>
              <a:off x="6475134" y="1552001"/>
              <a:ext cx="1877291" cy="369332"/>
            </a:xfrm>
            <a:prstGeom prst="rect">
              <a:avLst/>
            </a:prstGeom>
            <a:noFill/>
          </p:spPr>
          <p:txBody>
            <a:bodyPr wrap="square" rtlCol="0">
              <a:spAutoFit/>
            </a:bodyPr>
            <a:lstStyle/>
            <a:p>
              <a:r>
                <a:rPr lang="en-AU"/>
                <a:t>100m Hurdles</a:t>
              </a:r>
            </a:p>
          </p:txBody>
        </p:sp>
        <p:sp>
          <p:nvSpPr>
            <p:cNvPr id="25" name="Rectangle 24">
              <a:extLst>
                <a:ext uri="{FF2B5EF4-FFF2-40B4-BE49-F238E27FC236}">
                  <a16:creationId xmlns:a16="http://schemas.microsoft.com/office/drawing/2014/main" id="{3AA821D3-3521-4A3C-9B84-57D5F3C915E6}"/>
                </a:ext>
              </a:extLst>
            </p:cNvPr>
            <p:cNvSpPr/>
            <p:nvPr/>
          </p:nvSpPr>
          <p:spPr>
            <a:xfrm>
              <a:off x="6956491" y="3597073"/>
              <a:ext cx="1678266" cy="200055"/>
            </a:xfrm>
            <a:prstGeom prst="rect">
              <a:avLst/>
            </a:prstGeom>
          </p:spPr>
          <p:txBody>
            <a:bodyPr wrap="square">
              <a:spAutoFit/>
            </a:bodyPr>
            <a:lstStyle/>
            <a:p>
              <a:r>
                <a:rPr lang="en-AU" sz="700"/>
                <a:t>https://pxhere.com/en/photo/748720</a:t>
              </a:r>
            </a:p>
          </p:txBody>
        </p:sp>
        <p:pic>
          <p:nvPicPr>
            <p:cNvPr id="26" name="Picture 8" descr="sport running jumping women sports championship athletics sprint hurdles hurdle hurdling physical exercise human action modern pentathlon track and field athletics steeplechase high jump heptathlon middle distance running 800 metres 110 metres hurdles 4 100 metres relay 100 metres hurdles obstacle race sprint hurdles athlete triple jump">
              <a:extLst>
                <a:ext uri="{FF2B5EF4-FFF2-40B4-BE49-F238E27FC236}">
                  <a16:creationId xmlns:a16="http://schemas.microsoft.com/office/drawing/2014/main" id="{8364A51B-178C-45E1-B441-F68542B0BBF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9282" y="1875166"/>
              <a:ext cx="2868760" cy="1742387"/>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itle 1">
            <a:extLst>
              <a:ext uri="{FF2B5EF4-FFF2-40B4-BE49-F238E27FC236}">
                <a16:creationId xmlns:a16="http://schemas.microsoft.com/office/drawing/2014/main" id="{A2CC011A-5450-FC4D-95EA-F29C4D0B1ABD}"/>
              </a:ext>
            </a:extLst>
          </p:cNvPr>
          <p:cNvSpPr txBox="1">
            <a:spLocks/>
          </p:cNvSpPr>
          <p:nvPr/>
        </p:nvSpPr>
        <p:spPr>
          <a:xfrm>
            <a:off x="0" y="0"/>
            <a:ext cx="9144000" cy="60960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spTree>
    <p:extLst>
      <p:ext uri="{BB962C8B-B14F-4D97-AF65-F5344CB8AC3E}">
        <p14:creationId xmlns:p14="http://schemas.microsoft.com/office/powerpoint/2010/main" val="131538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3"/>
          <p:cNvSpPr>
            <a:spLocks noGrp="1"/>
          </p:cNvSpPr>
          <p:nvPr>
            <p:ph type="ftr" sz="quarter" idx="11"/>
          </p:nvPr>
        </p:nvSpPr>
        <p:spPr>
          <a:xfrm>
            <a:off x="3390900" y="6294437"/>
            <a:ext cx="2895600" cy="365125"/>
          </a:xfrm>
        </p:spPr>
        <p:txBody>
          <a:bodyPr/>
          <a:lstStyle/>
          <a:p>
            <a:r>
              <a:rPr lang="en-US"/>
              <a:t>©PE STUDIES RESOURCES</a:t>
            </a:r>
          </a:p>
        </p:txBody>
      </p:sp>
      <p:sp>
        <p:nvSpPr>
          <p:cNvPr id="32" name="Slide Number Placeholder 31"/>
          <p:cNvSpPr>
            <a:spLocks noGrp="1"/>
          </p:cNvSpPr>
          <p:nvPr>
            <p:ph type="sldNum" sz="quarter" idx="12"/>
          </p:nvPr>
        </p:nvSpPr>
        <p:spPr/>
        <p:txBody>
          <a:bodyPr/>
          <a:lstStyle/>
          <a:p>
            <a:fld id="{B6F15528-21DE-4FAA-801E-634DDDAF4B2B}" type="slidenum">
              <a:rPr lang="en-US" smtClean="0"/>
              <a:pPr/>
              <a:t>129</a:t>
            </a:fld>
            <a:endParaRPr lang="en-US"/>
          </a:p>
        </p:txBody>
      </p:sp>
      <p:pic>
        <p:nvPicPr>
          <p:cNvPr id="3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7" name="TextBox 36">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39" name="Title 1">
            <a:extLst>
              <a:ext uri="{FF2B5EF4-FFF2-40B4-BE49-F238E27FC236}">
                <a16:creationId xmlns:a16="http://schemas.microsoft.com/office/drawing/2014/main" id="{11BE131D-6504-41DF-A1AB-64C3EF1B6453}"/>
              </a:ext>
            </a:extLst>
          </p:cNvPr>
          <p:cNvSpPr txBox="1">
            <a:spLocks/>
          </p:cNvSpPr>
          <p:nvPr/>
        </p:nvSpPr>
        <p:spPr>
          <a:xfrm>
            <a:off x="0" y="0"/>
            <a:ext cx="9144000" cy="57909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sp>
        <p:nvSpPr>
          <p:cNvPr id="8" name="TextBox 7">
            <a:extLst>
              <a:ext uri="{FF2B5EF4-FFF2-40B4-BE49-F238E27FC236}">
                <a16:creationId xmlns:a16="http://schemas.microsoft.com/office/drawing/2014/main" id="{1012AA66-BF72-49D4-808F-0FA0B379BDD2}"/>
              </a:ext>
            </a:extLst>
          </p:cNvPr>
          <p:cNvSpPr txBox="1"/>
          <p:nvPr/>
        </p:nvSpPr>
        <p:spPr>
          <a:xfrm>
            <a:off x="1371600" y="5648106"/>
            <a:ext cx="6934200" cy="646331"/>
          </a:xfrm>
          <a:prstGeom prst="rect">
            <a:avLst/>
          </a:prstGeom>
          <a:solidFill>
            <a:schemeClr val="accent4">
              <a:lumMod val="60000"/>
              <a:lumOff val="40000"/>
            </a:schemeClr>
          </a:solidFill>
        </p:spPr>
        <p:txBody>
          <a:bodyPr wrap="square" rtlCol="0">
            <a:spAutoFit/>
          </a:bodyPr>
          <a:lstStyle/>
          <a:p>
            <a:r>
              <a:rPr lang="en-AU" b="1"/>
              <a:t>ANSWER:</a:t>
            </a:r>
            <a:r>
              <a:rPr lang="en-AU"/>
              <a:t> Anaerobic Glycolysis as </a:t>
            </a:r>
            <a:r>
              <a:rPr lang="en-GB"/>
              <a:t>the </a:t>
            </a:r>
            <a:r>
              <a:rPr lang="en-GB" b="1"/>
              <a:t>duration</a:t>
            </a:r>
            <a:r>
              <a:rPr lang="en-GB"/>
              <a:t> of a 400 m sprint is approx. 45</a:t>
            </a:r>
            <a:r>
              <a:rPr lang="en-AU"/>
              <a:t> – </a:t>
            </a:r>
            <a:r>
              <a:rPr lang="en-GB"/>
              <a:t>60 seconds and is performed at a high </a:t>
            </a:r>
            <a:r>
              <a:rPr lang="en-GB" b="1"/>
              <a:t>intensity.</a:t>
            </a:r>
            <a:endParaRPr lang="en-AU" b="1"/>
          </a:p>
        </p:txBody>
      </p:sp>
      <p:grpSp>
        <p:nvGrpSpPr>
          <p:cNvPr id="6" name="Group 5">
            <a:extLst>
              <a:ext uri="{FF2B5EF4-FFF2-40B4-BE49-F238E27FC236}">
                <a16:creationId xmlns:a16="http://schemas.microsoft.com/office/drawing/2014/main" id="{DBA2C09D-33DB-49C0-8894-BD583AF4D369}"/>
              </a:ext>
            </a:extLst>
          </p:cNvPr>
          <p:cNvGrpSpPr/>
          <p:nvPr/>
        </p:nvGrpSpPr>
        <p:grpSpPr>
          <a:xfrm>
            <a:off x="957941" y="925387"/>
            <a:ext cx="7500259" cy="4542258"/>
            <a:chOff x="117762" y="1510835"/>
            <a:chExt cx="2718278" cy="2261005"/>
          </a:xfrm>
        </p:grpSpPr>
        <p:sp>
          <p:nvSpPr>
            <p:cNvPr id="9" name="TextBox 8">
              <a:extLst>
                <a:ext uri="{FF2B5EF4-FFF2-40B4-BE49-F238E27FC236}">
                  <a16:creationId xmlns:a16="http://schemas.microsoft.com/office/drawing/2014/main" id="{A720D2FA-01CD-43FD-A205-F550B735F451}"/>
                </a:ext>
              </a:extLst>
            </p:cNvPr>
            <p:cNvSpPr txBox="1"/>
            <p:nvPr/>
          </p:nvSpPr>
          <p:spPr>
            <a:xfrm>
              <a:off x="1068568" y="1510835"/>
              <a:ext cx="737687" cy="199163"/>
            </a:xfrm>
            <a:prstGeom prst="rect">
              <a:avLst/>
            </a:prstGeom>
            <a:solidFill>
              <a:srgbClr val="FF0000"/>
            </a:solidFill>
          </p:spPr>
          <p:txBody>
            <a:bodyPr wrap="square" rtlCol="0">
              <a:spAutoFit/>
            </a:bodyPr>
            <a:lstStyle/>
            <a:p>
              <a:pPr algn="ctr"/>
              <a:r>
                <a:rPr lang="en-AU" sz="2000" b="1">
                  <a:solidFill>
                    <a:schemeClr val="bg1"/>
                  </a:solidFill>
                </a:rPr>
                <a:t>400m Run</a:t>
              </a:r>
            </a:p>
          </p:txBody>
        </p:sp>
        <p:pic>
          <p:nvPicPr>
            <p:cNvPr id="21" name="Picture 10" descr="Image result for 400m">
              <a:extLst>
                <a:ext uri="{FF2B5EF4-FFF2-40B4-BE49-F238E27FC236}">
                  <a16:creationId xmlns:a16="http://schemas.microsoft.com/office/drawing/2014/main" id="{8F16BCEB-008C-4037-8C85-900A09D08C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762" y="1799964"/>
              <a:ext cx="2545022" cy="188374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CF718497-2324-4DDD-89F7-DD4A58B4E5C6}"/>
                </a:ext>
              </a:extLst>
            </p:cNvPr>
            <p:cNvSpPr/>
            <p:nvPr/>
          </p:nvSpPr>
          <p:spPr>
            <a:xfrm>
              <a:off x="1471319" y="3679919"/>
              <a:ext cx="1364721" cy="91921"/>
            </a:xfrm>
            <a:prstGeom prst="rect">
              <a:avLst/>
            </a:prstGeom>
          </p:spPr>
          <p:txBody>
            <a:bodyPr wrap="square">
              <a:spAutoFit/>
            </a:bodyPr>
            <a:lstStyle/>
            <a:p>
              <a:r>
                <a:rPr lang="en-AU" sz="600"/>
                <a:t>https://commons.wikimedia.org/wiki/File:Mens_400m_semi_final_3_-_2012_Summer_Olympics.jpg</a:t>
              </a:r>
            </a:p>
          </p:txBody>
        </p:sp>
      </p:grpSp>
    </p:spTree>
    <p:extLst>
      <p:ext uri="{BB962C8B-B14F-4D97-AF65-F5344CB8AC3E}">
        <p14:creationId xmlns:p14="http://schemas.microsoft.com/office/powerpoint/2010/main" val="120953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13</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 name="Rectangle 1">
            <a:extLst>
              <a:ext uri="{FF2B5EF4-FFF2-40B4-BE49-F238E27FC236}">
                <a16:creationId xmlns:a16="http://schemas.microsoft.com/office/drawing/2014/main" id="{CB986205-EAAF-479E-8D1E-47993D7B96CC}"/>
              </a:ext>
            </a:extLst>
          </p:cNvPr>
          <p:cNvSpPr/>
          <p:nvPr/>
        </p:nvSpPr>
        <p:spPr>
          <a:xfrm>
            <a:off x="2072639" y="1184109"/>
            <a:ext cx="6825103" cy="36009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Cardiorespiratory Endurance</a:t>
            </a:r>
          </a:p>
          <a:p>
            <a:pPr fontAlgn="base">
              <a:spcBef>
                <a:spcPct val="0"/>
              </a:spcBef>
              <a:spcAft>
                <a:spcPct val="0"/>
              </a:spcAft>
            </a:pPr>
            <a:endParaRPr lang="en-US" sz="1000" b="1" dirty="0">
              <a:solidFill>
                <a:srgbClr val="FF0000"/>
              </a:solidFill>
            </a:endParaRPr>
          </a:p>
          <a:p>
            <a:pPr marL="342900" indent="-342900">
              <a:spcBef>
                <a:spcPct val="0"/>
              </a:spcBef>
              <a:buFont typeface="Arial" panose="020B0604020202020204" pitchFamily="34" charset="0"/>
              <a:buChar char="•"/>
              <a:defRPr/>
            </a:pPr>
            <a:r>
              <a:rPr lang="en-US" dirty="0"/>
              <a:t>Cardiorespiratory Endurance is dependent on the ability of the body to take in O</a:t>
            </a:r>
            <a:r>
              <a:rPr lang="en-US" baseline="-25000" dirty="0"/>
              <a:t>2</a:t>
            </a:r>
            <a:r>
              <a:rPr lang="en-US" dirty="0"/>
              <a:t>, transport it &amp; use it</a:t>
            </a:r>
          </a:p>
          <a:p>
            <a:pPr marL="342900" indent="-342900">
              <a:spcBef>
                <a:spcPct val="0"/>
              </a:spcBef>
              <a:buFont typeface="Arial" panose="020B0604020202020204" pitchFamily="34" charset="0"/>
              <a:buChar char="•"/>
              <a:defRPr/>
            </a:pPr>
            <a:r>
              <a:rPr lang="en-US" dirty="0"/>
              <a:t>Therefore the components of the cardiovascular &amp; respiratory systems are important to aerobic power</a:t>
            </a:r>
          </a:p>
          <a:p>
            <a:pPr>
              <a:spcBef>
                <a:spcPct val="0"/>
              </a:spcBef>
              <a:defRPr/>
            </a:pPr>
            <a:endParaRPr lang="en-US" dirty="0"/>
          </a:p>
          <a:p>
            <a:pPr>
              <a:spcBef>
                <a:spcPct val="0"/>
              </a:spcBef>
              <a:defRPr/>
            </a:pPr>
            <a:r>
              <a:rPr lang="en-US" dirty="0"/>
              <a:t>Increased levels of Endurance are associated with:</a:t>
            </a:r>
          </a:p>
          <a:p>
            <a:pPr marL="800100" lvl="1" indent="-342900">
              <a:spcBef>
                <a:spcPct val="0"/>
              </a:spcBef>
              <a:buFont typeface="Arial" panose="020B0604020202020204" pitchFamily="34" charset="0"/>
              <a:buChar char="•"/>
              <a:defRPr/>
            </a:pPr>
            <a:r>
              <a:rPr lang="en-US" b="1" dirty="0"/>
              <a:t> </a:t>
            </a:r>
            <a:r>
              <a:rPr lang="en-US" dirty="0"/>
              <a:t>An efficient &amp; strong heart</a:t>
            </a:r>
          </a:p>
          <a:p>
            <a:pPr marL="800100" lvl="1" indent="-342900">
              <a:spcBef>
                <a:spcPct val="0"/>
              </a:spcBef>
              <a:buFont typeface="Arial" panose="020B0604020202020204" pitchFamily="34" charset="0"/>
              <a:buChar char="•"/>
              <a:defRPr/>
            </a:pPr>
            <a:r>
              <a:rPr lang="en-US" dirty="0"/>
              <a:t> Healthy blood vessels that are elastic &amp; free from obstructions</a:t>
            </a:r>
          </a:p>
          <a:p>
            <a:pPr marL="800100" lvl="1" indent="-342900">
              <a:spcBef>
                <a:spcPct val="0"/>
              </a:spcBef>
              <a:buFont typeface="Arial" panose="020B0604020202020204" pitchFamily="34" charset="0"/>
              <a:buChar char="•"/>
              <a:defRPr/>
            </a:pPr>
            <a:r>
              <a:rPr lang="en-US" dirty="0"/>
              <a:t> Blood that has adequate levels of haemoglobin to carry the O</a:t>
            </a:r>
            <a:r>
              <a:rPr lang="en-US" baseline="-25000" dirty="0"/>
              <a:t>2</a:t>
            </a:r>
          </a:p>
          <a:p>
            <a:pPr marL="800100" lvl="1" indent="-342900">
              <a:spcBef>
                <a:spcPct val="0"/>
              </a:spcBef>
              <a:buFont typeface="Arial" panose="020B0604020202020204" pitchFamily="34" charset="0"/>
              <a:buChar char="•"/>
              <a:defRPr/>
            </a:pPr>
            <a:r>
              <a:rPr lang="en-US" dirty="0"/>
              <a:t> A fit respiratory system, including lungs &amp; respiratory muscles</a:t>
            </a:r>
          </a:p>
          <a:p>
            <a:pPr marL="800100" lvl="1" indent="-342900">
              <a:spcBef>
                <a:spcPct val="0"/>
              </a:spcBef>
              <a:buFont typeface="Arial" panose="020B0604020202020204" pitchFamily="34" charset="0"/>
              <a:buChar char="•"/>
              <a:defRPr/>
            </a:pPr>
            <a:r>
              <a:rPr lang="en-US" dirty="0"/>
              <a:t> Muscle tissue that is capable of using the O</a:t>
            </a:r>
            <a:r>
              <a:rPr lang="en-US" baseline="-25000" dirty="0"/>
              <a:t>2</a:t>
            </a:r>
            <a:endParaRPr lang="en-US" dirty="0"/>
          </a:p>
        </p:txBody>
      </p:sp>
      <p:sp>
        <p:nvSpPr>
          <p:cNvPr id="16" name="TextBox 15">
            <a:extLst>
              <a:ext uri="{FF2B5EF4-FFF2-40B4-BE49-F238E27FC236}">
                <a16:creationId xmlns:a16="http://schemas.microsoft.com/office/drawing/2014/main" id="{B4B3376D-D6D3-45C2-8413-B5F8DCAA28C8}"/>
              </a:ext>
            </a:extLst>
          </p:cNvPr>
          <p:cNvSpPr txBox="1"/>
          <p:nvPr/>
        </p:nvSpPr>
        <p:spPr>
          <a:xfrm>
            <a:off x="1867465" y="5105400"/>
            <a:ext cx="7010400" cy="646331"/>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spcBef>
                <a:spcPct val="0"/>
              </a:spcBef>
              <a:defRPr/>
            </a:pPr>
            <a:r>
              <a:rPr lang="en-US" dirty="0"/>
              <a:t>A person’s maximum oxygen uptake (VO</a:t>
            </a:r>
            <a:r>
              <a:rPr lang="en-US" baseline="-25000" dirty="0"/>
              <a:t>2</a:t>
            </a:r>
            <a:r>
              <a:rPr lang="en-US" dirty="0"/>
              <a:t>) is the usual measure of Cardiorespiratory Endurance</a:t>
            </a:r>
          </a:p>
        </p:txBody>
      </p:sp>
      <p:sp>
        <p:nvSpPr>
          <p:cNvPr id="18" name="Rectangle 2">
            <a:extLst>
              <a:ext uri="{FF2B5EF4-FFF2-40B4-BE49-F238E27FC236}">
                <a16:creationId xmlns:a16="http://schemas.microsoft.com/office/drawing/2014/main" id="{13821892-1147-A742-B0DF-3B40C52B6281}"/>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17" name="Group 16">
            <a:extLst>
              <a:ext uri="{FF2B5EF4-FFF2-40B4-BE49-F238E27FC236}">
                <a16:creationId xmlns:a16="http://schemas.microsoft.com/office/drawing/2014/main" id="{2C55AC93-64EA-E54A-A734-95442450A216}"/>
              </a:ext>
            </a:extLst>
          </p:cNvPr>
          <p:cNvGrpSpPr/>
          <p:nvPr/>
        </p:nvGrpSpPr>
        <p:grpSpPr>
          <a:xfrm>
            <a:off x="46334" y="977870"/>
            <a:ext cx="1921512" cy="5041929"/>
            <a:chOff x="-1216377" y="1368184"/>
            <a:chExt cx="1862315" cy="4917610"/>
          </a:xfrm>
        </p:grpSpPr>
        <p:sp>
          <p:nvSpPr>
            <p:cNvPr id="19" name="small_button1">
              <a:extLst>
                <a:ext uri="{FF2B5EF4-FFF2-40B4-BE49-F238E27FC236}">
                  <a16:creationId xmlns:a16="http://schemas.microsoft.com/office/drawing/2014/main" id="{9A8444C8-CE17-FF45-8C9D-FB25CFF222C6}"/>
                </a:ext>
              </a:extLst>
            </p:cNvPr>
            <p:cNvSpPr/>
            <p:nvPr/>
          </p:nvSpPr>
          <p:spPr>
            <a:xfrm>
              <a:off x="-1104647" y="2483764"/>
              <a:ext cx="1622605" cy="649361"/>
            </a:xfrm>
            <a:prstGeom prst="roundRect">
              <a:avLst/>
            </a:prstGeom>
            <a:solidFill>
              <a:srgbClr val="00B05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20" name="small_button1">
              <a:extLst>
                <a:ext uri="{FF2B5EF4-FFF2-40B4-BE49-F238E27FC236}">
                  <a16:creationId xmlns:a16="http://schemas.microsoft.com/office/drawing/2014/main" id="{42F6F395-E247-0041-B157-3AB0AC7D4508}"/>
                </a:ext>
              </a:extLst>
            </p:cNvPr>
            <p:cNvSpPr/>
            <p:nvPr/>
          </p:nvSpPr>
          <p:spPr>
            <a:xfrm>
              <a:off x="-1104647" y="3235437"/>
              <a:ext cx="1622604"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21" name="small_button1">
              <a:extLst>
                <a:ext uri="{FF2B5EF4-FFF2-40B4-BE49-F238E27FC236}">
                  <a16:creationId xmlns:a16="http://schemas.microsoft.com/office/drawing/2014/main" id="{1DED4106-1DD3-7E49-BEFB-8F78A4B4790B}"/>
                </a:ext>
              </a:extLst>
            </p:cNvPr>
            <p:cNvSpPr/>
            <p:nvPr/>
          </p:nvSpPr>
          <p:spPr>
            <a:xfrm>
              <a:off x="-1088396" y="3986553"/>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22" name="small_button1">
              <a:extLst>
                <a:ext uri="{FF2B5EF4-FFF2-40B4-BE49-F238E27FC236}">
                  <a16:creationId xmlns:a16="http://schemas.microsoft.com/office/drawing/2014/main" id="{0A2AD295-0404-A94D-8EA4-DCB4B8F9469F}"/>
                </a:ext>
              </a:extLst>
            </p:cNvPr>
            <p:cNvSpPr/>
            <p:nvPr/>
          </p:nvSpPr>
          <p:spPr>
            <a:xfrm>
              <a:off x="-1096523" y="473766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23" name="small_button1">
              <a:extLst>
                <a:ext uri="{FF2B5EF4-FFF2-40B4-BE49-F238E27FC236}">
                  <a16:creationId xmlns:a16="http://schemas.microsoft.com/office/drawing/2014/main" id="{85DC59E0-C79D-7140-9805-40AB884A2C58}"/>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24" name="small_button1">
              <a:extLst>
                <a:ext uri="{FF2B5EF4-FFF2-40B4-BE49-F238E27FC236}">
                  <a16:creationId xmlns:a16="http://schemas.microsoft.com/office/drawing/2014/main" id="{178DF785-670E-A24D-A3E5-57FB3B593F1C}"/>
                </a:ext>
              </a:extLst>
            </p:cNvPr>
            <p:cNvSpPr/>
            <p:nvPr/>
          </p:nvSpPr>
          <p:spPr>
            <a:xfrm>
              <a:off x="-1121935" y="5549837"/>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Tree>
    <p:extLst>
      <p:ext uri="{BB962C8B-B14F-4D97-AF65-F5344CB8AC3E}">
        <p14:creationId xmlns:p14="http://schemas.microsoft.com/office/powerpoint/2010/main" val="31704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3"/>
          <p:cNvSpPr>
            <a:spLocks noGrp="1"/>
          </p:cNvSpPr>
          <p:nvPr>
            <p:ph type="ftr" sz="quarter" idx="11"/>
          </p:nvPr>
        </p:nvSpPr>
        <p:spPr>
          <a:xfrm>
            <a:off x="3124200" y="6356349"/>
            <a:ext cx="2895600" cy="365125"/>
          </a:xfrm>
        </p:spPr>
        <p:txBody>
          <a:bodyPr/>
          <a:lstStyle/>
          <a:p>
            <a:r>
              <a:rPr lang="en-US"/>
              <a:t>©PE STUDIES RESOURCES</a:t>
            </a:r>
          </a:p>
        </p:txBody>
      </p:sp>
      <p:sp>
        <p:nvSpPr>
          <p:cNvPr id="32" name="Slide Number Placeholder 31"/>
          <p:cNvSpPr>
            <a:spLocks noGrp="1"/>
          </p:cNvSpPr>
          <p:nvPr>
            <p:ph type="sldNum" sz="quarter" idx="12"/>
          </p:nvPr>
        </p:nvSpPr>
        <p:spPr/>
        <p:txBody>
          <a:bodyPr/>
          <a:lstStyle/>
          <a:p>
            <a:fld id="{B6F15528-21DE-4FAA-801E-634DDDAF4B2B}" type="slidenum">
              <a:rPr lang="en-US" smtClean="0"/>
              <a:pPr/>
              <a:t>130</a:t>
            </a:fld>
            <a:endParaRPr lang="en-US"/>
          </a:p>
        </p:txBody>
      </p:sp>
      <p:pic>
        <p:nvPicPr>
          <p:cNvPr id="3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7" name="TextBox 36">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39" name="Title 1">
            <a:extLst>
              <a:ext uri="{FF2B5EF4-FFF2-40B4-BE49-F238E27FC236}">
                <a16:creationId xmlns:a16="http://schemas.microsoft.com/office/drawing/2014/main" id="{11BE131D-6504-41DF-A1AB-64C3EF1B6453}"/>
              </a:ext>
            </a:extLst>
          </p:cNvPr>
          <p:cNvSpPr txBox="1">
            <a:spLocks/>
          </p:cNvSpPr>
          <p:nvPr/>
        </p:nvSpPr>
        <p:spPr>
          <a:xfrm>
            <a:off x="0" y="0"/>
            <a:ext cx="9144000" cy="57909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sp>
        <p:nvSpPr>
          <p:cNvPr id="8" name="TextBox 7">
            <a:extLst>
              <a:ext uri="{FF2B5EF4-FFF2-40B4-BE49-F238E27FC236}">
                <a16:creationId xmlns:a16="http://schemas.microsoft.com/office/drawing/2014/main" id="{1012AA66-BF72-49D4-808F-0FA0B379BDD2}"/>
              </a:ext>
            </a:extLst>
          </p:cNvPr>
          <p:cNvSpPr txBox="1"/>
          <p:nvPr/>
        </p:nvSpPr>
        <p:spPr>
          <a:xfrm>
            <a:off x="1143000" y="5678269"/>
            <a:ext cx="6934200" cy="646331"/>
          </a:xfrm>
          <a:prstGeom prst="rect">
            <a:avLst/>
          </a:prstGeom>
          <a:solidFill>
            <a:schemeClr val="accent4">
              <a:lumMod val="60000"/>
              <a:lumOff val="40000"/>
            </a:schemeClr>
          </a:solidFill>
          <a:ln>
            <a:solidFill>
              <a:schemeClr val="bg1"/>
            </a:solidFill>
          </a:ln>
        </p:spPr>
        <p:txBody>
          <a:bodyPr wrap="square" rtlCol="0">
            <a:spAutoFit/>
          </a:bodyPr>
          <a:lstStyle/>
          <a:p>
            <a:r>
              <a:rPr lang="en-AU" b="1"/>
              <a:t>ANSWER:</a:t>
            </a:r>
            <a:r>
              <a:rPr lang="en-AU"/>
              <a:t> ATP–CP System as it is performed at a very high </a:t>
            </a:r>
            <a:r>
              <a:rPr lang="en-AU" b="1"/>
              <a:t>intensity</a:t>
            </a:r>
            <a:r>
              <a:rPr lang="en-AU"/>
              <a:t> over a short </a:t>
            </a:r>
            <a:r>
              <a:rPr lang="en-AU" b="1"/>
              <a:t>duration</a:t>
            </a:r>
            <a:r>
              <a:rPr lang="en-AU"/>
              <a:t> (approx. 5 – 10 secs) and requires explosive power. </a:t>
            </a:r>
            <a:endParaRPr lang="en-GB" b="1"/>
          </a:p>
        </p:txBody>
      </p:sp>
      <p:grpSp>
        <p:nvGrpSpPr>
          <p:cNvPr id="12" name="Group 11">
            <a:extLst>
              <a:ext uri="{FF2B5EF4-FFF2-40B4-BE49-F238E27FC236}">
                <a16:creationId xmlns:a16="http://schemas.microsoft.com/office/drawing/2014/main" id="{DC1209B3-AE40-45FE-B112-64B07BC166F7}"/>
              </a:ext>
            </a:extLst>
          </p:cNvPr>
          <p:cNvGrpSpPr/>
          <p:nvPr/>
        </p:nvGrpSpPr>
        <p:grpSpPr>
          <a:xfrm>
            <a:off x="1621601" y="838201"/>
            <a:ext cx="8512999" cy="4787284"/>
            <a:chOff x="2529601" y="1312878"/>
            <a:chExt cx="2944212" cy="2366385"/>
          </a:xfrm>
        </p:grpSpPr>
        <p:sp>
          <p:nvSpPr>
            <p:cNvPr id="13" name="TextBox 12">
              <a:extLst>
                <a:ext uri="{FF2B5EF4-FFF2-40B4-BE49-F238E27FC236}">
                  <a16:creationId xmlns:a16="http://schemas.microsoft.com/office/drawing/2014/main" id="{4B6C5E28-CF0B-499E-8E7B-D4A23C9B0030}"/>
                </a:ext>
              </a:extLst>
            </p:cNvPr>
            <p:cNvSpPr txBox="1"/>
            <p:nvPr/>
          </p:nvSpPr>
          <p:spPr>
            <a:xfrm>
              <a:off x="3216462" y="1312878"/>
              <a:ext cx="736238" cy="223995"/>
            </a:xfrm>
            <a:prstGeom prst="rect">
              <a:avLst/>
            </a:prstGeom>
            <a:solidFill>
              <a:srgbClr val="FF0000"/>
            </a:solidFill>
          </p:spPr>
          <p:txBody>
            <a:bodyPr wrap="square" rtlCol="0">
              <a:spAutoFit/>
            </a:bodyPr>
            <a:lstStyle/>
            <a:p>
              <a:pPr algn="ctr"/>
              <a:r>
                <a:rPr lang="en-AU" sz="2000" b="1">
                  <a:solidFill>
                    <a:schemeClr val="bg1"/>
                  </a:solidFill>
                </a:rPr>
                <a:t>Pole Vault</a:t>
              </a:r>
            </a:p>
          </p:txBody>
        </p:sp>
        <p:sp>
          <p:nvSpPr>
            <p:cNvPr id="14" name="Rectangle 13">
              <a:extLst>
                <a:ext uri="{FF2B5EF4-FFF2-40B4-BE49-F238E27FC236}">
                  <a16:creationId xmlns:a16="http://schemas.microsoft.com/office/drawing/2014/main" id="{166A1BBB-BA59-4511-A241-C91A9616227B}"/>
                </a:ext>
              </a:extLst>
            </p:cNvPr>
            <p:cNvSpPr/>
            <p:nvPr/>
          </p:nvSpPr>
          <p:spPr>
            <a:xfrm>
              <a:off x="3794578" y="3567266"/>
              <a:ext cx="1679235" cy="111997"/>
            </a:xfrm>
            <a:prstGeom prst="rect">
              <a:avLst/>
            </a:prstGeom>
          </p:spPr>
          <p:txBody>
            <a:bodyPr wrap="square">
              <a:spAutoFit/>
            </a:bodyPr>
            <a:lstStyle/>
            <a:p>
              <a:r>
                <a:rPr lang="en-AU" sz="600"/>
                <a:t>https://commons.wikimedia.org/wiki/File:Pole_Vault_Sequence_3.jpg</a:t>
              </a:r>
            </a:p>
          </p:txBody>
        </p:sp>
        <p:pic>
          <p:nvPicPr>
            <p:cNvPr id="15" name="Picture 6" descr="File:Pole Vault Sequence 3.jpg">
              <a:extLst>
                <a:ext uri="{FF2B5EF4-FFF2-40B4-BE49-F238E27FC236}">
                  <a16:creationId xmlns:a16="http://schemas.microsoft.com/office/drawing/2014/main" id="{9AE9D7EE-FFC9-41B9-B59F-FF0A8C31B2E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4965"/>
            <a:stretch/>
          </p:blipFill>
          <p:spPr bwMode="auto">
            <a:xfrm>
              <a:off x="2529601" y="1581124"/>
              <a:ext cx="2042149" cy="19979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29704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3"/>
          <p:cNvSpPr>
            <a:spLocks noGrp="1"/>
          </p:cNvSpPr>
          <p:nvPr>
            <p:ph type="ftr" sz="quarter" idx="11"/>
          </p:nvPr>
        </p:nvSpPr>
        <p:spPr>
          <a:xfrm>
            <a:off x="3442364" y="6367236"/>
            <a:ext cx="2895600" cy="365125"/>
          </a:xfrm>
        </p:spPr>
        <p:txBody>
          <a:bodyPr/>
          <a:lstStyle/>
          <a:p>
            <a:r>
              <a:rPr lang="en-US"/>
              <a:t>©PE STUDIES RESOURCES</a:t>
            </a:r>
          </a:p>
        </p:txBody>
      </p:sp>
      <p:sp>
        <p:nvSpPr>
          <p:cNvPr id="32" name="Slide Number Placeholder 31"/>
          <p:cNvSpPr>
            <a:spLocks noGrp="1"/>
          </p:cNvSpPr>
          <p:nvPr>
            <p:ph type="sldNum" sz="quarter" idx="12"/>
          </p:nvPr>
        </p:nvSpPr>
        <p:spPr/>
        <p:txBody>
          <a:bodyPr/>
          <a:lstStyle/>
          <a:p>
            <a:fld id="{B6F15528-21DE-4FAA-801E-634DDDAF4B2B}" type="slidenum">
              <a:rPr lang="en-US" smtClean="0"/>
              <a:pPr/>
              <a:t>131</a:t>
            </a:fld>
            <a:endParaRPr lang="en-US"/>
          </a:p>
        </p:txBody>
      </p:sp>
      <p:pic>
        <p:nvPicPr>
          <p:cNvPr id="3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7" name="TextBox 36">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39" name="Title 1">
            <a:extLst>
              <a:ext uri="{FF2B5EF4-FFF2-40B4-BE49-F238E27FC236}">
                <a16:creationId xmlns:a16="http://schemas.microsoft.com/office/drawing/2014/main" id="{11BE131D-6504-41DF-A1AB-64C3EF1B6453}"/>
              </a:ext>
            </a:extLst>
          </p:cNvPr>
          <p:cNvSpPr txBox="1">
            <a:spLocks/>
          </p:cNvSpPr>
          <p:nvPr/>
        </p:nvSpPr>
        <p:spPr>
          <a:xfrm>
            <a:off x="0" y="0"/>
            <a:ext cx="9144000" cy="57909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sp>
        <p:nvSpPr>
          <p:cNvPr id="8" name="TextBox 7">
            <a:extLst>
              <a:ext uri="{FF2B5EF4-FFF2-40B4-BE49-F238E27FC236}">
                <a16:creationId xmlns:a16="http://schemas.microsoft.com/office/drawing/2014/main" id="{1012AA66-BF72-49D4-808F-0FA0B379BDD2}"/>
              </a:ext>
            </a:extLst>
          </p:cNvPr>
          <p:cNvSpPr txBox="1"/>
          <p:nvPr/>
        </p:nvSpPr>
        <p:spPr>
          <a:xfrm>
            <a:off x="1219200" y="5297269"/>
            <a:ext cx="6934200" cy="646331"/>
          </a:xfrm>
          <a:prstGeom prst="rect">
            <a:avLst/>
          </a:prstGeom>
          <a:solidFill>
            <a:schemeClr val="accent4">
              <a:lumMod val="60000"/>
              <a:lumOff val="40000"/>
            </a:schemeClr>
          </a:solidFill>
          <a:ln>
            <a:solidFill>
              <a:schemeClr val="bg1"/>
            </a:solidFill>
          </a:ln>
        </p:spPr>
        <p:txBody>
          <a:bodyPr wrap="square" rtlCol="0">
            <a:spAutoFit/>
          </a:bodyPr>
          <a:lstStyle/>
          <a:p>
            <a:pPr algn="ctr"/>
            <a:r>
              <a:rPr lang="en-AU" b="1"/>
              <a:t>ANSWER:</a:t>
            </a:r>
            <a:r>
              <a:rPr lang="en-AU"/>
              <a:t> ATP–CP System as it is performed at a very high </a:t>
            </a:r>
            <a:r>
              <a:rPr lang="en-AU" b="1"/>
              <a:t>intensity</a:t>
            </a:r>
            <a:r>
              <a:rPr lang="en-AU"/>
              <a:t> over a short </a:t>
            </a:r>
            <a:r>
              <a:rPr lang="en-AU" b="1"/>
              <a:t>duration</a:t>
            </a:r>
            <a:r>
              <a:rPr lang="en-AU"/>
              <a:t> (approx. 10 – 12 secs).</a:t>
            </a:r>
            <a:endParaRPr lang="en-AU" b="1"/>
          </a:p>
        </p:txBody>
      </p:sp>
      <p:grpSp>
        <p:nvGrpSpPr>
          <p:cNvPr id="16" name="Group 15">
            <a:extLst>
              <a:ext uri="{FF2B5EF4-FFF2-40B4-BE49-F238E27FC236}">
                <a16:creationId xmlns:a16="http://schemas.microsoft.com/office/drawing/2014/main" id="{2C6E775A-FEDD-4AE4-A4B4-9998CE7BFA90}"/>
              </a:ext>
            </a:extLst>
          </p:cNvPr>
          <p:cNvGrpSpPr/>
          <p:nvPr/>
        </p:nvGrpSpPr>
        <p:grpSpPr>
          <a:xfrm>
            <a:off x="1477958" y="914401"/>
            <a:ext cx="8580442" cy="4234506"/>
            <a:chOff x="5169414" y="1634122"/>
            <a:chExt cx="3958551" cy="2075916"/>
          </a:xfrm>
        </p:grpSpPr>
        <p:sp>
          <p:nvSpPr>
            <p:cNvPr id="17" name="TextBox 16">
              <a:extLst>
                <a:ext uri="{FF2B5EF4-FFF2-40B4-BE49-F238E27FC236}">
                  <a16:creationId xmlns:a16="http://schemas.microsoft.com/office/drawing/2014/main" id="{9874C21F-B18D-4A16-A9D3-736F09353725}"/>
                </a:ext>
              </a:extLst>
            </p:cNvPr>
            <p:cNvSpPr txBox="1"/>
            <p:nvPr/>
          </p:nvSpPr>
          <p:spPr>
            <a:xfrm>
              <a:off x="6129646" y="1634122"/>
              <a:ext cx="948296" cy="196149"/>
            </a:xfrm>
            <a:prstGeom prst="rect">
              <a:avLst/>
            </a:prstGeom>
            <a:solidFill>
              <a:srgbClr val="FF0000"/>
            </a:solidFill>
          </p:spPr>
          <p:txBody>
            <a:bodyPr wrap="square" rtlCol="0">
              <a:spAutoFit/>
            </a:bodyPr>
            <a:lstStyle/>
            <a:p>
              <a:pPr algn="ctr"/>
              <a:r>
                <a:rPr lang="en-AU" sz="2000" b="1">
                  <a:solidFill>
                    <a:schemeClr val="bg1"/>
                  </a:solidFill>
                </a:rPr>
                <a:t>100m Hurdles</a:t>
              </a:r>
            </a:p>
          </p:txBody>
        </p:sp>
        <p:sp>
          <p:nvSpPr>
            <p:cNvPr id="18" name="Rectangle 17">
              <a:extLst>
                <a:ext uri="{FF2B5EF4-FFF2-40B4-BE49-F238E27FC236}">
                  <a16:creationId xmlns:a16="http://schemas.microsoft.com/office/drawing/2014/main" id="{DF06BAF9-56A0-4971-9011-4A6628703BB0}"/>
                </a:ext>
              </a:extLst>
            </p:cNvPr>
            <p:cNvSpPr/>
            <p:nvPr/>
          </p:nvSpPr>
          <p:spPr>
            <a:xfrm>
              <a:off x="7449699" y="3619508"/>
              <a:ext cx="1678266" cy="90530"/>
            </a:xfrm>
            <a:prstGeom prst="rect">
              <a:avLst/>
            </a:prstGeom>
          </p:spPr>
          <p:txBody>
            <a:bodyPr wrap="square">
              <a:spAutoFit/>
            </a:bodyPr>
            <a:lstStyle/>
            <a:p>
              <a:r>
                <a:rPr lang="en-AU" sz="600"/>
                <a:t>https://pxhere.com/en/photo/748720</a:t>
              </a:r>
            </a:p>
          </p:txBody>
        </p:sp>
        <p:pic>
          <p:nvPicPr>
            <p:cNvPr id="19" name="Picture 8" descr="sport running jumping women sports championship athletics sprint hurdles hurdle hurdling physical exercise human action modern pentathlon track and field athletics steeplechase high jump heptathlon middle distance running 800 metres 110 metres hurdles 4 100 metres relay 100 metres hurdles obstacle race sprint hurdles athlete triple jump">
              <a:extLst>
                <a:ext uri="{FF2B5EF4-FFF2-40B4-BE49-F238E27FC236}">
                  <a16:creationId xmlns:a16="http://schemas.microsoft.com/office/drawing/2014/main" id="{FBEB8BCE-BC94-4D36-A5B1-647920C0C6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9414" y="1877121"/>
              <a:ext cx="2868760" cy="17423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8717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3"/>
          <p:cNvSpPr>
            <a:spLocks noGrp="1"/>
          </p:cNvSpPr>
          <p:nvPr>
            <p:ph type="ftr" sz="quarter" idx="11"/>
          </p:nvPr>
        </p:nvSpPr>
        <p:spPr>
          <a:xfrm>
            <a:off x="3016471" y="6356350"/>
            <a:ext cx="2895600" cy="365125"/>
          </a:xfrm>
        </p:spPr>
        <p:txBody>
          <a:bodyPr/>
          <a:lstStyle/>
          <a:p>
            <a:r>
              <a:rPr lang="en-US"/>
              <a:t>©PE STUDIES RESOURCES</a:t>
            </a:r>
          </a:p>
        </p:txBody>
      </p:sp>
      <p:sp>
        <p:nvSpPr>
          <p:cNvPr id="32" name="Slide Number Placeholder 31"/>
          <p:cNvSpPr>
            <a:spLocks noGrp="1"/>
          </p:cNvSpPr>
          <p:nvPr>
            <p:ph type="sldNum" sz="quarter" idx="12"/>
          </p:nvPr>
        </p:nvSpPr>
        <p:spPr/>
        <p:txBody>
          <a:bodyPr/>
          <a:lstStyle/>
          <a:p>
            <a:fld id="{B6F15528-21DE-4FAA-801E-634DDDAF4B2B}" type="slidenum">
              <a:rPr lang="en-US" smtClean="0"/>
              <a:pPr/>
              <a:t>132</a:t>
            </a:fld>
            <a:endParaRPr lang="en-US"/>
          </a:p>
        </p:txBody>
      </p:sp>
      <p:pic>
        <p:nvPicPr>
          <p:cNvPr id="3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7" name="TextBox 36">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39" name="Title 1">
            <a:extLst>
              <a:ext uri="{FF2B5EF4-FFF2-40B4-BE49-F238E27FC236}">
                <a16:creationId xmlns:a16="http://schemas.microsoft.com/office/drawing/2014/main" id="{11BE131D-6504-41DF-A1AB-64C3EF1B6453}"/>
              </a:ext>
            </a:extLst>
          </p:cNvPr>
          <p:cNvSpPr txBox="1">
            <a:spLocks/>
          </p:cNvSpPr>
          <p:nvPr/>
        </p:nvSpPr>
        <p:spPr>
          <a:xfrm>
            <a:off x="0" y="0"/>
            <a:ext cx="9144000" cy="57909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sp>
        <p:nvSpPr>
          <p:cNvPr id="8" name="TextBox 7">
            <a:extLst>
              <a:ext uri="{FF2B5EF4-FFF2-40B4-BE49-F238E27FC236}">
                <a16:creationId xmlns:a16="http://schemas.microsoft.com/office/drawing/2014/main" id="{1012AA66-BF72-49D4-808F-0FA0B379BDD2}"/>
              </a:ext>
            </a:extLst>
          </p:cNvPr>
          <p:cNvSpPr txBox="1"/>
          <p:nvPr/>
        </p:nvSpPr>
        <p:spPr>
          <a:xfrm>
            <a:off x="1143000" y="5562600"/>
            <a:ext cx="6934200" cy="646331"/>
          </a:xfrm>
          <a:prstGeom prst="rect">
            <a:avLst/>
          </a:prstGeom>
          <a:solidFill>
            <a:schemeClr val="accent4">
              <a:lumMod val="60000"/>
              <a:lumOff val="40000"/>
            </a:schemeClr>
          </a:solidFill>
          <a:ln>
            <a:solidFill>
              <a:schemeClr val="bg1"/>
            </a:solidFill>
          </a:ln>
        </p:spPr>
        <p:txBody>
          <a:bodyPr wrap="square" rtlCol="0">
            <a:spAutoFit/>
          </a:bodyPr>
          <a:lstStyle/>
          <a:p>
            <a:pPr algn="ctr"/>
            <a:r>
              <a:rPr lang="en-AU" b="1" dirty="0"/>
              <a:t>ANSWER:</a:t>
            </a:r>
            <a:r>
              <a:rPr lang="en-AU" dirty="0"/>
              <a:t> Aerobic System as it is performed at a sub-maximal </a:t>
            </a:r>
            <a:r>
              <a:rPr lang="en-AU" b="1" dirty="0"/>
              <a:t>intensity</a:t>
            </a:r>
            <a:r>
              <a:rPr lang="en-AU" dirty="0"/>
              <a:t> over a </a:t>
            </a:r>
            <a:r>
              <a:rPr lang="en-AU" b="1" dirty="0"/>
              <a:t>duration</a:t>
            </a:r>
            <a:r>
              <a:rPr lang="en-AU" dirty="0"/>
              <a:t> of approx. 15+ minutes</a:t>
            </a:r>
          </a:p>
        </p:txBody>
      </p:sp>
      <p:grpSp>
        <p:nvGrpSpPr>
          <p:cNvPr id="12" name="Group 11">
            <a:extLst>
              <a:ext uri="{FF2B5EF4-FFF2-40B4-BE49-F238E27FC236}">
                <a16:creationId xmlns:a16="http://schemas.microsoft.com/office/drawing/2014/main" id="{4A60D655-1DC0-4BA3-96B8-31E070718747}"/>
              </a:ext>
            </a:extLst>
          </p:cNvPr>
          <p:cNvGrpSpPr/>
          <p:nvPr/>
        </p:nvGrpSpPr>
        <p:grpSpPr>
          <a:xfrm>
            <a:off x="1447800" y="990600"/>
            <a:ext cx="7086600" cy="4474791"/>
            <a:chOff x="239442" y="4004643"/>
            <a:chExt cx="2620020" cy="1846396"/>
          </a:xfrm>
        </p:grpSpPr>
        <p:sp>
          <p:nvSpPr>
            <p:cNvPr id="13" name="TextBox 12">
              <a:extLst>
                <a:ext uri="{FF2B5EF4-FFF2-40B4-BE49-F238E27FC236}">
                  <a16:creationId xmlns:a16="http://schemas.microsoft.com/office/drawing/2014/main" id="{8A256599-E3B6-4A52-9956-A20144DD382E}"/>
                </a:ext>
              </a:extLst>
            </p:cNvPr>
            <p:cNvSpPr txBox="1"/>
            <p:nvPr/>
          </p:nvSpPr>
          <p:spPr>
            <a:xfrm>
              <a:off x="1045010" y="4004643"/>
              <a:ext cx="709501" cy="183545"/>
            </a:xfrm>
            <a:prstGeom prst="rect">
              <a:avLst/>
            </a:prstGeom>
            <a:solidFill>
              <a:srgbClr val="FF0000"/>
            </a:solidFill>
          </p:spPr>
          <p:txBody>
            <a:bodyPr wrap="square" rtlCol="0">
              <a:spAutoFit/>
            </a:bodyPr>
            <a:lstStyle/>
            <a:p>
              <a:pPr algn="ctr"/>
              <a:r>
                <a:rPr lang="en-AU" sz="2000" b="1">
                  <a:solidFill>
                    <a:schemeClr val="bg1"/>
                  </a:solidFill>
                </a:rPr>
                <a:t>1500m Swim</a:t>
              </a:r>
            </a:p>
          </p:txBody>
        </p:sp>
        <p:pic>
          <p:nvPicPr>
            <p:cNvPr id="14" name="Picture 2" descr="Image result for diving off the block">
              <a:extLst>
                <a:ext uri="{FF2B5EF4-FFF2-40B4-BE49-F238E27FC236}">
                  <a16:creationId xmlns:a16="http://schemas.microsoft.com/office/drawing/2014/main" id="{98B65121-A65B-4F9C-BD6D-327071135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42" y="4227385"/>
              <a:ext cx="2320637" cy="154427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41771E5-B4D6-4CDD-AC65-D6A33306D8EC}"/>
                </a:ext>
              </a:extLst>
            </p:cNvPr>
            <p:cNvSpPr/>
            <p:nvPr/>
          </p:nvSpPr>
          <p:spPr>
            <a:xfrm>
              <a:off x="1665565" y="5766326"/>
              <a:ext cx="1193897" cy="84713"/>
            </a:xfrm>
            <a:prstGeom prst="rect">
              <a:avLst/>
            </a:prstGeom>
          </p:spPr>
          <p:txBody>
            <a:bodyPr wrap="square">
              <a:spAutoFit/>
            </a:bodyPr>
            <a:lstStyle/>
            <a:p>
              <a:r>
                <a:rPr lang="en-AU" sz="600"/>
                <a:t>https://www.goodfreephotos.com/people/swimmer-racing-in-pool.jpg.php</a:t>
              </a:r>
            </a:p>
          </p:txBody>
        </p:sp>
      </p:grpSp>
    </p:spTree>
    <p:extLst>
      <p:ext uri="{BB962C8B-B14F-4D97-AF65-F5344CB8AC3E}">
        <p14:creationId xmlns:p14="http://schemas.microsoft.com/office/powerpoint/2010/main" val="6657424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3"/>
          <p:cNvSpPr>
            <a:spLocks noGrp="1"/>
          </p:cNvSpPr>
          <p:nvPr>
            <p:ph type="ftr" sz="quarter" idx="11"/>
          </p:nvPr>
        </p:nvSpPr>
        <p:spPr>
          <a:xfrm>
            <a:off x="3200486" y="6477000"/>
            <a:ext cx="2895600" cy="365125"/>
          </a:xfrm>
        </p:spPr>
        <p:txBody>
          <a:bodyPr/>
          <a:lstStyle/>
          <a:p>
            <a:r>
              <a:rPr lang="en-US"/>
              <a:t>©PE STUDIES RESOURCES</a:t>
            </a:r>
          </a:p>
        </p:txBody>
      </p:sp>
      <p:sp>
        <p:nvSpPr>
          <p:cNvPr id="32" name="Slide Number Placeholder 31"/>
          <p:cNvSpPr>
            <a:spLocks noGrp="1"/>
          </p:cNvSpPr>
          <p:nvPr>
            <p:ph type="sldNum" sz="quarter" idx="12"/>
          </p:nvPr>
        </p:nvSpPr>
        <p:spPr/>
        <p:txBody>
          <a:bodyPr/>
          <a:lstStyle/>
          <a:p>
            <a:fld id="{B6F15528-21DE-4FAA-801E-634DDDAF4B2B}" type="slidenum">
              <a:rPr lang="en-US" smtClean="0"/>
              <a:pPr/>
              <a:t>133</a:t>
            </a:fld>
            <a:endParaRPr lang="en-US"/>
          </a:p>
        </p:txBody>
      </p:sp>
      <p:pic>
        <p:nvPicPr>
          <p:cNvPr id="3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7" name="TextBox 36">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39" name="Title 1">
            <a:extLst>
              <a:ext uri="{FF2B5EF4-FFF2-40B4-BE49-F238E27FC236}">
                <a16:creationId xmlns:a16="http://schemas.microsoft.com/office/drawing/2014/main" id="{11BE131D-6504-41DF-A1AB-64C3EF1B6453}"/>
              </a:ext>
            </a:extLst>
          </p:cNvPr>
          <p:cNvSpPr txBox="1">
            <a:spLocks/>
          </p:cNvSpPr>
          <p:nvPr/>
        </p:nvSpPr>
        <p:spPr>
          <a:xfrm>
            <a:off x="0" y="0"/>
            <a:ext cx="9144000" cy="57909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sp>
        <p:nvSpPr>
          <p:cNvPr id="8" name="TextBox 7">
            <a:extLst>
              <a:ext uri="{FF2B5EF4-FFF2-40B4-BE49-F238E27FC236}">
                <a16:creationId xmlns:a16="http://schemas.microsoft.com/office/drawing/2014/main" id="{1012AA66-BF72-49D4-808F-0FA0B379BDD2}"/>
              </a:ext>
            </a:extLst>
          </p:cNvPr>
          <p:cNvSpPr txBox="1"/>
          <p:nvPr/>
        </p:nvSpPr>
        <p:spPr>
          <a:xfrm>
            <a:off x="1219200" y="5602069"/>
            <a:ext cx="6934200" cy="646331"/>
          </a:xfrm>
          <a:prstGeom prst="rect">
            <a:avLst/>
          </a:prstGeom>
          <a:solidFill>
            <a:schemeClr val="accent4">
              <a:lumMod val="60000"/>
              <a:lumOff val="40000"/>
            </a:schemeClr>
          </a:solidFill>
          <a:ln>
            <a:solidFill>
              <a:schemeClr val="bg1"/>
            </a:solidFill>
          </a:ln>
        </p:spPr>
        <p:txBody>
          <a:bodyPr wrap="square" rtlCol="0">
            <a:spAutoFit/>
          </a:bodyPr>
          <a:lstStyle/>
          <a:p>
            <a:pPr algn="ctr"/>
            <a:r>
              <a:rPr lang="en-AU" b="1"/>
              <a:t>ANSWER:</a:t>
            </a:r>
            <a:r>
              <a:rPr lang="en-AU"/>
              <a:t> ATP–CP System as it is performed at a very high </a:t>
            </a:r>
            <a:r>
              <a:rPr lang="en-AU" b="1"/>
              <a:t>intensity</a:t>
            </a:r>
            <a:r>
              <a:rPr lang="en-AU"/>
              <a:t> over a very short </a:t>
            </a:r>
            <a:r>
              <a:rPr lang="en-AU" b="1"/>
              <a:t>duration</a:t>
            </a:r>
            <a:r>
              <a:rPr lang="en-AU"/>
              <a:t> (approx. 1 – 2 secs) and requires explosive power. </a:t>
            </a:r>
            <a:endParaRPr lang="en-GB" b="1"/>
          </a:p>
        </p:txBody>
      </p:sp>
      <p:grpSp>
        <p:nvGrpSpPr>
          <p:cNvPr id="16" name="Group 15">
            <a:extLst>
              <a:ext uri="{FF2B5EF4-FFF2-40B4-BE49-F238E27FC236}">
                <a16:creationId xmlns:a16="http://schemas.microsoft.com/office/drawing/2014/main" id="{F3F274B0-675D-466D-BC5E-6076FF8A4D72}"/>
              </a:ext>
            </a:extLst>
          </p:cNvPr>
          <p:cNvGrpSpPr/>
          <p:nvPr/>
        </p:nvGrpSpPr>
        <p:grpSpPr>
          <a:xfrm>
            <a:off x="1524000" y="990600"/>
            <a:ext cx="6671353" cy="4489758"/>
            <a:chOff x="2937124" y="4012150"/>
            <a:chExt cx="2491376" cy="1870728"/>
          </a:xfrm>
        </p:grpSpPr>
        <p:sp>
          <p:nvSpPr>
            <p:cNvPr id="17" name="TextBox 16">
              <a:extLst>
                <a:ext uri="{FF2B5EF4-FFF2-40B4-BE49-F238E27FC236}">
                  <a16:creationId xmlns:a16="http://schemas.microsoft.com/office/drawing/2014/main" id="{998D7973-ED3E-4D75-B594-11EB8BA24940}"/>
                </a:ext>
              </a:extLst>
            </p:cNvPr>
            <p:cNvSpPr txBox="1"/>
            <p:nvPr/>
          </p:nvSpPr>
          <p:spPr>
            <a:xfrm>
              <a:off x="3556902" y="4012150"/>
              <a:ext cx="918616" cy="187234"/>
            </a:xfrm>
            <a:prstGeom prst="rect">
              <a:avLst/>
            </a:prstGeom>
            <a:solidFill>
              <a:srgbClr val="FF0000"/>
            </a:solidFill>
          </p:spPr>
          <p:txBody>
            <a:bodyPr wrap="square" rtlCol="0">
              <a:spAutoFit/>
            </a:bodyPr>
            <a:lstStyle/>
            <a:p>
              <a:pPr algn="ctr"/>
              <a:r>
                <a:rPr lang="en-AU" sz="2000" b="1">
                  <a:solidFill>
                    <a:schemeClr val="bg1"/>
                  </a:solidFill>
                </a:rPr>
                <a:t>Dive off the blocks</a:t>
              </a:r>
            </a:p>
          </p:txBody>
        </p:sp>
        <p:sp>
          <p:nvSpPr>
            <p:cNvPr id="18" name="Rectangle 17">
              <a:extLst>
                <a:ext uri="{FF2B5EF4-FFF2-40B4-BE49-F238E27FC236}">
                  <a16:creationId xmlns:a16="http://schemas.microsoft.com/office/drawing/2014/main" id="{8157F999-34A0-4BBA-A434-EAF866E98C6B}"/>
                </a:ext>
              </a:extLst>
            </p:cNvPr>
            <p:cNvSpPr/>
            <p:nvPr/>
          </p:nvSpPr>
          <p:spPr>
            <a:xfrm>
              <a:off x="3720877" y="5796462"/>
              <a:ext cx="1707623" cy="86416"/>
            </a:xfrm>
            <a:prstGeom prst="rect">
              <a:avLst/>
            </a:prstGeom>
          </p:spPr>
          <p:txBody>
            <a:bodyPr wrap="square">
              <a:spAutoFit/>
            </a:bodyPr>
            <a:lstStyle/>
            <a:p>
              <a:r>
                <a:rPr lang="en-AU" sz="600"/>
                <a:t>https://commons.wikimedia.org/wiki/File:141100_-_Swimming_Jeff_Hardy_diving_start_-_3b_-_2000_Sydney_event_photo.jpg</a:t>
              </a:r>
            </a:p>
          </p:txBody>
        </p:sp>
        <p:pic>
          <p:nvPicPr>
            <p:cNvPr id="19" name="Picture 4" descr="File:141100 - Swimming Jeff Hardy diving start - 3b - 2000 Sydney event photo.jpg">
              <a:extLst>
                <a:ext uri="{FF2B5EF4-FFF2-40B4-BE49-F238E27FC236}">
                  <a16:creationId xmlns:a16="http://schemas.microsoft.com/office/drawing/2014/main" id="{24D87F4D-1A13-44BF-B673-48C9423AC5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7124" y="4243019"/>
              <a:ext cx="2320637" cy="1549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22359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3"/>
          <p:cNvSpPr>
            <a:spLocks noGrp="1"/>
          </p:cNvSpPr>
          <p:nvPr>
            <p:ph type="ftr" sz="quarter" idx="11"/>
          </p:nvPr>
        </p:nvSpPr>
        <p:spPr>
          <a:xfrm>
            <a:off x="2939436" y="6564983"/>
            <a:ext cx="2895600" cy="365125"/>
          </a:xfrm>
        </p:spPr>
        <p:txBody>
          <a:bodyPr/>
          <a:lstStyle/>
          <a:p>
            <a:r>
              <a:rPr lang="en-US" dirty="0"/>
              <a:t>©PE STUDIES RESOURCES</a:t>
            </a:r>
          </a:p>
        </p:txBody>
      </p:sp>
      <p:sp>
        <p:nvSpPr>
          <p:cNvPr id="32" name="Slide Number Placeholder 31"/>
          <p:cNvSpPr>
            <a:spLocks noGrp="1"/>
          </p:cNvSpPr>
          <p:nvPr>
            <p:ph type="sldNum" sz="quarter" idx="12"/>
          </p:nvPr>
        </p:nvSpPr>
        <p:spPr/>
        <p:txBody>
          <a:bodyPr/>
          <a:lstStyle/>
          <a:p>
            <a:fld id="{B6F15528-21DE-4FAA-801E-634DDDAF4B2B}" type="slidenum">
              <a:rPr lang="en-US" smtClean="0"/>
              <a:pPr/>
              <a:t>134</a:t>
            </a:fld>
            <a:endParaRPr lang="en-US"/>
          </a:p>
        </p:txBody>
      </p:sp>
      <p:pic>
        <p:nvPicPr>
          <p:cNvPr id="3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64718" y="6269565"/>
            <a:ext cx="457501" cy="457955"/>
          </a:xfrm>
          <a:prstGeom prst="rect">
            <a:avLst/>
          </a:prstGeom>
          <a:noFill/>
        </p:spPr>
      </p:pic>
      <p:sp>
        <p:nvSpPr>
          <p:cNvPr id="37" name="TextBox 36">
            <a:hlinkClick r:id="rId2" action="ppaction://hlinksldjump"/>
          </p:cNvPr>
          <p:cNvSpPr txBox="1"/>
          <p:nvPr/>
        </p:nvSpPr>
        <p:spPr>
          <a:xfrm>
            <a:off x="-87682" y="6651320"/>
            <a:ext cx="838200" cy="215444"/>
          </a:xfrm>
          <a:prstGeom prst="rect">
            <a:avLst/>
          </a:prstGeom>
          <a:noFill/>
        </p:spPr>
        <p:txBody>
          <a:bodyPr wrap="square" rtlCol="0">
            <a:spAutoFit/>
          </a:bodyPr>
          <a:lstStyle/>
          <a:p>
            <a:pPr algn="ctr"/>
            <a:r>
              <a:rPr lang="en-AU" sz="800"/>
              <a:t>Home</a:t>
            </a:r>
            <a:endParaRPr lang="en-US" sz="800"/>
          </a:p>
        </p:txBody>
      </p:sp>
      <p:sp>
        <p:nvSpPr>
          <p:cNvPr id="39" name="Title 1">
            <a:extLst>
              <a:ext uri="{FF2B5EF4-FFF2-40B4-BE49-F238E27FC236}">
                <a16:creationId xmlns:a16="http://schemas.microsoft.com/office/drawing/2014/main" id="{11BE131D-6504-41DF-A1AB-64C3EF1B6453}"/>
              </a:ext>
            </a:extLst>
          </p:cNvPr>
          <p:cNvSpPr txBox="1">
            <a:spLocks/>
          </p:cNvSpPr>
          <p:nvPr/>
        </p:nvSpPr>
        <p:spPr>
          <a:xfrm>
            <a:off x="0" y="0"/>
            <a:ext cx="9144000" cy="57909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sp>
        <p:nvSpPr>
          <p:cNvPr id="8" name="TextBox 7">
            <a:extLst>
              <a:ext uri="{FF2B5EF4-FFF2-40B4-BE49-F238E27FC236}">
                <a16:creationId xmlns:a16="http://schemas.microsoft.com/office/drawing/2014/main" id="{1012AA66-BF72-49D4-808F-0FA0B379BDD2}"/>
              </a:ext>
            </a:extLst>
          </p:cNvPr>
          <p:cNvSpPr txBox="1"/>
          <p:nvPr/>
        </p:nvSpPr>
        <p:spPr>
          <a:xfrm>
            <a:off x="533400" y="4444186"/>
            <a:ext cx="8382000" cy="2185214"/>
          </a:xfrm>
          <a:prstGeom prst="rect">
            <a:avLst/>
          </a:prstGeom>
          <a:solidFill>
            <a:schemeClr val="accent4">
              <a:lumMod val="60000"/>
              <a:lumOff val="40000"/>
            </a:schemeClr>
          </a:solidFill>
          <a:ln>
            <a:solidFill>
              <a:schemeClr val="bg1"/>
            </a:solidFill>
          </a:ln>
        </p:spPr>
        <p:txBody>
          <a:bodyPr wrap="square" rtlCol="0">
            <a:spAutoFit/>
          </a:bodyPr>
          <a:lstStyle/>
          <a:p>
            <a:r>
              <a:rPr lang="en-AU" b="1" dirty="0"/>
              <a:t>ANSWER:</a:t>
            </a:r>
            <a:r>
              <a:rPr lang="en-AU" dirty="0"/>
              <a:t> Aerobic System is predominant overall as the match </a:t>
            </a:r>
            <a:r>
              <a:rPr lang="en-AU" b="1" dirty="0"/>
              <a:t>duration</a:t>
            </a:r>
            <a:r>
              <a:rPr lang="en-AU" dirty="0"/>
              <a:t> is approx. 60 minutes and much of the time is spent at a low </a:t>
            </a:r>
            <a:r>
              <a:rPr lang="en-AU" b="1" dirty="0"/>
              <a:t>intensity</a:t>
            </a:r>
            <a:r>
              <a:rPr lang="en-AU" dirty="0"/>
              <a:t> (e.g. walking, jogging or standing).</a:t>
            </a:r>
          </a:p>
          <a:p>
            <a:endParaRPr lang="en-GB" sz="1000" dirty="0"/>
          </a:p>
          <a:p>
            <a:r>
              <a:rPr lang="en-GB" dirty="0"/>
              <a:t>However, throughout the match there will be times when the energy system that is predominant / providing an increased contribution to ATP changes (e.g. ↑ contribution from Anaerobic Glycolysis during repeat sprint efforts up and down the field when transitioning from attack to defence).</a:t>
            </a:r>
          </a:p>
        </p:txBody>
      </p:sp>
      <p:grpSp>
        <p:nvGrpSpPr>
          <p:cNvPr id="16" name="Group 15">
            <a:extLst>
              <a:ext uri="{FF2B5EF4-FFF2-40B4-BE49-F238E27FC236}">
                <a16:creationId xmlns:a16="http://schemas.microsoft.com/office/drawing/2014/main" id="{8BE55900-AC79-4B58-A6D6-D600EC527A60}"/>
              </a:ext>
            </a:extLst>
          </p:cNvPr>
          <p:cNvGrpSpPr/>
          <p:nvPr/>
        </p:nvGrpSpPr>
        <p:grpSpPr>
          <a:xfrm>
            <a:off x="1866900" y="669923"/>
            <a:ext cx="5972155" cy="3742555"/>
            <a:chOff x="6131864" y="3799056"/>
            <a:chExt cx="2466953" cy="1943564"/>
          </a:xfrm>
        </p:grpSpPr>
        <p:sp>
          <p:nvSpPr>
            <p:cNvPr id="17" name="TextBox 16">
              <a:extLst>
                <a:ext uri="{FF2B5EF4-FFF2-40B4-BE49-F238E27FC236}">
                  <a16:creationId xmlns:a16="http://schemas.microsoft.com/office/drawing/2014/main" id="{A1D9104D-1EA3-4CCD-9B89-4CF6D8FBF2B4}"/>
                </a:ext>
              </a:extLst>
            </p:cNvPr>
            <p:cNvSpPr txBox="1"/>
            <p:nvPr/>
          </p:nvSpPr>
          <p:spPr>
            <a:xfrm>
              <a:off x="6868383" y="3799056"/>
              <a:ext cx="791366" cy="201524"/>
            </a:xfrm>
            <a:prstGeom prst="rect">
              <a:avLst/>
            </a:prstGeom>
            <a:solidFill>
              <a:srgbClr val="FF0000"/>
            </a:solidFill>
          </p:spPr>
          <p:txBody>
            <a:bodyPr wrap="square" rtlCol="0">
              <a:spAutoFit/>
            </a:bodyPr>
            <a:lstStyle/>
            <a:p>
              <a:pPr algn="ctr"/>
              <a:r>
                <a:rPr lang="en-AU" sz="2000" b="1">
                  <a:solidFill>
                    <a:schemeClr val="bg1"/>
                  </a:solidFill>
                </a:rPr>
                <a:t>Game of Hockey</a:t>
              </a:r>
            </a:p>
          </p:txBody>
        </p:sp>
        <p:sp>
          <p:nvSpPr>
            <p:cNvPr id="18" name="Rectangle 17">
              <a:extLst>
                <a:ext uri="{FF2B5EF4-FFF2-40B4-BE49-F238E27FC236}">
                  <a16:creationId xmlns:a16="http://schemas.microsoft.com/office/drawing/2014/main" id="{467C3578-8A73-400F-875F-5C8326FDB0F0}"/>
                </a:ext>
              </a:extLst>
            </p:cNvPr>
            <p:cNvSpPr/>
            <p:nvPr/>
          </p:nvSpPr>
          <p:spPr>
            <a:xfrm>
              <a:off x="7406657" y="5646720"/>
              <a:ext cx="1192160" cy="95900"/>
            </a:xfrm>
            <a:prstGeom prst="rect">
              <a:avLst/>
            </a:prstGeom>
          </p:spPr>
          <p:txBody>
            <a:bodyPr wrap="square">
              <a:spAutoFit/>
            </a:bodyPr>
            <a:lstStyle/>
            <a:p>
              <a:r>
                <a:rPr lang="en-AU" sz="600"/>
                <a:t>https://en.wikipedia.org/wiki/Northwestern_Wildcats_field_hockey</a:t>
              </a:r>
            </a:p>
          </p:txBody>
        </p:sp>
        <p:pic>
          <p:nvPicPr>
            <p:cNvPr id="19" name="Picture 12" descr="Image result for field hockey">
              <a:extLst>
                <a:ext uri="{FF2B5EF4-FFF2-40B4-BE49-F238E27FC236}">
                  <a16:creationId xmlns:a16="http://schemas.microsoft.com/office/drawing/2014/main" id="{1496716A-C452-4180-9AD1-715B58D04E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1864" y="4009633"/>
              <a:ext cx="2234823" cy="16541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89394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2628" y="515007"/>
          <a:ext cx="9144000" cy="6400800"/>
        </p:xfrm>
        <a:graphic>
          <a:graphicData uri="http://schemas.openxmlformats.org/drawingml/2006/chart">
            <c:chart xmlns:c="http://schemas.openxmlformats.org/drawingml/2006/chart" xmlns:r="http://schemas.openxmlformats.org/officeDocument/2006/relationships" r:id="rId2"/>
          </a:graphicData>
        </a:graphic>
      </p:graphicFrame>
      <p:sp>
        <p:nvSpPr>
          <p:cNvPr id="9" name="Footer Placeholder 8"/>
          <p:cNvSpPr>
            <a:spLocks noGrp="1"/>
          </p:cNvSpPr>
          <p:nvPr>
            <p:ph type="ftr" sz="quarter" idx="11"/>
          </p:nvPr>
        </p:nvSpPr>
        <p:spPr>
          <a:xfrm>
            <a:off x="1411266" y="6508522"/>
            <a:ext cx="2895600" cy="365125"/>
          </a:xfrm>
        </p:spPr>
        <p:txBody>
          <a:bodyPr/>
          <a:lstStyle/>
          <a:p>
            <a:r>
              <a:rPr lang="en-US"/>
              <a:t>©PE STUDIES RESOURCES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8603" y="6420221"/>
            <a:ext cx="375390" cy="375763"/>
          </a:xfrm>
          <a:prstGeom prst="rect">
            <a:avLst/>
          </a:prstGeom>
          <a:noFill/>
        </p:spPr>
      </p:pic>
      <p:sp>
        <p:nvSpPr>
          <p:cNvPr id="8" name="TextBox 7">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0" name="Title 1">
            <a:extLst>
              <a:ext uri="{FF2B5EF4-FFF2-40B4-BE49-F238E27FC236}">
                <a16:creationId xmlns:a16="http://schemas.microsoft.com/office/drawing/2014/main" id="{2A8961D8-FDD0-4C3C-8296-6FF38C73CBA6}"/>
              </a:ext>
            </a:extLst>
          </p:cNvPr>
          <p:cNvSpPr txBox="1">
            <a:spLocks/>
          </p:cNvSpPr>
          <p:nvPr/>
        </p:nvSpPr>
        <p:spPr>
          <a:xfrm>
            <a:off x="0" y="0"/>
            <a:ext cx="9144000" cy="579091"/>
          </a:xfrm>
          <a:prstGeom prst="rect">
            <a:avLst/>
          </a:prstGeo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solidFill>
                  <a:schemeClr val="tx1"/>
                </a:solidFill>
              </a:rPr>
              <a:t>ENERGY SYSTEM INTERPLAY</a:t>
            </a:r>
            <a:endParaRPr lang="en-US" sz="2400" b="1">
              <a:solidFill>
                <a:schemeClr val="tx1"/>
              </a:solidFill>
            </a:endParaRPr>
          </a:p>
        </p:txBody>
      </p:sp>
    </p:spTree>
    <p:extLst>
      <p:ext uri="{BB962C8B-B14F-4D97-AF65-F5344CB8AC3E}">
        <p14:creationId xmlns:p14="http://schemas.microsoft.com/office/powerpoint/2010/main" val="22944957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136</a:t>
            </a:fld>
            <a:endParaRPr lang="en-US"/>
          </a:p>
        </p:txBody>
      </p:sp>
      <p:sp>
        <p:nvSpPr>
          <p:cNvPr id="11" name="Title 1">
            <a:extLst>
              <a:ext uri="{FF2B5EF4-FFF2-40B4-BE49-F238E27FC236}">
                <a16:creationId xmlns:a16="http://schemas.microsoft.com/office/drawing/2014/main" id="{CF467848-6F6E-704E-A902-601F16EBA8AD}"/>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sp>
        <p:nvSpPr>
          <p:cNvPr id="9" name="TextBox 8">
            <a:extLst>
              <a:ext uri="{FF2B5EF4-FFF2-40B4-BE49-F238E27FC236}">
                <a16:creationId xmlns:a16="http://schemas.microsoft.com/office/drawing/2014/main" id="{1B0AAF54-86C3-E744-BADB-484906EBBB92}"/>
              </a:ext>
            </a:extLst>
          </p:cNvPr>
          <p:cNvSpPr txBox="1"/>
          <p:nvPr/>
        </p:nvSpPr>
        <p:spPr>
          <a:xfrm>
            <a:off x="235811" y="1045875"/>
            <a:ext cx="4383732" cy="400110"/>
          </a:xfrm>
          <a:prstGeom prst="rect">
            <a:avLst/>
          </a:prstGeom>
          <a:solidFill>
            <a:srgbClr val="FF0000"/>
          </a:solidFill>
          <a:ln>
            <a:solidFill>
              <a:schemeClr val="tx1"/>
            </a:solidFill>
          </a:ln>
        </p:spPr>
        <p:txBody>
          <a:bodyPr wrap="square" rtlCol="0">
            <a:spAutoFit/>
          </a:bodyPr>
          <a:lstStyle/>
          <a:p>
            <a:r>
              <a:rPr lang="en-US" sz="2000" b="1" dirty="0">
                <a:solidFill>
                  <a:schemeClr val="bg1"/>
                </a:solidFill>
              </a:rPr>
              <a:t>Steady State Exercise</a:t>
            </a:r>
          </a:p>
        </p:txBody>
      </p:sp>
      <p:sp>
        <p:nvSpPr>
          <p:cNvPr id="12" name="Content Placeholder 4">
            <a:extLst>
              <a:ext uri="{FF2B5EF4-FFF2-40B4-BE49-F238E27FC236}">
                <a16:creationId xmlns:a16="http://schemas.microsoft.com/office/drawing/2014/main" id="{A3FA964C-52F2-0748-B8F0-799789E20AA5}"/>
              </a:ext>
            </a:extLst>
          </p:cNvPr>
          <p:cNvSpPr>
            <a:spLocks noGrp="1"/>
          </p:cNvSpPr>
          <p:nvPr>
            <p:ph idx="1"/>
          </p:nvPr>
        </p:nvSpPr>
        <p:spPr>
          <a:xfrm>
            <a:off x="228600" y="1523999"/>
            <a:ext cx="8579734" cy="2272497"/>
          </a:xfr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a:noAutofit/>
          </a:bodyPr>
          <a:lstStyle/>
          <a:p>
            <a:r>
              <a:rPr lang="en-US" sz="2000" dirty="0"/>
              <a:t>Oxygen consumption rises sharply during first minutes of exercise.</a:t>
            </a:r>
          </a:p>
          <a:p>
            <a:r>
              <a:rPr lang="en-US" sz="2000" dirty="0"/>
              <a:t>This consumption begins to plateau between 3-4 mins and will remain stable for the duration of exercise. </a:t>
            </a:r>
          </a:p>
          <a:p>
            <a:r>
              <a:rPr lang="en-AU" sz="2000" dirty="0"/>
              <a:t>This means there is a balance between energy required by working muscles and ATP produced by the aerobic pathway.</a:t>
            </a:r>
          </a:p>
          <a:p>
            <a:r>
              <a:rPr lang="en-AU" sz="2000" dirty="0"/>
              <a:t>This is </a:t>
            </a:r>
            <a:r>
              <a:rPr lang="en-US" sz="2000" dirty="0"/>
              <a:t>referred to as </a:t>
            </a:r>
            <a:r>
              <a:rPr lang="en-US" sz="2000" i="1" dirty="0">
                <a:solidFill>
                  <a:schemeClr val="tx1"/>
                </a:solidFill>
                <a:highlight>
                  <a:srgbClr val="FFFF00"/>
                </a:highlight>
              </a:rPr>
              <a:t>Steady State “exercise”. </a:t>
            </a:r>
          </a:p>
          <a:p>
            <a:pPr marL="0" indent="0">
              <a:buFont typeface="Arial" pitchFamily="34" charset="0"/>
              <a:buNone/>
            </a:pPr>
            <a:endParaRPr lang="en-US" sz="2000" b="1" i="1" dirty="0"/>
          </a:p>
          <a:p>
            <a:pPr marL="0" indent="0">
              <a:buFont typeface="Arial" pitchFamily="34" charset="0"/>
              <a:buNone/>
            </a:pPr>
            <a:endParaRPr lang="en-US" sz="2000" dirty="0"/>
          </a:p>
        </p:txBody>
      </p:sp>
      <p:sp>
        <p:nvSpPr>
          <p:cNvPr id="3" name="Rectangle 2">
            <a:extLst>
              <a:ext uri="{FF2B5EF4-FFF2-40B4-BE49-F238E27FC236}">
                <a16:creationId xmlns:a16="http://schemas.microsoft.com/office/drawing/2014/main" id="{E983891C-55A1-4A4D-8FD5-AEF7086D7E09}"/>
              </a:ext>
            </a:extLst>
          </p:cNvPr>
          <p:cNvSpPr/>
          <p:nvPr/>
        </p:nvSpPr>
        <p:spPr>
          <a:xfrm>
            <a:off x="6021659" y="6445964"/>
            <a:ext cx="1423788" cy="184666"/>
          </a:xfrm>
          <a:prstGeom prst="rect">
            <a:avLst/>
          </a:prstGeom>
        </p:spPr>
        <p:txBody>
          <a:bodyPr wrap="none">
            <a:spAutoFit/>
          </a:bodyPr>
          <a:lstStyle/>
          <a:p>
            <a:r>
              <a:rPr lang="en-US" sz="600"/>
              <a:t>https://</a:t>
            </a:r>
            <a:r>
              <a:rPr lang="en-US" sz="600" err="1"/>
              <a:t>pxhere.com</a:t>
            </a:r>
            <a:r>
              <a:rPr lang="en-US" sz="600"/>
              <a:t>/</a:t>
            </a:r>
            <a:r>
              <a:rPr lang="en-US" sz="600" err="1"/>
              <a:t>en</a:t>
            </a:r>
            <a:r>
              <a:rPr lang="en-US" sz="600"/>
              <a:t>/photo/1390909</a:t>
            </a:r>
          </a:p>
        </p:txBody>
      </p:sp>
      <p:pic>
        <p:nvPicPr>
          <p:cNvPr id="1026" name="Picture 2" descr="What Is Steady State Cardio and How To Use It | Pippin Performance">
            <a:extLst>
              <a:ext uri="{FF2B5EF4-FFF2-40B4-BE49-F238E27FC236}">
                <a16:creationId xmlns:a16="http://schemas.microsoft.com/office/drawing/2014/main" id="{03468E5A-6BBB-458A-8997-A27F509A43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617" r="38038"/>
          <a:stretch/>
        </p:blipFill>
        <p:spPr bwMode="auto">
          <a:xfrm>
            <a:off x="3396036" y="3870139"/>
            <a:ext cx="2244861" cy="267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1742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137</a:t>
            </a:fld>
            <a:endParaRPr lang="en-US"/>
          </a:p>
        </p:txBody>
      </p:sp>
      <p:sp>
        <p:nvSpPr>
          <p:cNvPr id="11" name="Title 1">
            <a:extLst>
              <a:ext uri="{FF2B5EF4-FFF2-40B4-BE49-F238E27FC236}">
                <a16:creationId xmlns:a16="http://schemas.microsoft.com/office/drawing/2014/main" id="{CF467848-6F6E-704E-A902-601F16EBA8AD}"/>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sp>
        <p:nvSpPr>
          <p:cNvPr id="9" name="TextBox 8">
            <a:extLst>
              <a:ext uri="{FF2B5EF4-FFF2-40B4-BE49-F238E27FC236}">
                <a16:creationId xmlns:a16="http://schemas.microsoft.com/office/drawing/2014/main" id="{1B0AAF54-86C3-E744-BADB-484906EBBB92}"/>
              </a:ext>
            </a:extLst>
          </p:cNvPr>
          <p:cNvSpPr txBox="1"/>
          <p:nvPr/>
        </p:nvSpPr>
        <p:spPr>
          <a:xfrm>
            <a:off x="235811" y="1045875"/>
            <a:ext cx="4383732" cy="400110"/>
          </a:xfrm>
          <a:prstGeom prst="rect">
            <a:avLst/>
          </a:prstGeom>
          <a:solidFill>
            <a:srgbClr val="FF0000"/>
          </a:solidFill>
          <a:ln>
            <a:solidFill>
              <a:schemeClr val="tx1"/>
            </a:solidFill>
          </a:ln>
        </p:spPr>
        <p:txBody>
          <a:bodyPr wrap="square" rtlCol="0">
            <a:spAutoFit/>
          </a:bodyPr>
          <a:lstStyle/>
          <a:p>
            <a:r>
              <a:rPr lang="en-US" sz="2000" b="1" dirty="0">
                <a:solidFill>
                  <a:schemeClr val="bg1"/>
                </a:solidFill>
              </a:rPr>
              <a:t>Oxygen Deficit</a:t>
            </a:r>
          </a:p>
        </p:txBody>
      </p:sp>
      <p:sp>
        <p:nvSpPr>
          <p:cNvPr id="12" name="Content Placeholder 4">
            <a:extLst>
              <a:ext uri="{FF2B5EF4-FFF2-40B4-BE49-F238E27FC236}">
                <a16:creationId xmlns:a16="http://schemas.microsoft.com/office/drawing/2014/main" id="{A3FA964C-52F2-0748-B8F0-799789E20AA5}"/>
              </a:ext>
            </a:extLst>
          </p:cNvPr>
          <p:cNvSpPr>
            <a:spLocks noGrp="1"/>
          </p:cNvSpPr>
          <p:nvPr>
            <p:ph idx="1"/>
          </p:nvPr>
        </p:nvSpPr>
        <p:spPr>
          <a:xfrm>
            <a:off x="228601" y="1524000"/>
            <a:ext cx="4019308" cy="4330692"/>
          </a:xfr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a:noAutofit/>
          </a:bodyPr>
          <a:lstStyle/>
          <a:p>
            <a:r>
              <a:rPr lang="en-US" sz="1800" dirty="0"/>
              <a:t>When exercise commences, O₂ consumption does not reach “steady state” plateau immediately.</a:t>
            </a:r>
          </a:p>
          <a:p>
            <a:r>
              <a:rPr lang="en-AU" sz="1800" dirty="0">
                <a:highlight>
                  <a:srgbClr val="FFFF00"/>
                </a:highlight>
              </a:rPr>
              <a:t>Oxygen deficit</a:t>
            </a:r>
            <a:r>
              <a:rPr lang="en-AU" sz="1800" dirty="0"/>
              <a:t> is the state in which there is a discrepancy (shortfall) between oxygen supply and demand and the oxygen required to meet the energy requirements of the activity. </a:t>
            </a:r>
            <a:endParaRPr lang="en-US" sz="1800" dirty="0"/>
          </a:p>
          <a:p>
            <a:r>
              <a:rPr lang="en-US" sz="1800" dirty="0"/>
              <a:t>Energy used during O₂ deficit period is supplied </a:t>
            </a:r>
            <a:r>
              <a:rPr lang="en-US" sz="1800" b="1" i="1" dirty="0"/>
              <a:t>through Anaerobic pathways</a:t>
            </a:r>
          </a:p>
          <a:p>
            <a:r>
              <a:rPr lang="en-US" sz="1800" b="1" i="1" dirty="0"/>
              <a:t>Endurance-trained</a:t>
            </a:r>
            <a:r>
              <a:rPr lang="en-US" sz="1800" dirty="0"/>
              <a:t> athletes reach steady state more rapidly, with smaller oxygen deficit.</a:t>
            </a:r>
            <a:endParaRPr lang="en-US" sz="1800" b="1" i="1" dirty="0"/>
          </a:p>
          <a:p>
            <a:pPr marL="0" indent="0">
              <a:buFont typeface="Arial" pitchFamily="34" charset="0"/>
              <a:buNone/>
            </a:pPr>
            <a:endParaRPr lang="en-US" sz="1800" dirty="0"/>
          </a:p>
        </p:txBody>
      </p:sp>
      <p:sp>
        <p:nvSpPr>
          <p:cNvPr id="3" name="Rectangle 2">
            <a:extLst>
              <a:ext uri="{FF2B5EF4-FFF2-40B4-BE49-F238E27FC236}">
                <a16:creationId xmlns:a16="http://schemas.microsoft.com/office/drawing/2014/main" id="{E983891C-55A1-4A4D-8FD5-AEF7086D7E09}"/>
              </a:ext>
            </a:extLst>
          </p:cNvPr>
          <p:cNvSpPr/>
          <p:nvPr/>
        </p:nvSpPr>
        <p:spPr>
          <a:xfrm>
            <a:off x="6021659" y="6445964"/>
            <a:ext cx="1423788" cy="184666"/>
          </a:xfrm>
          <a:prstGeom prst="rect">
            <a:avLst/>
          </a:prstGeom>
        </p:spPr>
        <p:txBody>
          <a:bodyPr wrap="none">
            <a:spAutoFit/>
          </a:bodyPr>
          <a:lstStyle/>
          <a:p>
            <a:r>
              <a:rPr lang="en-US" sz="600"/>
              <a:t>https://</a:t>
            </a:r>
            <a:r>
              <a:rPr lang="en-US" sz="600" err="1"/>
              <a:t>pxhere.com</a:t>
            </a:r>
            <a:r>
              <a:rPr lang="en-US" sz="600"/>
              <a:t>/</a:t>
            </a:r>
            <a:r>
              <a:rPr lang="en-US" sz="600" err="1"/>
              <a:t>en</a:t>
            </a:r>
            <a:r>
              <a:rPr lang="en-US" sz="600"/>
              <a:t>/photo/1390909</a:t>
            </a:r>
          </a:p>
        </p:txBody>
      </p:sp>
      <p:pic>
        <p:nvPicPr>
          <p:cNvPr id="13" name="Content Placeholder 3">
            <a:extLst>
              <a:ext uri="{FF2B5EF4-FFF2-40B4-BE49-F238E27FC236}">
                <a16:creationId xmlns:a16="http://schemas.microsoft.com/office/drawing/2014/main" id="{81357461-AE55-4133-845D-FA76AB0DD972}"/>
              </a:ext>
            </a:extLst>
          </p:cNvPr>
          <p:cNvPicPr>
            <a:picLocks noChangeAspect="1"/>
          </p:cNvPicPr>
          <p:nvPr/>
        </p:nvPicPr>
        <p:blipFill rotWithShape="1">
          <a:blip r:embed="rId5"/>
          <a:srcRect l="1478" t="3188" r="12562" b="3158"/>
          <a:stretch/>
        </p:blipFill>
        <p:spPr>
          <a:xfrm>
            <a:off x="4487851" y="2135591"/>
            <a:ext cx="4656149" cy="3346109"/>
          </a:xfrm>
          <a:prstGeom prst="rect">
            <a:avLst/>
          </a:prstGeom>
        </p:spPr>
      </p:pic>
    </p:spTree>
    <p:extLst>
      <p:ext uri="{BB962C8B-B14F-4D97-AF65-F5344CB8AC3E}">
        <p14:creationId xmlns:p14="http://schemas.microsoft.com/office/powerpoint/2010/main" val="2706702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138</a:t>
            </a:fld>
            <a:endParaRPr lang="en-US"/>
          </a:p>
        </p:txBody>
      </p:sp>
      <p:sp>
        <p:nvSpPr>
          <p:cNvPr id="11" name="Title 1">
            <a:extLst>
              <a:ext uri="{FF2B5EF4-FFF2-40B4-BE49-F238E27FC236}">
                <a16:creationId xmlns:a16="http://schemas.microsoft.com/office/drawing/2014/main" id="{CF467848-6F6E-704E-A902-601F16EBA8AD}"/>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sp>
        <p:nvSpPr>
          <p:cNvPr id="9" name="TextBox 8">
            <a:extLst>
              <a:ext uri="{FF2B5EF4-FFF2-40B4-BE49-F238E27FC236}">
                <a16:creationId xmlns:a16="http://schemas.microsoft.com/office/drawing/2014/main" id="{1B0AAF54-86C3-E744-BADB-484906EBBB92}"/>
              </a:ext>
            </a:extLst>
          </p:cNvPr>
          <p:cNvSpPr txBox="1"/>
          <p:nvPr/>
        </p:nvSpPr>
        <p:spPr>
          <a:xfrm>
            <a:off x="235811" y="1045875"/>
            <a:ext cx="4383732" cy="400110"/>
          </a:xfrm>
          <a:prstGeom prst="rect">
            <a:avLst/>
          </a:prstGeom>
          <a:solidFill>
            <a:srgbClr val="FF0000"/>
          </a:solidFill>
          <a:ln>
            <a:solidFill>
              <a:schemeClr val="tx1"/>
            </a:solidFill>
          </a:ln>
        </p:spPr>
        <p:txBody>
          <a:bodyPr wrap="square" rtlCol="0">
            <a:spAutoFit/>
          </a:bodyPr>
          <a:lstStyle/>
          <a:p>
            <a:r>
              <a:rPr lang="en-US" sz="2000" b="1" dirty="0">
                <a:solidFill>
                  <a:schemeClr val="bg1"/>
                </a:solidFill>
              </a:rPr>
              <a:t>Oxygen Deficit</a:t>
            </a:r>
          </a:p>
        </p:txBody>
      </p:sp>
      <p:sp>
        <p:nvSpPr>
          <p:cNvPr id="12" name="Content Placeholder 4">
            <a:extLst>
              <a:ext uri="{FF2B5EF4-FFF2-40B4-BE49-F238E27FC236}">
                <a16:creationId xmlns:a16="http://schemas.microsoft.com/office/drawing/2014/main" id="{A3FA964C-52F2-0748-B8F0-799789E20AA5}"/>
              </a:ext>
            </a:extLst>
          </p:cNvPr>
          <p:cNvSpPr>
            <a:spLocks noGrp="1"/>
          </p:cNvSpPr>
          <p:nvPr>
            <p:ph idx="1"/>
          </p:nvPr>
        </p:nvSpPr>
        <p:spPr>
          <a:xfrm>
            <a:off x="228601" y="1524000"/>
            <a:ext cx="4019308" cy="4078148"/>
          </a:xfr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AU" sz="1800" dirty="0"/>
              <a:t>The oxygen deficit occurs because the respiratory and circulatory systems take some time to adjust to the new oxygen demand and, consequently, the amount supplied lags behind the amount needed.</a:t>
            </a:r>
          </a:p>
          <a:p>
            <a:pPr marL="0" indent="0">
              <a:buNone/>
            </a:pPr>
            <a:endParaRPr lang="en-AU" sz="1800" dirty="0"/>
          </a:p>
          <a:p>
            <a:pPr marL="0" indent="0">
              <a:buNone/>
            </a:pPr>
            <a:r>
              <a:rPr lang="en-AU" sz="1800" dirty="0"/>
              <a:t>The bodies systems will adjustments to increase oxygen supply. This includes:</a:t>
            </a:r>
          </a:p>
          <a:p>
            <a:r>
              <a:rPr lang="en-AU" sz="1800" dirty="0"/>
              <a:t>increased respiratory frequency</a:t>
            </a:r>
          </a:p>
          <a:p>
            <a:r>
              <a:rPr lang="en-AU" sz="1800" dirty="0"/>
              <a:t>increased tidal volume </a:t>
            </a:r>
          </a:p>
          <a:p>
            <a:r>
              <a:rPr lang="en-AU" sz="1800" dirty="0"/>
              <a:t>increased heart rate </a:t>
            </a:r>
          </a:p>
          <a:p>
            <a:r>
              <a:rPr lang="en-AU" sz="1800" dirty="0"/>
              <a:t>increased stroke volume</a:t>
            </a:r>
            <a:endParaRPr lang="en-US" sz="1800" dirty="0"/>
          </a:p>
        </p:txBody>
      </p:sp>
      <p:sp>
        <p:nvSpPr>
          <p:cNvPr id="3" name="Rectangle 2">
            <a:extLst>
              <a:ext uri="{FF2B5EF4-FFF2-40B4-BE49-F238E27FC236}">
                <a16:creationId xmlns:a16="http://schemas.microsoft.com/office/drawing/2014/main" id="{E983891C-55A1-4A4D-8FD5-AEF7086D7E09}"/>
              </a:ext>
            </a:extLst>
          </p:cNvPr>
          <p:cNvSpPr/>
          <p:nvPr/>
        </p:nvSpPr>
        <p:spPr>
          <a:xfrm>
            <a:off x="6021659" y="6445964"/>
            <a:ext cx="1423788" cy="184666"/>
          </a:xfrm>
          <a:prstGeom prst="rect">
            <a:avLst/>
          </a:prstGeom>
        </p:spPr>
        <p:txBody>
          <a:bodyPr wrap="none">
            <a:spAutoFit/>
          </a:bodyPr>
          <a:lstStyle/>
          <a:p>
            <a:r>
              <a:rPr lang="en-US" sz="600"/>
              <a:t>https://</a:t>
            </a:r>
            <a:r>
              <a:rPr lang="en-US" sz="600" err="1"/>
              <a:t>pxhere.com</a:t>
            </a:r>
            <a:r>
              <a:rPr lang="en-US" sz="600"/>
              <a:t>/</a:t>
            </a:r>
            <a:r>
              <a:rPr lang="en-US" sz="600" err="1"/>
              <a:t>en</a:t>
            </a:r>
            <a:r>
              <a:rPr lang="en-US" sz="600"/>
              <a:t>/photo/1390909</a:t>
            </a:r>
          </a:p>
        </p:txBody>
      </p:sp>
      <p:pic>
        <p:nvPicPr>
          <p:cNvPr id="13" name="Content Placeholder 3">
            <a:extLst>
              <a:ext uri="{FF2B5EF4-FFF2-40B4-BE49-F238E27FC236}">
                <a16:creationId xmlns:a16="http://schemas.microsoft.com/office/drawing/2014/main" id="{81357461-AE55-4133-845D-FA76AB0DD972}"/>
              </a:ext>
            </a:extLst>
          </p:cNvPr>
          <p:cNvPicPr>
            <a:picLocks noChangeAspect="1"/>
          </p:cNvPicPr>
          <p:nvPr/>
        </p:nvPicPr>
        <p:blipFill rotWithShape="1">
          <a:blip r:embed="rId5"/>
          <a:srcRect l="1478" t="3188" r="12562" b="3158"/>
          <a:stretch/>
        </p:blipFill>
        <p:spPr>
          <a:xfrm>
            <a:off x="4487851" y="2135591"/>
            <a:ext cx="4656149" cy="3346109"/>
          </a:xfrm>
          <a:prstGeom prst="rect">
            <a:avLst/>
          </a:prstGeom>
        </p:spPr>
      </p:pic>
    </p:spTree>
    <p:extLst>
      <p:ext uri="{BB962C8B-B14F-4D97-AF65-F5344CB8AC3E}">
        <p14:creationId xmlns:p14="http://schemas.microsoft.com/office/powerpoint/2010/main" val="17650950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139</a:t>
            </a:fld>
            <a:endParaRPr lang="en-US"/>
          </a:p>
        </p:txBody>
      </p:sp>
      <p:sp>
        <p:nvSpPr>
          <p:cNvPr id="11" name="Title 1">
            <a:extLst>
              <a:ext uri="{FF2B5EF4-FFF2-40B4-BE49-F238E27FC236}">
                <a16:creationId xmlns:a16="http://schemas.microsoft.com/office/drawing/2014/main" id="{CF467848-6F6E-704E-A902-601F16EBA8AD}"/>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sp>
        <p:nvSpPr>
          <p:cNvPr id="3" name="Rectangle 2">
            <a:extLst>
              <a:ext uri="{FF2B5EF4-FFF2-40B4-BE49-F238E27FC236}">
                <a16:creationId xmlns:a16="http://schemas.microsoft.com/office/drawing/2014/main" id="{E983891C-55A1-4A4D-8FD5-AEF7086D7E09}"/>
              </a:ext>
            </a:extLst>
          </p:cNvPr>
          <p:cNvSpPr/>
          <p:nvPr/>
        </p:nvSpPr>
        <p:spPr>
          <a:xfrm>
            <a:off x="6021659" y="6445964"/>
            <a:ext cx="1423788" cy="184666"/>
          </a:xfrm>
          <a:prstGeom prst="rect">
            <a:avLst/>
          </a:prstGeom>
        </p:spPr>
        <p:txBody>
          <a:bodyPr wrap="none">
            <a:spAutoFit/>
          </a:bodyPr>
          <a:lstStyle/>
          <a:p>
            <a:r>
              <a:rPr lang="en-US" sz="600"/>
              <a:t>https://</a:t>
            </a:r>
            <a:r>
              <a:rPr lang="en-US" sz="600" err="1"/>
              <a:t>pxhere.com</a:t>
            </a:r>
            <a:r>
              <a:rPr lang="en-US" sz="600"/>
              <a:t>/</a:t>
            </a:r>
            <a:r>
              <a:rPr lang="en-US" sz="600" err="1"/>
              <a:t>en</a:t>
            </a:r>
            <a:r>
              <a:rPr lang="en-US" sz="600"/>
              <a:t>/photo/1390909</a:t>
            </a:r>
          </a:p>
        </p:txBody>
      </p:sp>
      <p:pic>
        <p:nvPicPr>
          <p:cNvPr id="14" name="Content Placeholder 3">
            <a:extLst>
              <a:ext uri="{FF2B5EF4-FFF2-40B4-BE49-F238E27FC236}">
                <a16:creationId xmlns:a16="http://schemas.microsoft.com/office/drawing/2014/main" id="{1DB52776-CC1D-4D3D-BD30-AEFA3299481C}"/>
              </a:ext>
            </a:extLst>
          </p:cNvPr>
          <p:cNvPicPr>
            <a:picLocks noGrp="1" noChangeAspect="1"/>
          </p:cNvPicPr>
          <p:nvPr>
            <p:ph idx="1"/>
          </p:nvPr>
        </p:nvPicPr>
        <p:blipFill>
          <a:blip r:embed="rId5"/>
          <a:stretch>
            <a:fillRect/>
          </a:stretch>
        </p:blipFill>
        <p:spPr>
          <a:xfrm>
            <a:off x="-1" y="699215"/>
            <a:ext cx="9143999" cy="5729779"/>
          </a:xfrm>
          <a:prstGeom prst="rect">
            <a:avLst/>
          </a:prstGeom>
        </p:spPr>
      </p:pic>
    </p:spTree>
    <p:extLst>
      <p:ext uri="{BB962C8B-B14F-4D97-AF65-F5344CB8AC3E}">
        <p14:creationId xmlns:p14="http://schemas.microsoft.com/office/powerpoint/2010/main" val="3423722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14</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2057400" y="990931"/>
            <a:ext cx="6966844" cy="54784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Muscular Strength</a:t>
            </a:r>
          </a:p>
          <a:p>
            <a:pPr fontAlgn="base">
              <a:spcBef>
                <a:spcPct val="0"/>
              </a:spcBef>
              <a:spcAft>
                <a:spcPct val="0"/>
              </a:spcAft>
            </a:pPr>
            <a:endParaRPr lang="en-US" sz="1000" b="1" dirty="0"/>
          </a:p>
          <a:p>
            <a:pPr marL="342900" indent="-342900" fontAlgn="base">
              <a:spcBef>
                <a:spcPct val="0"/>
              </a:spcBef>
              <a:spcAft>
                <a:spcPct val="0"/>
              </a:spcAft>
              <a:buFont typeface="Arial" panose="020B0604020202020204" pitchFamily="34" charset="0"/>
              <a:buChar char="•"/>
            </a:pPr>
            <a:r>
              <a:rPr lang="en-GB" dirty="0"/>
              <a:t>The maximal force that can be generated by a muscle or muscle group in one maximal effort (1 RM)</a:t>
            </a:r>
          </a:p>
          <a:p>
            <a:pPr marL="342900" indent="-342900" fontAlgn="base">
              <a:spcBef>
                <a:spcPct val="0"/>
              </a:spcBef>
              <a:spcAft>
                <a:spcPct val="0"/>
              </a:spcAft>
              <a:buFont typeface="Arial" panose="020B0604020202020204" pitchFamily="34" charset="0"/>
              <a:buChar char="•"/>
            </a:pPr>
            <a:endParaRPr lang="en-GB" sz="1000" dirty="0"/>
          </a:p>
          <a:p>
            <a:pPr marL="342900" indent="-342900" fontAlgn="base">
              <a:spcBef>
                <a:spcPct val="0"/>
              </a:spcBef>
              <a:spcAft>
                <a:spcPct val="0"/>
              </a:spcAft>
              <a:buFont typeface="Arial" panose="020B0604020202020204" pitchFamily="34" charset="0"/>
              <a:buChar char="•"/>
            </a:pPr>
            <a:r>
              <a:rPr lang="en-GB" dirty="0"/>
              <a:t>Muscular strength is important in sports where an object needs to be moved forcefully (such as in weight-lifting) or when the body needs to hold its position against the opposing force of the opposition</a:t>
            </a:r>
          </a:p>
          <a:p>
            <a:pPr marL="342900" indent="-342900" fontAlgn="base">
              <a:spcBef>
                <a:spcPct val="0"/>
              </a:spcBef>
              <a:spcAft>
                <a:spcPct val="0"/>
              </a:spcAft>
              <a:buFont typeface="Arial" panose="020B0604020202020204" pitchFamily="34" charset="0"/>
              <a:buChar char="•"/>
            </a:pPr>
            <a:endParaRPr lang="en-GB" sz="2000" dirty="0"/>
          </a:p>
          <a:p>
            <a:pPr marL="342900" indent="-342900" fontAlgn="base">
              <a:spcBef>
                <a:spcPct val="0"/>
              </a:spcBef>
              <a:spcAft>
                <a:spcPct val="0"/>
              </a:spcAft>
              <a:buFont typeface="Arial" panose="020B0604020202020204" pitchFamily="34" charset="0"/>
              <a:buChar char="•"/>
            </a:pPr>
            <a:endParaRPr lang="en-GB" sz="2000" dirty="0"/>
          </a:p>
          <a:p>
            <a:pPr marL="342900" indent="-342900" fontAlgn="base">
              <a:spcBef>
                <a:spcPct val="0"/>
              </a:spcBef>
              <a:spcAft>
                <a:spcPct val="0"/>
              </a:spcAft>
              <a:buFont typeface="Arial" panose="020B0604020202020204" pitchFamily="34" charset="0"/>
              <a:buChar char="•"/>
            </a:pPr>
            <a:endParaRPr lang="en-GB" sz="2000" dirty="0"/>
          </a:p>
          <a:p>
            <a:pPr marL="342900" indent="-342900" fontAlgn="base">
              <a:spcBef>
                <a:spcPct val="0"/>
              </a:spcBef>
              <a:spcAft>
                <a:spcPct val="0"/>
              </a:spcAft>
              <a:buFont typeface="Arial" panose="020B0604020202020204" pitchFamily="34" charset="0"/>
              <a:buChar char="•"/>
            </a:pPr>
            <a:endParaRPr lang="en-GB" sz="2000" dirty="0"/>
          </a:p>
          <a:p>
            <a:pPr fontAlgn="base">
              <a:spcBef>
                <a:spcPct val="0"/>
              </a:spcBef>
              <a:spcAft>
                <a:spcPct val="0"/>
              </a:spcAft>
            </a:pPr>
            <a:endParaRPr lang="en-GB" sz="2000" dirty="0"/>
          </a:p>
          <a:p>
            <a:pPr marL="342900" indent="-342900" fontAlgn="base">
              <a:spcBef>
                <a:spcPct val="0"/>
              </a:spcBef>
              <a:spcAft>
                <a:spcPct val="0"/>
              </a:spcAft>
              <a:buFont typeface="Arial" panose="020B0604020202020204" pitchFamily="34" charset="0"/>
              <a:buChar char="•"/>
            </a:pPr>
            <a:endParaRPr lang="en-GB" sz="2000" dirty="0"/>
          </a:p>
          <a:p>
            <a:pPr marL="342900" indent="-342900" fontAlgn="base">
              <a:spcBef>
                <a:spcPct val="0"/>
              </a:spcBef>
              <a:spcAft>
                <a:spcPct val="0"/>
              </a:spcAft>
              <a:buFont typeface="Arial" panose="020B0604020202020204" pitchFamily="34" charset="0"/>
              <a:buChar char="•"/>
            </a:pPr>
            <a:endParaRPr lang="en-GB" sz="2000" dirty="0"/>
          </a:p>
          <a:p>
            <a:pPr marL="342900" indent="-342900" fontAlgn="base">
              <a:spcBef>
                <a:spcPct val="0"/>
              </a:spcBef>
              <a:spcAft>
                <a:spcPct val="0"/>
              </a:spcAft>
              <a:buFont typeface="Arial" panose="020B0604020202020204" pitchFamily="34" charset="0"/>
              <a:buChar char="•"/>
            </a:pPr>
            <a:endParaRPr lang="en-GB" sz="2000" dirty="0"/>
          </a:p>
          <a:p>
            <a:pPr marL="342900" indent="-342900" fontAlgn="base">
              <a:spcBef>
                <a:spcPct val="0"/>
              </a:spcBef>
              <a:spcAft>
                <a:spcPct val="0"/>
              </a:spcAft>
              <a:buFont typeface="Arial" panose="020B0604020202020204" pitchFamily="34" charset="0"/>
              <a:buChar char="•"/>
            </a:pPr>
            <a:endParaRPr lang="en-GB" sz="2000" dirty="0"/>
          </a:p>
          <a:p>
            <a:pPr marL="342900" indent="-342900" fontAlgn="base">
              <a:spcBef>
                <a:spcPct val="0"/>
              </a:spcBef>
              <a:spcAft>
                <a:spcPct val="0"/>
              </a:spcAft>
              <a:buFont typeface="Arial" panose="020B0604020202020204" pitchFamily="34" charset="0"/>
              <a:buChar char="•"/>
            </a:pPr>
            <a:endParaRPr lang="en-GB" sz="2000" dirty="0"/>
          </a:p>
          <a:p>
            <a:pPr marL="342900" indent="-342900" fontAlgn="base">
              <a:spcBef>
                <a:spcPct val="0"/>
              </a:spcBef>
              <a:spcAft>
                <a:spcPct val="0"/>
              </a:spcAft>
              <a:buFont typeface="Arial" panose="020B0604020202020204" pitchFamily="34" charset="0"/>
              <a:buChar char="•"/>
            </a:pPr>
            <a:endParaRPr lang="en-GB" sz="2000" dirty="0"/>
          </a:p>
        </p:txBody>
      </p:sp>
      <p:pic>
        <p:nvPicPr>
          <p:cNvPr id="16" name="Picture 2" descr="Rugby Scrum by Paolo Camera.">
            <a:extLst>
              <a:ext uri="{FF2B5EF4-FFF2-40B4-BE49-F238E27FC236}">
                <a16:creationId xmlns:a16="http://schemas.microsoft.com/office/drawing/2014/main" id="{DFD683CC-76F1-4BF1-8E7F-32C3CF2AD786}"/>
              </a:ext>
            </a:extLst>
          </p:cNvPr>
          <p:cNvPicPr>
            <a:picLocks noChangeAspect="1" noChangeArrowheads="1"/>
          </p:cNvPicPr>
          <p:nvPr/>
        </p:nvPicPr>
        <p:blipFill>
          <a:blip r:embed="rId4" cstate="print"/>
          <a:srcRect/>
          <a:stretch>
            <a:fillRect/>
          </a:stretch>
        </p:blipFill>
        <p:spPr bwMode="auto">
          <a:xfrm>
            <a:off x="4953000" y="3662433"/>
            <a:ext cx="3973696" cy="2638535"/>
          </a:xfrm>
          <a:prstGeom prst="rect">
            <a:avLst/>
          </a:prstGeom>
          <a:noFill/>
        </p:spPr>
      </p:pic>
      <p:sp>
        <p:nvSpPr>
          <p:cNvPr id="17" name="TextBox 16">
            <a:extLst>
              <a:ext uri="{FF2B5EF4-FFF2-40B4-BE49-F238E27FC236}">
                <a16:creationId xmlns:a16="http://schemas.microsoft.com/office/drawing/2014/main" id="{ECDC3428-00AF-4C75-B270-E096E3504C5F}"/>
              </a:ext>
            </a:extLst>
          </p:cNvPr>
          <p:cNvSpPr txBox="1"/>
          <p:nvPr/>
        </p:nvSpPr>
        <p:spPr>
          <a:xfrm>
            <a:off x="2126226" y="4009953"/>
            <a:ext cx="2757948" cy="2031325"/>
          </a:xfrm>
          <a:prstGeom prst="rect">
            <a:avLst/>
          </a:prstGeom>
          <a:solidFill>
            <a:srgbClr val="FF0000"/>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dirty="0">
                <a:solidFill>
                  <a:schemeClr val="bg1"/>
                </a:solidFill>
              </a:rPr>
              <a:t>Isometric contractions (no change in muscle length) produce maximum force, as seen in the rugby scrum. Once the scrum moves, it is no longer an isometric contraction</a:t>
            </a:r>
            <a:endParaRPr lang="en-US" dirty="0">
              <a:solidFill>
                <a:schemeClr val="bg1"/>
              </a:solidFill>
            </a:endParaRPr>
          </a:p>
        </p:txBody>
      </p:sp>
      <p:sp>
        <p:nvSpPr>
          <p:cNvPr id="18" name="Right Arrow 12">
            <a:extLst>
              <a:ext uri="{FF2B5EF4-FFF2-40B4-BE49-F238E27FC236}">
                <a16:creationId xmlns:a16="http://schemas.microsoft.com/office/drawing/2014/main" id="{F42604C3-118A-4631-8AA7-AD685C96DB22}"/>
              </a:ext>
            </a:extLst>
          </p:cNvPr>
          <p:cNvSpPr/>
          <p:nvPr/>
        </p:nvSpPr>
        <p:spPr>
          <a:xfrm>
            <a:off x="4805464" y="5025616"/>
            <a:ext cx="629340" cy="277355"/>
          </a:xfrm>
          <a:prstGeom prst="rightArrow">
            <a:avLst/>
          </a:prstGeom>
          <a:solidFill>
            <a:srgbClr val="FF0000"/>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33" name="Rectangle 32">
            <a:extLst>
              <a:ext uri="{FF2B5EF4-FFF2-40B4-BE49-F238E27FC236}">
                <a16:creationId xmlns:a16="http://schemas.microsoft.com/office/drawing/2014/main" id="{9662CE08-22FA-4031-AB35-70112CE2B0B7}"/>
              </a:ext>
            </a:extLst>
          </p:cNvPr>
          <p:cNvSpPr/>
          <p:nvPr/>
        </p:nvSpPr>
        <p:spPr>
          <a:xfrm>
            <a:off x="7270619" y="6292334"/>
            <a:ext cx="1873381" cy="184666"/>
          </a:xfrm>
          <a:prstGeom prst="rect">
            <a:avLst/>
          </a:prstGeom>
        </p:spPr>
        <p:txBody>
          <a:bodyPr wrap="square">
            <a:spAutoFit/>
          </a:bodyPr>
          <a:lstStyle/>
          <a:p>
            <a:r>
              <a:rPr lang="en-US" sz="600" dirty="0"/>
              <a:t>www.flickr.com/photos/vegaseddie/1471251541/</a:t>
            </a:r>
          </a:p>
        </p:txBody>
      </p:sp>
      <p:sp>
        <p:nvSpPr>
          <p:cNvPr id="26" name="Rectangle 2">
            <a:extLst>
              <a:ext uri="{FF2B5EF4-FFF2-40B4-BE49-F238E27FC236}">
                <a16:creationId xmlns:a16="http://schemas.microsoft.com/office/drawing/2014/main" id="{951B91EF-273D-6242-B847-8D5A93D55C52}"/>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27" name="Group 26">
            <a:extLst>
              <a:ext uri="{FF2B5EF4-FFF2-40B4-BE49-F238E27FC236}">
                <a16:creationId xmlns:a16="http://schemas.microsoft.com/office/drawing/2014/main" id="{ACE7DBC5-D495-0644-99BC-5BC5646D6391}"/>
              </a:ext>
            </a:extLst>
          </p:cNvPr>
          <p:cNvGrpSpPr/>
          <p:nvPr/>
        </p:nvGrpSpPr>
        <p:grpSpPr>
          <a:xfrm>
            <a:off x="46334" y="977870"/>
            <a:ext cx="1921512" cy="5041929"/>
            <a:chOff x="-1216377" y="1368184"/>
            <a:chExt cx="1862315" cy="4917610"/>
          </a:xfrm>
        </p:grpSpPr>
        <p:sp>
          <p:nvSpPr>
            <p:cNvPr id="28" name="small_button1">
              <a:extLst>
                <a:ext uri="{FF2B5EF4-FFF2-40B4-BE49-F238E27FC236}">
                  <a16:creationId xmlns:a16="http://schemas.microsoft.com/office/drawing/2014/main" id="{2629E73A-9E6E-8E41-AF71-CFD2F0AC00DE}"/>
                </a:ext>
              </a:extLst>
            </p:cNvPr>
            <p:cNvSpPr/>
            <p:nvPr/>
          </p:nvSpPr>
          <p:spPr>
            <a:xfrm>
              <a:off x="-1104647" y="2483764"/>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29" name="small_button1">
              <a:extLst>
                <a:ext uri="{FF2B5EF4-FFF2-40B4-BE49-F238E27FC236}">
                  <a16:creationId xmlns:a16="http://schemas.microsoft.com/office/drawing/2014/main" id="{8B9EFC62-A008-984C-9CA9-71217FF9D4F2}"/>
                </a:ext>
              </a:extLst>
            </p:cNvPr>
            <p:cNvSpPr/>
            <p:nvPr/>
          </p:nvSpPr>
          <p:spPr>
            <a:xfrm>
              <a:off x="-1104647" y="3235437"/>
              <a:ext cx="1622604" cy="659171"/>
            </a:xfrm>
            <a:prstGeom prst="roundRect">
              <a:avLst/>
            </a:prstGeom>
            <a:solidFill>
              <a:srgbClr val="00B0F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30" name="small_button1">
              <a:extLst>
                <a:ext uri="{FF2B5EF4-FFF2-40B4-BE49-F238E27FC236}">
                  <a16:creationId xmlns:a16="http://schemas.microsoft.com/office/drawing/2014/main" id="{2A225B85-812C-744A-8F38-7A988FC92B6F}"/>
                </a:ext>
              </a:extLst>
            </p:cNvPr>
            <p:cNvSpPr/>
            <p:nvPr/>
          </p:nvSpPr>
          <p:spPr>
            <a:xfrm>
              <a:off x="-1088396" y="3986553"/>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31" name="small_button1">
              <a:extLst>
                <a:ext uri="{FF2B5EF4-FFF2-40B4-BE49-F238E27FC236}">
                  <a16:creationId xmlns:a16="http://schemas.microsoft.com/office/drawing/2014/main" id="{307BEA81-DE00-B347-B670-D3410F7BCA9B}"/>
                </a:ext>
              </a:extLst>
            </p:cNvPr>
            <p:cNvSpPr/>
            <p:nvPr/>
          </p:nvSpPr>
          <p:spPr>
            <a:xfrm>
              <a:off x="-1096523" y="473766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32" name="small_button1">
              <a:extLst>
                <a:ext uri="{FF2B5EF4-FFF2-40B4-BE49-F238E27FC236}">
                  <a16:creationId xmlns:a16="http://schemas.microsoft.com/office/drawing/2014/main" id="{AF038A88-FE8C-264A-B8D6-2FD9C8B295EE}"/>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34" name="small_button1">
              <a:extLst>
                <a:ext uri="{FF2B5EF4-FFF2-40B4-BE49-F238E27FC236}">
                  <a16:creationId xmlns:a16="http://schemas.microsoft.com/office/drawing/2014/main" id="{115EF997-61E6-724E-8DB9-92F42DFDF1B9}"/>
                </a:ext>
              </a:extLst>
            </p:cNvPr>
            <p:cNvSpPr/>
            <p:nvPr/>
          </p:nvSpPr>
          <p:spPr>
            <a:xfrm>
              <a:off x="-1121935" y="5549837"/>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Tree>
    <p:extLst>
      <p:ext uri="{BB962C8B-B14F-4D97-AF65-F5344CB8AC3E}">
        <p14:creationId xmlns:p14="http://schemas.microsoft.com/office/powerpoint/2010/main" val="267661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140</a:t>
            </a:fld>
            <a:endParaRPr lang="en-US"/>
          </a:p>
        </p:txBody>
      </p:sp>
      <p:sp>
        <p:nvSpPr>
          <p:cNvPr id="11" name="Title 1">
            <a:extLst>
              <a:ext uri="{FF2B5EF4-FFF2-40B4-BE49-F238E27FC236}">
                <a16:creationId xmlns:a16="http://schemas.microsoft.com/office/drawing/2014/main" id="{CF467848-6F6E-704E-A902-601F16EBA8AD}"/>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sp>
        <p:nvSpPr>
          <p:cNvPr id="9" name="TextBox 8">
            <a:extLst>
              <a:ext uri="{FF2B5EF4-FFF2-40B4-BE49-F238E27FC236}">
                <a16:creationId xmlns:a16="http://schemas.microsoft.com/office/drawing/2014/main" id="{1B0AAF54-86C3-E744-BADB-484906EBBB92}"/>
              </a:ext>
            </a:extLst>
          </p:cNvPr>
          <p:cNvSpPr txBox="1"/>
          <p:nvPr/>
        </p:nvSpPr>
        <p:spPr>
          <a:xfrm>
            <a:off x="235810" y="1045875"/>
            <a:ext cx="5354761" cy="400110"/>
          </a:xfrm>
          <a:prstGeom prst="rect">
            <a:avLst/>
          </a:prstGeom>
          <a:solidFill>
            <a:srgbClr val="FF0000"/>
          </a:solidFill>
          <a:ln>
            <a:solidFill>
              <a:schemeClr val="tx1"/>
            </a:solidFill>
          </a:ln>
        </p:spPr>
        <p:txBody>
          <a:bodyPr wrap="square" rtlCol="0">
            <a:spAutoFit/>
          </a:bodyPr>
          <a:lstStyle/>
          <a:p>
            <a:r>
              <a:rPr lang="en-US" sz="2000" b="1" dirty="0">
                <a:solidFill>
                  <a:schemeClr val="bg1"/>
                </a:solidFill>
              </a:rPr>
              <a:t>EPOC – Excess post exercise oxygen consumption</a:t>
            </a:r>
          </a:p>
        </p:txBody>
      </p:sp>
      <p:sp>
        <p:nvSpPr>
          <p:cNvPr id="12" name="Content Placeholder 4">
            <a:extLst>
              <a:ext uri="{FF2B5EF4-FFF2-40B4-BE49-F238E27FC236}">
                <a16:creationId xmlns:a16="http://schemas.microsoft.com/office/drawing/2014/main" id="{A3FA964C-52F2-0748-B8F0-799789E20AA5}"/>
              </a:ext>
            </a:extLst>
          </p:cNvPr>
          <p:cNvSpPr>
            <a:spLocks noGrp="1"/>
          </p:cNvSpPr>
          <p:nvPr>
            <p:ph idx="1"/>
          </p:nvPr>
        </p:nvSpPr>
        <p:spPr>
          <a:xfrm>
            <a:off x="228601" y="1524000"/>
            <a:ext cx="4019308" cy="4541134"/>
          </a:xfr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AU" sz="1400" dirty="0">
                <a:highlight>
                  <a:srgbClr val="FFFF00"/>
                </a:highlight>
              </a:rPr>
              <a:t>Excess post-exercise oxygen consumption </a:t>
            </a:r>
            <a:r>
              <a:rPr lang="en-AU" sz="1400" dirty="0"/>
              <a:t>(EPOC) is the amount of oxygen consumed during the recovery period (after the end of activity). It is an increased rate of oxygen consumption above that required during rest.</a:t>
            </a:r>
          </a:p>
          <a:p>
            <a:pPr marL="0" indent="0">
              <a:buNone/>
            </a:pPr>
            <a:endParaRPr lang="en-AU" sz="1400" dirty="0"/>
          </a:p>
          <a:p>
            <a:pPr marL="0" indent="0">
              <a:buNone/>
            </a:pPr>
            <a:r>
              <a:rPr lang="en-AU" sz="1400" dirty="0"/>
              <a:t>Oxygen can be viewed as the </a:t>
            </a:r>
            <a:r>
              <a:rPr lang="en-AU" sz="1400" b="1" i="1" dirty="0"/>
              <a:t>‘currency’ </a:t>
            </a:r>
            <a:r>
              <a:rPr lang="en-AU" sz="1400" dirty="0"/>
              <a:t>the body uses in order to </a:t>
            </a:r>
            <a:r>
              <a:rPr lang="en-AU" sz="1400" b="1" i="1" dirty="0"/>
              <a:t>‘purchase’ </a:t>
            </a:r>
            <a:r>
              <a:rPr lang="en-AU" sz="1400" dirty="0"/>
              <a:t>(resynthesise) ATP. In other words, oxygen must be used in order for ATP to be produced. </a:t>
            </a:r>
          </a:p>
          <a:p>
            <a:pPr marL="0" indent="0">
              <a:buNone/>
            </a:pPr>
            <a:endParaRPr lang="en-AU" sz="1400" dirty="0"/>
          </a:p>
          <a:p>
            <a:pPr marL="0" indent="0">
              <a:buNone/>
            </a:pPr>
            <a:r>
              <a:rPr lang="en-AU" sz="1400" dirty="0"/>
              <a:t>After the cessation of exercise, oxygen uptake or consumption does not immediately return to resting levels, despite the fact that the demand for ATP resynthesis decreases dramatically. Rather, oxygen consumption remains temporarily elevated. This elevated oxygen consumption, which exceeds that normally experienced at rest, is referred to as excess post-exercise oxygen consumption (EPOC).</a:t>
            </a:r>
            <a:endParaRPr lang="en-US" sz="2400" dirty="0"/>
          </a:p>
        </p:txBody>
      </p:sp>
      <p:sp>
        <p:nvSpPr>
          <p:cNvPr id="3" name="Rectangle 2">
            <a:extLst>
              <a:ext uri="{FF2B5EF4-FFF2-40B4-BE49-F238E27FC236}">
                <a16:creationId xmlns:a16="http://schemas.microsoft.com/office/drawing/2014/main" id="{E983891C-55A1-4A4D-8FD5-AEF7086D7E09}"/>
              </a:ext>
            </a:extLst>
          </p:cNvPr>
          <p:cNvSpPr/>
          <p:nvPr/>
        </p:nvSpPr>
        <p:spPr>
          <a:xfrm>
            <a:off x="6021659" y="6445964"/>
            <a:ext cx="1423788" cy="184666"/>
          </a:xfrm>
          <a:prstGeom prst="rect">
            <a:avLst/>
          </a:prstGeom>
        </p:spPr>
        <p:txBody>
          <a:bodyPr wrap="none">
            <a:spAutoFit/>
          </a:bodyPr>
          <a:lstStyle/>
          <a:p>
            <a:r>
              <a:rPr lang="en-US" sz="600"/>
              <a:t>https://</a:t>
            </a:r>
            <a:r>
              <a:rPr lang="en-US" sz="600" err="1"/>
              <a:t>pxhere.com</a:t>
            </a:r>
            <a:r>
              <a:rPr lang="en-US" sz="600"/>
              <a:t>/</a:t>
            </a:r>
            <a:r>
              <a:rPr lang="en-US" sz="600" err="1"/>
              <a:t>en</a:t>
            </a:r>
            <a:r>
              <a:rPr lang="en-US" sz="600"/>
              <a:t>/photo/1390909</a:t>
            </a:r>
          </a:p>
        </p:txBody>
      </p:sp>
      <p:pic>
        <p:nvPicPr>
          <p:cNvPr id="13" name="Content Placeholder 3">
            <a:extLst>
              <a:ext uri="{FF2B5EF4-FFF2-40B4-BE49-F238E27FC236}">
                <a16:creationId xmlns:a16="http://schemas.microsoft.com/office/drawing/2014/main" id="{81357461-AE55-4133-845D-FA76AB0DD972}"/>
              </a:ext>
            </a:extLst>
          </p:cNvPr>
          <p:cNvPicPr>
            <a:picLocks noChangeAspect="1"/>
          </p:cNvPicPr>
          <p:nvPr/>
        </p:nvPicPr>
        <p:blipFill rotWithShape="1">
          <a:blip r:embed="rId5"/>
          <a:srcRect l="1478" t="3188" r="12562" b="3158"/>
          <a:stretch/>
        </p:blipFill>
        <p:spPr>
          <a:xfrm>
            <a:off x="4487851" y="2135591"/>
            <a:ext cx="4656149" cy="3346109"/>
          </a:xfrm>
          <a:prstGeom prst="rect">
            <a:avLst/>
          </a:prstGeom>
        </p:spPr>
      </p:pic>
    </p:spTree>
    <p:extLst>
      <p:ext uri="{BB962C8B-B14F-4D97-AF65-F5344CB8AC3E}">
        <p14:creationId xmlns:p14="http://schemas.microsoft.com/office/powerpoint/2010/main" val="39250066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141</a:t>
            </a:fld>
            <a:endParaRPr lang="en-US"/>
          </a:p>
        </p:txBody>
      </p:sp>
      <p:sp>
        <p:nvSpPr>
          <p:cNvPr id="11" name="Title 1">
            <a:extLst>
              <a:ext uri="{FF2B5EF4-FFF2-40B4-BE49-F238E27FC236}">
                <a16:creationId xmlns:a16="http://schemas.microsoft.com/office/drawing/2014/main" id="{CF467848-6F6E-704E-A902-601F16EBA8AD}"/>
              </a:ext>
            </a:extLst>
          </p:cNvPr>
          <p:cNvSpPr>
            <a:spLocks noGrp="1"/>
          </p:cNvSpPr>
          <p:nvPr>
            <p:ph type="title"/>
          </p:nvPr>
        </p:nvSpPr>
        <p:spPr>
          <a:xfrm>
            <a:off x="0" y="0"/>
            <a:ext cx="9144000" cy="609601"/>
          </a:xfrm>
          <a:solidFill>
            <a:srgbClr val="10F714"/>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solidFill>
                  <a:schemeClr val="tx1"/>
                </a:solidFill>
              </a:rPr>
              <a:t>ENERGY SYSTEM INTERPLAY</a:t>
            </a:r>
            <a:endParaRPr lang="en-US" sz="2400" b="1">
              <a:solidFill>
                <a:schemeClr val="tx1"/>
              </a:solidFill>
            </a:endParaRPr>
          </a:p>
        </p:txBody>
      </p:sp>
      <p:sp>
        <p:nvSpPr>
          <p:cNvPr id="9" name="TextBox 8">
            <a:extLst>
              <a:ext uri="{FF2B5EF4-FFF2-40B4-BE49-F238E27FC236}">
                <a16:creationId xmlns:a16="http://schemas.microsoft.com/office/drawing/2014/main" id="{1B0AAF54-86C3-E744-BADB-484906EBBB92}"/>
              </a:ext>
            </a:extLst>
          </p:cNvPr>
          <p:cNvSpPr txBox="1"/>
          <p:nvPr/>
        </p:nvSpPr>
        <p:spPr>
          <a:xfrm>
            <a:off x="235810" y="1045875"/>
            <a:ext cx="5354761" cy="400110"/>
          </a:xfrm>
          <a:prstGeom prst="rect">
            <a:avLst/>
          </a:prstGeom>
          <a:solidFill>
            <a:srgbClr val="FF0000"/>
          </a:solidFill>
          <a:ln>
            <a:solidFill>
              <a:schemeClr val="tx1"/>
            </a:solidFill>
          </a:ln>
        </p:spPr>
        <p:txBody>
          <a:bodyPr wrap="square" rtlCol="0">
            <a:spAutoFit/>
          </a:bodyPr>
          <a:lstStyle/>
          <a:p>
            <a:r>
              <a:rPr lang="en-US" sz="2000" b="1" dirty="0">
                <a:solidFill>
                  <a:schemeClr val="bg1"/>
                </a:solidFill>
              </a:rPr>
              <a:t>EPOC – Excess post exercise oxygen consumption</a:t>
            </a:r>
          </a:p>
        </p:txBody>
      </p:sp>
      <p:sp>
        <p:nvSpPr>
          <p:cNvPr id="12" name="Content Placeholder 4">
            <a:extLst>
              <a:ext uri="{FF2B5EF4-FFF2-40B4-BE49-F238E27FC236}">
                <a16:creationId xmlns:a16="http://schemas.microsoft.com/office/drawing/2014/main" id="{A3FA964C-52F2-0748-B8F0-799789E20AA5}"/>
              </a:ext>
            </a:extLst>
          </p:cNvPr>
          <p:cNvSpPr>
            <a:spLocks noGrp="1"/>
          </p:cNvSpPr>
          <p:nvPr>
            <p:ph idx="1"/>
          </p:nvPr>
        </p:nvSpPr>
        <p:spPr>
          <a:xfrm>
            <a:off x="228601" y="1524000"/>
            <a:ext cx="3162781" cy="3256344"/>
          </a:xfr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a:noAutofit/>
          </a:bodyPr>
          <a:lstStyle/>
          <a:p>
            <a:pPr marL="0" indent="0">
              <a:buNone/>
            </a:pPr>
            <a:r>
              <a:rPr lang="en-US" sz="1600" dirty="0"/>
              <a:t>The purpose of EPOC is to:</a:t>
            </a:r>
          </a:p>
          <a:p>
            <a:pPr marL="0" indent="0">
              <a:buNone/>
            </a:pPr>
            <a:endParaRPr lang="en-US" sz="1600" dirty="0"/>
          </a:p>
          <a:p>
            <a:r>
              <a:rPr lang="en-US" sz="1600" dirty="0"/>
              <a:t>replenish ATP-CP stores</a:t>
            </a:r>
          </a:p>
          <a:p>
            <a:r>
              <a:rPr lang="en-US" sz="1600" dirty="0"/>
              <a:t>remove lactic acid</a:t>
            </a:r>
          </a:p>
          <a:p>
            <a:r>
              <a:rPr lang="en-US" sz="1600" dirty="0"/>
              <a:t>Replacing depleted oxygen stores in body</a:t>
            </a:r>
          </a:p>
          <a:p>
            <a:r>
              <a:rPr lang="en-US" sz="1600" dirty="0"/>
              <a:t>Supply oxygen to heart and respiratory muscles-still active</a:t>
            </a:r>
          </a:p>
          <a:p>
            <a:r>
              <a:rPr lang="en-US" sz="1600" dirty="0"/>
              <a:t>Supply oxygen to body tissues to be used-because of increased body temperature resulting from exercise.</a:t>
            </a:r>
            <a:endParaRPr lang="en-AU" sz="1600" dirty="0"/>
          </a:p>
          <a:p>
            <a:pPr marL="0" indent="0">
              <a:buNone/>
            </a:pPr>
            <a:endParaRPr lang="en-US" sz="2400" dirty="0"/>
          </a:p>
        </p:txBody>
      </p:sp>
      <p:sp>
        <p:nvSpPr>
          <p:cNvPr id="3" name="Rectangle 2">
            <a:extLst>
              <a:ext uri="{FF2B5EF4-FFF2-40B4-BE49-F238E27FC236}">
                <a16:creationId xmlns:a16="http://schemas.microsoft.com/office/drawing/2014/main" id="{E983891C-55A1-4A4D-8FD5-AEF7086D7E09}"/>
              </a:ext>
            </a:extLst>
          </p:cNvPr>
          <p:cNvSpPr/>
          <p:nvPr/>
        </p:nvSpPr>
        <p:spPr>
          <a:xfrm>
            <a:off x="6021659" y="6445964"/>
            <a:ext cx="1423788" cy="184666"/>
          </a:xfrm>
          <a:prstGeom prst="rect">
            <a:avLst/>
          </a:prstGeom>
        </p:spPr>
        <p:txBody>
          <a:bodyPr wrap="none">
            <a:spAutoFit/>
          </a:bodyPr>
          <a:lstStyle/>
          <a:p>
            <a:r>
              <a:rPr lang="en-US" sz="600"/>
              <a:t>https://</a:t>
            </a:r>
            <a:r>
              <a:rPr lang="en-US" sz="600" err="1"/>
              <a:t>pxhere.com</a:t>
            </a:r>
            <a:r>
              <a:rPr lang="en-US" sz="600"/>
              <a:t>/</a:t>
            </a:r>
            <a:r>
              <a:rPr lang="en-US" sz="600" err="1"/>
              <a:t>en</a:t>
            </a:r>
            <a:r>
              <a:rPr lang="en-US" sz="600"/>
              <a:t>/photo/1390909</a:t>
            </a:r>
          </a:p>
        </p:txBody>
      </p:sp>
      <p:pic>
        <p:nvPicPr>
          <p:cNvPr id="1026" name="Picture 2" descr="Recovery">
            <a:extLst>
              <a:ext uri="{FF2B5EF4-FFF2-40B4-BE49-F238E27FC236}">
                <a16:creationId xmlns:a16="http://schemas.microsoft.com/office/drawing/2014/main" id="{B53FCF33-0F7F-4F5B-BC47-38658A5DB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314" y="1535599"/>
            <a:ext cx="5541003" cy="3244745"/>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51414A96-6ECF-49E4-9B78-CDC3154E28E6}"/>
              </a:ext>
            </a:extLst>
          </p:cNvPr>
          <p:cNvSpPr txBox="1">
            <a:spLocks/>
          </p:cNvSpPr>
          <p:nvPr/>
        </p:nvSpPr>
        <p:spPr>
          <a:xfrm>
            <a:off x="264468" y="4946639"/>
            <a:ext cx="8229600" cy="135134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000" dirty="0">
                <a:hlinkClick r:id="rId6"/>
              </a:rPr>
              <a:t>https://www.youtube.com/watch?v=cHzWtkQIff0&amp;ab_channel=PEBuddy</a:t>
            </a:r>
            <a:endParaRPr lang="en-AU" sz="2000" dirty="0"/>
          </a:p>
          <a:p>
            <a:pPr marL="0" indent="0">
              <a:buNone/>
            </a:pPr>
            <a:endParaRPr lang="en-AU" sz="2000" dirty="0"/>
          </a:p>
          <a:p>
            <a:pPr marL="0" indent="0">
              <a:buNone/>
            </a:pPr>
            <a:r>
              <a:rPr lang="en-AU" sz="2000" dirty="0">
                <a:hlinkClick r:id="rId7"/>
              </a:rPr>
              <a:t>https://www.youtube.com/watch?v=9m4HaOwYd0o&amp;ab_channel=igpe_complete</a:t>
            </a:r>
            <a:endParaRPr lang="en-AU" sz="2000" dirty="0"/>
          </a:p>
          <a:p>
            <a:pPr marL="0" indent="0">
              <a:buNone/>
            </a:pPr>
            <a:endParaRPr lang="en-AU" sz="2000" dirty="0"/>
          </a:p>
        </p:txBody>
      </p:sp>
    </p:spTree>
    <p:extLst>
      <p:ext uri="{BB962C8B-B14F-4D97-AF65-F5344CB8AC3E}">
        <p14:creationId xmlns:p14="http://schemas.microsoft.com/office/powerpoint/2010/main" val="35929000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8F3EDA-C084-6043-8055-B034C8934D3B}"/>
              </a:ext>
            </a:extLst>
          </p:cNvPr>
          <p:cNvSpPr>
            <a:spLocks noGrp="1"/>
          </p:cNvSpPr>
          <p:nvPr>
            <p:ph type="ftr" sz="quarter" idx="11"/>
          </p:nvPr>
        </p:nvSpPr>
        <p:spPr/>
        <p:txBody>
          <a:bodyPr/>
          <a:lstStyle/>
          <a:p>
            <a:r>
              <a:rPr lang="en-AU"/>
              <a:t>©PE STUDIES RESOURCES</a:t>
            </a:r>
          </a:p>
        </p:txBody>
      </p:sp>
      <p:pic>
        <p:nvPicPr>
          <p:cNvPr id="5" name="Picture 4">
            <a:extLst>
              <a:ext uri="{FF2B5EF4-FFF2-40B4-BE49-F238E27FC236}">
                <a16:creationId xmlns:a16="http://schemas.microsoft.com/office/drawing/2014/main" id="{E1BEFE57-4305-A449-B73D-D76950D91916}"/>
              </a:ext>
            </a:extLst>
          </p:cNvPr>
          <p:cNvPicPr>
            <a:picLocks noChangeAspect="1"/>
          </p:cNvPicPr>
          <p:nvPr/>
        </p:nvPicPr>
        <p:blipFill>
          <a:blip r:embed="rId2"/>
          <a:stretch>
            <a:fillRect/>
          </a:stretch>
        </p:blipFill>
        <p:spPr>
          <a:xfrm>
            <a:off x="0" y="734918"/>
            <a:ext cx="9144000" cy="6123082"/>
          </a:xfrm>
          <a:prstGeom prst="rect">
            <a:avLst/>
          </a:prstGeom>
        </p:spPr>
      </p:pic>
      <p:grpSp>
        <p:nvGrpSpPr>
          <p:cNvPr id="7" name="Group 6">
            <a:extLst>
              <a:ext uri="{FF2B5EF4-FFF2-40B4-BE49-F238E27FC236}">
                <a16:creationId xmlns:a16="http://schemas.microsoft.com/office/drawing/2014/main" id="{88F21C9C-DF1F-8048-9F2C-E63F7879879F}"/>
              </a:ext>
            </a:extLst>
          </p:cNvPr>
          <p:cNvGrpSpPr/>
          <p:nvPr/>
        </p:nvGrpSpPr>
        <p:grpSpPr>
          <a:xfrm>
            <a:off x="-66133" y="6394191"/>
            <a:ext cx="628650" cy="470983"/>
            <a:chOff x="1452530" y="6019046"/>
            <a:chExt cx="838200" cy="627976"/>
          </a:xfrm>
        </p:grpSpPr>
        <p:pic>
          <p:nvPicPr>
            <p:cNvPr id="8" name="Picture 2" descr="C:\Program Files\Microsoft Office\MEDIA\CAGCAT10\j0185604.wmf">
              <a:hlinkClick r:id="rId3" action="ppaction://hlinksldjump"/>
              <a:extLst>
                <a:ext uri="{FF2B5EF4-FFF2-40B4-BE49-F238E27FC236}">
                  <a16:creationId xmlns:a16="http://schemas.microsoft.com/office/drawing/2014/main" id="{47F2F3B1-D5FC-324D-975F-553AF63E11D9}"/>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9" name="TextBox 8">
              <a:hlinkClick r:id="rId3" action="ppaction://hlinksldjump"/>
              <a:extLst>
                <a:ext uri="{FF2B5EF4-FFF2-40B4-BE49-F238E27FC236}">
                  <a16:creationId xmlns:a16="http://schemas.microsoft.com/office/drawing/2014/main" id="{7A755B13-6624-804D-B0C3-BA1E669C6259}"/>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0" name="Rectangle 2">
            <a:extLst>
              <a:ext uri="{FF2B5EF4-FFF2-40B4-BE49-F238E27FC236}">
                <a16:creationId xmlns:a16="http://schemas.microsoft.com/office/drawing/2014/main" id="{36E58DAF-8F8C-5548-A2D9-A86356C32B52}"/>
              </a:ext>
            </a:extLst>
          </p:cNvPr>
          <p:cNvSpPr txBox="1">
            <a:spLocks noRot="1" noChangeArrowheads="1"/>
          </p:cNvSpPr>
          <p:nvPr/>
        </p:nvSpPr>
        <p:spPr>
          <a:xfrm>
            <a:off x="1" y="1"/>
            <a:ext cx="9144000" cy="630763"/>
          </a:xfrm>
          <a:prstGeom prst="rect">
            <a:avLst/>
          </a:prstGeom>
          <a:solidFill>
            <a:srgbClr val="92D050"/>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RESPIRATORY RESPONSES TO PHYSICAL ACTIVITY</a:t>
            </a:r>
            <a:endParaRPr lang="en-US" sz="2400" dirty="0"/>
          </a:p>
        </p:txBody>
      </p:sp>
    </p:spTree>
    <p:extLst>
      <p:ext uri="{BB962C8B-B14F-4D97-AF65-F5344CB8AC3E}">
        <p14:creationId xmlns:p14="http://schemas.microsoft.com/office/powerpoint/2010/main" val="24637313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ED9FF6-1F47-2D48-ADB1-739AF87246A4}"/>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A217FEDC-A957-4240-8665-856261755BB9}"/>
              </a:ext>
            </a:extLst>
          </p:cNvPr>
          <p:cNvSpPr>
            <a:spLocks noGrp="1"/>
          </p:cNvSpPr>
          <p:nvPr>
            <p:ph type="sldNum" sz="quarter" idx="12"/>
          </p:nvPr>
        </p:nvSpPr>
        <p:spPr/>
        <p:txBody>
          <a:bodyPr/>
          <a:lstStyle/>
          <a:p>
            <a:fld id="{B6F15528-21DE-4FAA-801E-634DDDAF4B2B}" type="slidenum">
              <a:rPr lang="en-US" smtClean="0"/>
              <a:pPr/>
              <a:t>143</a:t>
            </a:fld>
            <a:endParaRPr lang="en-US"/>
          </a:p>
        </p:txBody>
      </p:sp>
      <p:sp>
        <p:nvSpPr>
          <p:cNvPr id="6" name="Rectangle 5">
            <a:extLst>
              <a:ext uri="{FF2B5EF4-FFF2-40B4-BE49-F238E27FC236}">
                <a16:creationId xmlns:a16="http://schemas.microsoft.com/office/drawing/2014/main" id="{D8DEEA3B-B822-3046-9C43-CB1680BB8654}"/>
              </a:ext>
            </a:extLst>
          </p:cNvPr>
          <p:cNvSpPr/>
          <p:nvPr/>
        </p:nvSpPr>
        <p:spPr>
          <a:xfrm>
            <a:off x="317099" y="1132167"/>
            <a:ext cx="8305800" cy="2862322"/>
          </a:xfrm>
          <a:prstGeom prst="rect">
            <a:avLst/>
          </a:prstGeom>
          <a:solidFill>
            <a:schemeClr val="bg1"/>
          </a:solidFill>
          <a:ln>
            <a:solidFill>
              <a:schemeClr val="accent6">
                <a:lumMod val="75000"/>
              </a:schemeClr>
            </a:solidFill>
          </a:ln>
        </p:spPr>
        <p:txBody>
          <a:bodyPr wrap="square">
            <a:spAutoFit/>
          </a:bodyPr>
          <a:lstStyle/>
          <a:p>
            <a:pPr marL="285750" lvl="0" indent="-285750">
              <a:buFont typeface="Arial" panose="020B0604020202020204" pitchFamily="34" charset="0"/>
              <a:buChar char="•"/>
            </a:pPr>
            <a:r>
              <a:rPr lang="en-AU" dirty="0">
                <a:highlight>
                  <a:srgbClr val="FFFF00"/>
                </a:highlight>
              </a:rPr>
              <a:t>Immediate responses to physical activity</a:t>
            </a:r>
          </a:p>
          <a:p>
            <a:pPr marL="742950" lvl="1" indent="-285750">
              <a:buFont typeface="Arial" panose="020B0604020202020204" pitchFamily="34" charset="0"/>
              <a:buChar char="•"/>
            </a:pPr>
            <a:r>
              <a:rPr lang="en-AU" dirty="0">
                <a:highlight>
                  <a:srgbClr val="FFFF00"/>
                </a:highlight>
              </a:rPr>
              <a:t>heart rate (HR)</a:t>
            </a:r>
          </a:p>
          <a:p>
            <a:pPr marL="742950" lvl="1" indent="-285750">
              <a:buFont typeface="Arial" panose="020B0604020202020204" pitchFamily="34" charset="0"/>
              <a:buChar char="•"/>
            </a:pPr>
            <a:r>
              <a:rPr lang="en-AU" dirty="0">
                <a:highlight>
                  <a:srgbClr val="FFFF00"/>
                </a:highlight>
              </a:rPr>
              <a:t>stroke volume</a:t>
            </a:r>
          </a:p>
          <a:p>
            <a:pPr marL="742950" lvl="1" indent="-285750">
              <a:buFont typeface="Arial" panose="020B0604020202020204" pitchFamily="34" charset="0"/>
              <a:buChar char="•"/>
            </a:pPr>
            <a:r>
              <a:rPr lang="en-AU" dirty="0">
                <a:highlight>
                  <a:srgbClr val="FFFF00"/>
                </a:highlight>
              </a:rPr>
              <a:t>blood pressure (BP)</a:t>
            </a:r>
          </a:p>
          <a:p>
            <a:pPr marL="742950" lvl="1" indent="-285750">
              <a:buFont typeface="Arial" panose="020B0604020202020204" pitchFamily="34" charset="0"/>
              <a:buChar char="•"/>
            </a:pPr>
            <a:r>
              <a:rPr lang="en-AU" dirty="0">
                <a:highlight>
                  <a:srgbClr val="FFFF00"/>
                </a:highlight>
              </a:rPr>
              <a:t>cardiac output</a:t>
            </a:r>
          </a:p>
          <a:p>
            <a:pPr marL="742950" lvl="1" indent="-285750">
              <a:buFont typeface="Arial" panose="020B0604020202020204" pitchFamily="34" charset="0"/>
              <a:buChar char="•"/>
            </a:pPr>
            <a:r>
              <a:rPr lang="en-AU" dirty="0">
                <a:highlight>
                  <a:srgbClr val="FFFF00"/>
                </a:highlight>
              </a:rPr>
              <a:t>tidal volume</a:t>
            </a:r>
          </a:p>
          <a:p>
            <a:pPr marL="742950" lvl="1" indent="-285750">
              <a:buFont typeface="Arial" panose="020B0604020202020204" pitchFamily="34" charset="0"/>
              <a:buChar char="•"/>
            </a:pPr>
            <a:r>
              <a:rPr lang="en-AU" dirty="0">
                <a:highlight>
                  <a:srgbClr val="FFFF00"/>
                </a:highlight>
              </a:rPr>
              <a:t>respiratory rate</a:t>
            </a:r>
          </a:p>
          <a:p>
            <a:pPr marL="742950" lvl="1" indent="-285750">
              <a:buFont typeface="Arial" panose="020B0604020202020204" pitchFamily="34" charset="0"/>
              <a:buChar char="•"/>
            </a:pPr>
            <a:r>
              <a:rPr lang="en-AU" dirty="0">
                <a:highlight>
                  <a:srgbClr val="FFFF00"/>
                </a:highlight>
              </a:rPr>
              <a:t>gas exchange</a:t>
            </a:r>
          </a:p>
          <a:p>
            <a:pPr marL="742950" lvl="1" indent="-285750">
              <a:buFont typeface="Arial" panose="020B0604020202020204" pitchFamily="34" charset="0"/>
              <a:buChar char="•"/>
            </a:pPr>
            <a:r>
              <a:rPr lang="en-AU" dirty="0">
                <a:highlight>
                  <a:srgbClr val="FFFF00"/>
                </a:highlight>
              </a:rPr>
              <a:t>arteriovenous oxygen difference</a:t>
            </a:r>
          </a:p>
          <a:p>
            <a:pPr marL="742950" lvl="1" indent="-285750">
              <a:buFont typeface="Arial" panose="020B0604020202020204" pitchFamily="34" charset="0"/>
              <a:buChar char="•"/>
            </a:pPr>
            <a:r>
              <a:rPr lang="en-AU" dirty="0">
                <a:highlight>
                  <a:srgbClr val="FFFF00"/>
                </a:highlight>
              </a:rPr>
              <a:t>blood redistribution</a:t>
            </a:r>
            <a:endParaRPr lang="en-AU" dirty="0">
              <a:effectLst/>
              <a:highlight>
                <a:srgbClr val="FFFF00"/>
              </a:highlight>
            </a:endParaRPr>
          </a:p>
        </p:txBody>
      </p:sp>
      <p:pic>
        <p:nvPicPr>
          <p:cNvPr id="9" name="Picture 2" descr="C:\Program Files\Microsoft Office\MEDIA\CAGCAT10\j0185604.wmf">
            <a:hlinkClick r:id="rId2" action="ppaction://hlinksldjump"/>
            <a:extLst>
              <a:ext uri="{FF2B5EF4-FFF2-40B4-BE49-F238E27FC236}">
                <a16:creationId xmlns:a16="http://schemas.microsoft.com/office/drawing/2014/main" id="{E7B19277-4AC7-A94B-8CB4-3400035B17CE}"/>
              </a:ext>
            </a:extLst>
          </p:cNvPr>
          <p:cNvPicPr>
            <a:picLocks noChangeAspect="1" noChangeArrowheads="1"/>
          </p:cNvPicPr>
          <p:nvPr/>
        </p:nvPicPr>
        <p:blipFill>
          <a:blip r:embed="rId3" cstate="print"/>
          <a:srcRect/>
          <a:stretch>
            <a:fillRect/>
          </a:stretch>
        </p:blipFill>
        <p:spPr bwMode="auto">
          <a:xfrm>
            <a:off x="88349" y="6218401"/>
            <a:ext cx="457501" cy="457955"/>
          </a:xfrm>
          <a:prstGeom prst="rect">
            <a:avLst/>
          </a:prstGeom>
          <a:noFill/>
        </p:spPr>
      </p:pic>
      <p:sp>
        <p:nvSpPr>
          <p:cNvPr id="10" name="TextBox 9">
            <a:hlinkClick r:id="rId2" action="ppaction://hlinksldjump"/>
            <a:extLst>
              <a:ext uri="{FF2B5EF4-FFF2-40B4-BE49-F238E27FC236}">
                <a16:creationId xmlns:a16="http://schemas.microsoft.com/office/drawing/2014/main" id="{77848427-D0F4-2743-ADAB-F3CE97EFF677}"/>
              </a:ext>
            </a:extLst>
          </p:cNvPr>
          <p:cNvSpPr txBox="1"/>
          <p:nvPr/>
        </p:nvSpPr>
        <p:spPr>
          <a:xfrm>
            <a:off x="-102001" y="6684817"/>
            <a:ext cx="838200" cy="215444"/>
          </a:xfrm>
          <a:prstGeom prst="rect">
            <a:avLst/>
          </a:prstGeom>
          <a:noFill/>
        </p:spPr>
        <p:txBody>
          <a:bodyPr wrap="square" rtlCol="0">
            <a:spAutoFit/>
          </a:bodyPr>
          <a:lstStyle/>
          <a:p>
            <a:pPr algn="ctr"/>
            <a:r>
              <a:rPr lang="en-AU" sz="800"/>
              <a:t>Home</a:t>
            </a:r>
            <a:endParaRPr lang="en-US" sz="800"/>
          </a:p>
        </p:txBody>
      </p:sp>
      <p:sp>
        <p:nvSpPr>
          <p:cNvPr id="11" name="Rectangle 2">
            <a:extLst>
              <a:ext uri="{FF2B5EF4-FFF2-40B4-BE49-F238E27FC236}">
                <a16:creationId xmlns:a16="http://schemas.microsoft.com/office/drawing/2014/main" id="{833D224F-10EE-C744-B437-3EC89CBCE483}"/>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RESPONSES TO PHYSICAL ACTIVITY</a:t>
            </a:r>
            <a:endParaRPr lang="en-US" sz="2400" dirty="0"/>
          </a:p>
        </p:txBody>
      </p:sp>
    </p:spTree>
    <p:extLst>
      <p:ext uri="{BB962C8B-B14F-4D97-AF65-F5344CB8AC3E}">
        <p14:creationId xmlns:p14="http://schemas.microsoft.com/office/powerpoint/2010/main" val="33736245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144</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graphicFrame>
        <p:nvGraphicFramePr>
          <p:cNvPr id="14" name="Content Placeholder 3">
            <a:extLst>
              <a:ext uri="{FF2B5EF4-FFF2-40B4-BE49-F238E27FC236}">
                <a16:creationId xmlns:a16="http://schemas.microsoft.com/office/drawing/2014/main" id="{D0517233-C41A-48C6-8AFD-F9A141F2ECFD}"/>
              </a:ext>
            </a:extLst>
          </p:cNvPr>
          <p:cNvGraphicFramePr>
            <a:graphicFrameLocks/>
          </p:cNvGraphicFramePr>
          <p:nvPr>
            <p:extLst>
              <p:ext uri="{D42A27DB-BD31-4B8C-83A1-F6EECF244321}">
                <p14:modId xmlns:p14="http://schemas.microsoft.com/office/powerpoint/2010/main" val="828638263"/>
              </p:ext>
            </p:extLst>
          </p:nvPr>
        </p:nvGraphicFramePr>
        <p:xfrm>
          <a:off x="0" y="1083802"/>
          <a:ext cx="4267199" cy="54056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5" name="Content Placeholder 3">
            <a:extLst>
              <a:ext uri="{FF2B5EF4-FFF2-40B4-BE49-F238E27FC236}">
                <a16:creationId xmlns:a16="http://schemas.microsoft.com/office/drawing/2014/main" id="{A6776362-BEB9-45A0-8B43-340C2625394A}"/>
              </a:ext>
            </a:extLst>
          </p:cNvPr>
          <p:cNvGraphicFramePr>
            <a:graphicFrameLocks/>
          </p:cNvGraphicFramePr>
          <p:nvPr/>
        </p:nvGraphicFramePr>
        <p:xfrm>
          <a:off x="3314475" y="1083802"/>
          <a:ext cx="1257525" cy="47964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7" name="Rectangle 6">
            <a:extLst>
              <a:ext uri="{FF2B5EF4-FFF2-40B4-BE49-F238E27FC236}">
                <a16:creationId xmlns:a16="http://schemas.microsoft.com/office/drawing/2014/main" id="{383B25C7-43FE-406A-ACF2-BFE1AC583CEA}"/>
              </a:ext>
            </a:extLst>
          </p:cNvPr>
          <p:cNvSpPr>
            <a:spLocks noChangeArrowheads="1"/>
          </p:cNvSpPr>
          <p:nvPr/>
        </p:nvSpPr>
        <p:spPr bwMode="auto">
          <a:xfrm>
            <a:off x="4572000" y="2539912"/>
            <a:ext cx="2809098" cy="1559401"/>
          </a:xfrm>
          <a:prstGeom prst="rect">
            <a:avLst/>
          </a:prstGeom>
          <a:solidFill>
            <a:srgbClr val="00B0F0"/>
          </a:solidFill>
          <a:ln>
            <a:solidFill>
              <a:srgbClr val="7030A0"/>
            </a:solidFill>
          </a:ln>
        </p:spPr>
        <p:txBody>
          <a:bodyPr wrap="square">
            <a:spAutoFit/>
          </a:bodyPr>
          <a:lstStyle>
            <a:lvl1pPr marL="565150" indent="-457200">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MS PGothic" panose="020B0600070205080204" pitchFamily="34" charset="-128"/>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MS PGothic" panose="020B0600070205080204" pitchFamily="34" charset="-128"/>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MS PGothic" panose="020B0600070205080204" pitchFamily="34" charset="-128"/>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MS PGothic" panose="020B0600070205080204" pitchFamily="34" charset="-128"/>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9pPr>
          </a:lstStyle>
          <a:p>
            <a:pPr defTabSz="914400">
              <a:buFontTx/>
              <a:buNone/>
            </a:pPr>
            <a:r>
              <a:rPr lang="en-US" altLang="en-US" sz="1800" b="1" u="sng" dirty="0">
                <a:solidFill>
                  <a:schemeClr val="bg1"/>
                </a:solidFill>
                <a:latin typeface="+mn-lt"/>
              </a:rPr>
              <a:t>Respiratory System</a:t>
            </a:r>
            <a:r>
              <a:rPr lang="en-US" altLang="en-US" sz="1800" dirty="0">
                <a:solidFill>
                  <a:schemeClr val="bg1"/>
                </a:solidFill>
                <a:latin typeface="+mn-lt"/>
              </a:rPr>
              <a:t> </a:t>
            </a:r>
          </a:p>
          <a:p>
            <a:pPr defTabSz="914400">
              <a:buFontTx/>
              <a:buNone/>
            </a:pPr>
            <a:r>
              <a:rPr lang="en-US" altLang="en-US" sz="1800" dirty="0">
                <a:solidFill>
                  <a:schemeClr val="bg1"/>
                </a:solidFill>
                <a:latin typeface="+mn-lt"/>
              </a:rPr>
              <a:t>Takes in O</a:t>
            </a:r>
            <a:r>
              <a:rPr lang="en-US" altLang="en-US" sz="1800" baseline="-25000" dirty="0">
                <a:solidFill>
                  <a:schemeClr val="bg1"/>
                </a:solidFill>
                <a:latin typeface="+mn-lt"/>
              </a:rPr>
              <a:t>2</a:t>
            </a:r>
            <a:r>
              <a:rPr lang="en-US" altLang="en-US" sz="1800" dirty="0">
                <a:solidFill>
                  <a:schemeClr val="bg1"/>
                </a:solidFill>
                <a:latin typeface="+mn-lt"/>
              </a:rPr>
              <a:t> &amp; removes CO</a:t>
            </a:r>
            <a:r>
              <a:rPr lang="en-US" altLang="en-US" sz="1800" baseline="-25000" dirty="0">
                <a:solidFill>
                  <a:schemeClr val="bg1"/>
                </a:solidFill>
                <a:latin typeface="+mn-lt"/>
              </a:rPr>
              <a:t>2</a:t>
            </a:r>
          </a:p>
          <a:p>
            <a:pPr defTabSz="914400">
              <a:buFontTx/>
              <a:buAutoNum type="arabicPeriod"/>
            </a:pPr>
            <a:endParaRPr lang="en-US" altLang="en-US" sz="1000" dirty="0">
              <a:solidFill>
                <a:schemeClr val="bg1"/>
              </a:solidFill>
              <a:latin typeface="+mn-lt"/>
            </a:endParaRPr>
          </a:p>
          <a:p>
            <a:pPr defTabSz="914400">
              <a:buFontTx/>
              <a:buNone/>
            </a:pPr>
            <a:r>
              <a:rPr lang="en-US" altLang="en-US" sz="1800" b="1" u="sng" dirty="0">
                <a:solidFill>
                  <a:schemeClr val="bg1"/>
                </a:solidFill>
                <a:latin typeface="+mn-lt"/>
              </a:rPr>
              <a:t>Cardiovascular System</a:t>
            </a:r>
            <a:endParaRPr lang="en-US" altLang="en-US" sz="1800" dirty="0">
              <a:solidFill>
                <a:schemeClr val="bg1"/>
              </a:solidFill>
              <a:latin typeface="+mn-lt"/>
            </a:endParaRPr>
          </a:p>
          <a:p>
            <a:pPr defTabSz="914400">
              <a:buFontTx/>
              <a:buNone/>
            </a:pPr>
            <a:r>
              <a:rPr lang="en-US" altLang="en-US" sz="1800" dirty="0">
                <a:solidFill>
                  <a:schemeClr val="bg1"/>
                </a:solidFill>
                <a:latin typeface="+mn-lt"/>
              </a:rPr>
              <a:t>Transports &amp; delivers O</a:t>
            </a:r>
            <a:r>
              <a:rPr lang="en-US" altLang="en-US" sz="1800" baseline="-25000" dirty="0">
                <a:solidFill>
                  <a:schemeClr val="bg1"/>
                </a:solidFill>
                <a:latin typeface="+mn-lt"/>
              </a:rPr>
              <a:t>2</a:t>
            </a:r>
          </a:p>
        </p:txBody>
      </p:sp>
      <p:sp>
        <p:nvSpPr>
          <p:cNvPr id="18" name="Rectangle 2">
            <a:extLst>
              <a:ext uri="{FF2B5EF4-FFF2-40B4-BE49-F238E27FC236}">
                <a16:creationId xmlns:a16="http://schemas.microsoft.com/office/drawing/2014/main" id="{342B5EE2-B3A5-0D43-94BB-138C74B06BCC}"/>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RESPONSES TO PHYSICAL ACTIVITY</a:t>
            </a:r>
            <a:endParaRPr lang="en-US" sz="2400" dirty="0"/>
          </a:p>
        </p:txBody>
      </p:sp>
    </p:spTree>
    <p:extLst>
      <p:ext uri="{BB962C8B-B14F-4D97-AF65-F5344CB8AC3E}">
        <p14:creationId xmlns:p14="http://schemas.microsoft.com/office/powerpoint/2010/main" val="5600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3429301" y="6548479"/>
            <a:ext cx="2895600" cy="365125"/>
          </a:xfrm>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145</a:t>
            </a:fld>
            <a:endParaRPr lang="en-US"/>
          </a:p>
        </p:txBody>
      </p:sp>
      <p:pic>
        <p:nvPicPr>
          <p:cNvPr id="9"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108401"/>
            <a:ext cx="457501" cy="457955"/>
          </a:xfrm>
          <a:prstGeom prst="rect">
            <a:avLst/>
          </a:prstGeom>
          <a:noFill/>
        </p:spPr>
      </p:pic>
      <p:sp>
        <p:nvSpPr>
          <p:cNvPr id="10" name="TextBox 9">
            <a:hlinkClick r:id="rId2" action="ppaction://hlinksldjump"/>
          </p:cNvPr>
          <p:cNvSpPr txBox="1"/>
          <p:nvPr/>
        </p:nvSpPr>
        <p:spPr>
          <a:xfrm>
            <a:off x="0" y="6490156"/>
            <a:ext cx="838200" cy="215444"/>
          </a:xfrm>
          <a:prstGeom prst="rect">
            <a:avLst/>
          </a:prstGeom>
          <a:noFill/>
        </p:spPr>
        <p:txBody>
          <a:bodyPr wrap="square" rtlCol="0">
            <a:spAutoFit/>
          </a:bodyPr>
          <a:lstStyle/>
          <a:p>
            <a:pPr algn="ctr"/>
            <a:r>
              <a:rPr lang="en-AU" sz="800"/>
              <a:t>Home</a:t>
            </a:r>
            <a:endParaRPr lang="en-US" sz="800"/>
          </a:p>
        </p:txBody>
      </p:sp>
      <p:graphicFrame>
        <p:nvGraphicFramePr>
          <p:cNvPr id="15" name="Content Placeholder 3">
            <a:extLst>
              <a:ext uri="{FF2B5EF4-FFF2-40B4-BE49-F238E27FC236}">
                <a16:creationId xmlns:a16="http://schemas.microsoft.com/office/drawing/2014/main" id="{C0FC4DB3-FE39-4CC2-8BC1-BE4C739235F9}"/>
              </a:ext>
            </a:extLst>
          </p:cNvPr>
          <p:cNvGraphicFramePr>
            <a:graphicFrameLocks/>
          </p:cNvGraphicFramePr>
          <p:nvPr>
            <p:extLst>
              <p:ext uri="{D42A27DB-BD31-4B8C-83A1-F6EECF244321}">
                <p14:modId xmlns:p14="http://schemas.microsoft.com/office/powerpoint/2010/main" val="99562910"/>
              </p:ext>
            </p:extLst>
          </p:nvPr>
        </p:nvGraphicFramePr>
        <p:xfrm>
          <a:off x="86277" y="734928"/>
          <a:ext cx="4485723" cy="59706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9" name="Group 28">
            <a:extLst>
              <a:ext uri="{FF2B5EF4-FFF2-40B4-BE49-F238E27FC236}">
                <a16:creationId xmlns:a16="http://schemas.microsoft.com/office/drawing/2014/main" id="{E2DA5D65-A096-4CF5-9D19-A9BE3D4CF3B6}"/>
              </a:ext>
            </a:extLst>
          </p:cNvPr>
          <p:cNvGrpSpPr/>
          <p:nvPr/>
        </p:nvGrpSpPr>
        <p:grpSpPr>
          <a:xfrm>
            <a:off x="3497856" y="972227"/>
            <a:ext cx="5408081" cy="3517601"/>
            <a:chOff x="3541756" y="2552087"/>
            <a:chExt cx="5408081" cy="3517601"/>
          </a:xfrm>
        </p:grpSpPr>
        <p:sp>
          <p:nvSpPr>
            <p:cNvPr id="28" name="Rectangle 27">
              <a:extLst>
                <a:ext uri="{FF2B5EF4-FFF2-40B4-BE49-F238E27FC236}">
                  <a16:creationId xmlns:a16="http://schemas.microsoft.com/office/drawing/2014/main" id="{17A9BF49-184E-4C11-A705-684F6DAB9B9D}"/>
                </a:ext>
              </a:extLst>
            </p:cNvPr>
            <p:cNvSpPr/>
            <p:nvPr/>
          </p:nvSpPr>
          <p:spPr>
            <a:xfrm>
              <a:off x="3541756" y="2552087"/>
              <a:ext cx="5334000" cy="35176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25">
              <a:extLst>
                <a:ext uri="{FF2B5EF4-FFF2-40B4-BE49-F238E27FC236}">
                  <a16:creationId xmlns:a16="http://schemas.microsoft.com/office/drawing/2014/main" id="{24CFA335-CB4F-41B7-AE50-F80AAC601943}"/>
                </a:ext>
              </a:extLst>
            </p:cNvPr>
            <p:cNvGrpSpPr/>
            <p:nvPr/>
          </p:nvGrpSpPr>
          <p:grpSpPr>
            <a:xfrm>
              <a:off x="3810000" y="2808152"/>
              <a:ext cx="5139837" cy="3211183"/>
              <a:chOff x="-2428159" y="1318007"/>
              <a:chExt cx="6104568" cy="4226796"/>
            </a:xfrm>
          </p:grpSpPr>
          <p:pic>
            <p:nvPicPr>
              <p:cNvPr id="17" name="Picture 2" descr="Human Body, Circulatory System, Circulation, Blood">
                <a:extLst>
                  <a:ext uri="{FF2B5EF4-FFF2-40B4-BE49-F238E27FC236}">
                    <a16:creationId xmlns:a16="http://schemas.microsoft.com/office/drawing/2014/main" id="{3535217D-BD7A-40C3-8D24-1C975F8401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968" y="1318007"/>
                <a:ext cx="1934459" cy="386891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38A73E8-8A06-4B10-A5F7-661ACCB5E280}"/>
                  </a:ext>
                </a:extLst>
              </p:cNvPr>
              <p:cNvSpPr/>
              <p:nvPr/>
            </p:nvSpPr>
            <p:spPr>
              <a:xfrm>
                <a:off x="844390" y="5301732"/>
                <a:ext cx="2832019" cy="243071"/>
              </a:xfrm>
              <a:prstGeom prst="rect">
                <a:avLst/>
              </a:prstGeom>
            </p:spPr>
            <p:txBody>
              <a:bodyPr wrap="square">
                <a:spAutoFit/>
              </a:bodyPr>
              <a:lstStyle/>
              <a:p>
                <a:r>
                  <a:rPr lang="en-AU" sz="600"/>
                  <a:t>https://pixabay.com/en/human-body-circulatory-system-311864/</a:t>
                </a:r>
              </a:p>
            </p:txBody>
          </p:sp>
          <p:grpSp>
            <p:nvGrpSpPr>
              <p:cNvPr id="20" name="Group 19">
                <a:extLst>
                  <a:ext uri="{FF2B5EF4-FFF2-40B4-BE49-F238E27FC236}">
                    <a16:creationId xmlns:a16="http://schemas.microsoft.com/office/drawing/2014/main" id="{5EE100F2-8430-4334-A569-46B3CAE4796A}"/>
                  </a:ext>
                </a:extLst>
              </p:cNvPr>
              <p:cNvGrpSpPr/>
              <p:nvPr/>
            </p:nvGrpSpPr>
            <p:grpSpPr>
              <a:xfrm>
                <a:off x="-2428159" y="1601313"/>
                <a:ext cx="3145401" cy="3848717"/>
                <a:chOff x="4919868" y="-706824"/>
                <a:chExt cx="5781675" cy="6858000"/>
              </a:xfrm>
            </p:grpSpPr>
            <p:pic>
              <p:nvPicPr>
                <p:cNvPr id="21" name="Picture 4" descr="Heart, Valve, Circulatory, Human, Medical, Blood">
                  <a:extLst>
                    <a:ext uri="{FF2B5EF4-FFF2-40B4-BE49-F238E27FC236}">
                      <a16:creationId xmlns:a16="http://schemas.microsoft.com/office/drawing/2014/main" id="{D09DC035-2FF2-4F2C-819F-5081025216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9868" y="-706824"/>
                  <a:ext cx="5781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CE9F0B-7294-43A4-863F-980FDCF016E8}"/>
                    </a:ext>
                  </a:extLst>
                </p:cNvPr>
                <p:cNvSpPr txBox="1"/>
                <p:nvPr/>
              </p:nvSpPr>
              <p:spPr>
                <a:xfrm>
                  <a:off x="5629431" y="2107909"/>
                  <a:ext cx="1531493" cy="630688"/>
                </a:xfrm>
                <a:prstGeom prst="rect">
                  <a:avLst/>
                </a:prstGeom>
                <a:noFill/>
              </p:spPr>
              <p:txBody>
                <a:bodyPr wrap="square" rtlCol="0">
                  <a:spAutoFit/>
                </a:bodyPr>
                <a:lstStyle/>
                <a:p>
                  <a:r>
                    <a:rPr lang="en-US" sz="800">
                      <a:latin typeface="Calibri"/>
                    </a:rPr>
                    <a:t>Superior</a:t>
                  </a:r>
                  <a:r>
                    <a:rPr lang="en-US" sz="1000">
                      <a:latin typeface="Calibri"/>
                    </a:rPr>
                    <a:t> </a:t>
                  </a:r>
                </a:p>
                <a:p>
                  <a:r>
                    <a:rPr lang="en-US" sz="700">
                      <a:latin typeface="Calibri"/>
                    </a:rPr>
                    <a:t>Vena Cava</a:t>
                  </a:r>
                  <a:endParaRPr lang="en-AU" sz="1000">
                    <a:latin typeface="Calibri"/>
                  </a:endParaRPr>
                </a:p>
              </p:txBody>
            </p:sp>
          </p:grpSp>
          <p:sp>
            <p:nvSpPr>
              <p:cNvPr id="23" name="Rectangle 22">
                <a:extLst>
                  <a:ext uri="{FF2B5EF4-FFF2-40B4-BE49-F238E27FC236}">
                    <a16:creationId xmlns:a16="http://schemas.microsoft.com/office/drawing/2014/main" id="{49116D8F-500C-4130-877C-57D87B95273C}"/>
                  </a:ext>
                </a:extLst>
              </p:cNvPr>
              <p:cNvSpPr/>
              <p:nvPr/>
            </p:nvSpPr>
            <p:spPr>
              <a:xfrm>
                <a:off x="-1773786" y="5301732"/>
                <a:ext cx="2667001" cy="184667"/>
              </a:xfrm>
              <a:prstGeom prst="rect">
                <a:avLst/>
              </a:prstGeom>
            </p:spPr>
            <p:txBody>
              <a:bodyPr wrap="square">
                <a:spAutoFit/>
              </a:bodyPr>
              <a:lstStyle/>
              <a:p>
                <a:r>
                  <a:rPr lang="en-AU" sz="600"/>
                  <a:t>https://pixabay.com/en/heart-valve-circulatory-human-2222964/</a:t>
                </a:r>
              </a:p>
            </p:txBody>
          </p:sp>
          <p:cxnSp>
            <p:nvCxnSpPr>
              <p:cNvPr id="24" name="Straight Arrow Connector 23">
                <a:extLst>
                  <a:ext uri="{FF2B5EF4-FFF2-40B4-BE49-F238E27FC236}">
                    <a16:creationId xmlns:a16="http://schemas.microsoft.com/office/drawing/2014/main" id="{967E8B44-E1FA-45A3-BDE8-E5509F599273}"/>
                  </a:ext>
                </a:extLst>
              </p:cNvPr>
              <p:cNvCxnSpPr>
                <a:cxnSpLocks/>
              </p:cNvCxnSpPr>
              <p:nvPr/>
            </p:nvCxnSpPr>
            <p:spPr>
              <a:xfrm flipH="1">
                <a:off x="360968" y="2433594"/>
                <a:ext cx="1011977" cy="74026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grpSp>
      <p:pic>
        <p:nvPicPr>
          <p:cNvPr id="30" name="Picture 29" descr="A picture containing object&#10;&#10;Description automatically generated">
            <a:extLst>
              <a:ext uri="{FF2B5EF4-FFF2-40B4-BE49-F238E27FC236}">
                <a16:creationId xmlns:a16="http://schemas.microsoft.com/office/drawing/2014/main" id="{476EA256-075C-4E9B-B875-81675707A35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30352" y="4548429"/>
            <a:ext cx="2133600" cy="1600200"/>
          </a:xfrm>
          <a:prstGeom prst="rect">
            <a:avLst/>
          </a:prstGeom>
        </p:spPr>
      </p:pic>
      <p:sp>
        <p:nvSpPr>
          <p:cNvPr id="31" name="Rectangle 30">
            <a:extLst>
              <a:ext uri="{FF2B5EF4-FFF2-40B4-BE49-F238E27FC236}">
                <a16:creationId xmlns:a16="http://schemas.microsoft.com/office/drawing/2014/main" id="{2D5FBC6A-610A-4502-87CE-0736718F6D96}"/>
              </a:ext>
            </a:extLst>
          </p:cNvPr>
          <p:cNvSpPr/>
          <p:nvPr/>
        </p:nvSpPr>
        <p:spPr>
          <a:xfrm>
            <a:off x="4883444" y="6204054"/>
            <a:ext cx="2462010" cy="184666"/>
          </a:xfrm>
          <a:prstGeom prst="rect">
            <a:avLst/>
          </a:prstGeom>
        </p:spPr>
        <p:txBody>
          <a:bodyPr wrap="square">
            <a:spAutoFit/>
          </a:bodyPr>
          <a:lstStyle/>
          <a:p>
            <a:r>
              <a:rPr lang="en-AU" sz="600"/>
              <a:t>https://pixabay.com/en/heart-rate-bpm-ecg-ekg-1375324/</a:t>
            </a:r>
          </a:p>
        </p:txBody>
      </p:sp>
      <p:sp>
        <p:nvSpPr>
          <p:cNvPr id="32" name="Rectangle 2">
            <a:extLst>
              <a:ext uri="{FF2B5EF4-FFF2-40B4-BE49-F238E27FC236}">
                <a16:creationId xmlns:a16="http://schemas.microsoft.com/office/drawing/2014/main" id="{60AD6580-B6DB-2048-B04E-7E65A05E48B6}"/>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CARDIOVASCULAR RESPONSES TO PHYSICAL ACTIVITY</a:t>
            </a:r>
            <a:endParaRPr lang="en-US" sz="2400" dirty="0"/>
          </a:p>
        </p:txBody>
      </p:sp>
    </p:spTree>
    <p:extLst>
      <p:ext uri="{BB962C8B-B14F-4D97-AF65-F5344CB8AC3E}">
        <p14:creationId xmlns:p14="http://schemas.microsoft.com/office/powerpoint/2010/main" val="11937418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83739" y="1114445"/>
            <a:ext cx="8534400" cy="4071013"/>
          </a:xfrm>
          <a:solidFill>
            <a:schemeClr val="bg1"/>
          </a:solidFill>
          <a:ln w="28575">
            <a:solidFill>
              <a:schemeClr val="accent6">
                <a:lumMod val="75000"/>
              </a:schemeClr>
            </a:solidFill>
          </a:ln>
        </p:spPr>
        <p:txBody>
          <a:bodyPr>
            <a:noAutofit/>
          </a:bodyPr>
          <a:lstStyle/>
          <a:p>
            <a:endParaRPr lang="en-AU" sz="1800" dirty="0"/>
          </a:p>
          <a:p>
            <a:r>
              <a:rPr lang="en-AU" sz="1800" dirty="0"/>
              <a:t>Total amount of blood the heart pumps every minute</a:t>
            </a:r>
          </a:p>
          <a:p>
            <a:r>
              <a:rPr lang="en-AU" sz="1800" dirty="0"/>
              <a:t>Calculated by Heart Rate * Stroke Volume</a:t>
            </a:r>
          </a:p>
          <a:p>
            <a:r>
              <a:rPr lang="en-AU" sz="1800" b="1" i="1" dirty="0"/>
              <a:t>Fit male at rest – approx. 5L/min. During exercise can reach over 30L/min</a:t>
            </a:r>
          </a:p>
          <a:p>
            <a:r>
              <a:rPr lang="en-AU" sz="1800" b="1" i="1" dirty="0"/>
              <a:t>Fit female at rest – approx. 4L/min. During exercise can reach over 20L/min</a:t>
            </a:r>
          </a:p>
          <a:p>
            <a:endParaRPr lang="en-AU" sz="1800" dirty="0"/>
          </a:p>
          <a:p>
            <a:pPr marL="0" indent="0">
              <a:buNone/>
            </a:pPr>
            <a:endParaRPr lang="en-AU" sz="1800" b="1" dirty="0">
              <a:solidFill>
                <a:srgbClr val="C00000"/>
              </a:solidFill>
            </a:endParaRPr>
          </a:p>
          <a:p>
            <a:r>
              <a:rPr lang="en-AU" sz="1800" dirty="0"/>
              <a:t>Number of times heart beats per min</a:t>
            </a:r>
          </a:p>
          <a:p>
            <a:r>
              <a:rPr lang="en-AU" sz="1800" dirty="0"/>
              <a:t>To provide more rapid supply of fuel and energy to the muscles, heart rate increases during exercise</a:t>
            </a:r>
          </a:p>
          <a:p>
            <a:r>
              <a:rPr lang="en-AU" sz="1800" dirty="0"/>
              <a:t>This increase is directly proportional to the workload</a:t>
            </a:r>
          </a:p>
          <a:p>
            <a:r>
              <a:rPr lang="en-AU" sz="1800" b="1" i="1" dirty="0"/>
              <a:t>At rest, fit individual 50-60bpm. During exercise max HR = 220-age</a:t>
            </a:r>
          </a:p>
          <a:p>
            <a:pPr marL="1078992" lvl="1" indent="-457200"/>
            <a:endParaRPr lang="en-AU" sz="18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146</a:t>
            </a:fld>
            <a:endParaRPr lang="en-US"/>
          </a:p>
        </p:txBody>
      </p:sp>
      <p:sp>
        <p:nvSpPr>
          <p:cNvPr id="3" name="Rectangle 2">
            <a:extLst>
              <a:ext uri="{FF2B5EF4-FFF2-40B4-BE49-F238E27FC236}">
                <a16:creationId xmlns:a16="http://schemas.microsoft.com/office/drawing/2014/main" id="{DB888127-0F60-0044-A367-6D6D9A1EAD96}"/>
              </a:ext>
            </a:extLst>
          </p:cNvPr>
          <p:cNvSpPr/>
          <p:nvPr/>
        </p:nvSpPr>
        <p:spPr>
          <a:xfrm>
            <a:off x="283739" y="1114445"/>
            <a:ext cx="3873433" cy="369332"/>
          </a:xfrm>
          <a:prstGeom prst="rect">
            <a:avLst/>
          </a:prstGeom>
          <a:solidFill>
            <a:srgbClr val="FF0000"/>
          </a:solidFill>
          <a:ln>
            <a:solidFill>
              <a:schemeClr val="tx1"/>
            </a:solidFill>
          </a:ln>
        </p:spPr>
        <p:txBody>
          <a:bodyPr wrap="none">
            <a:spAutoFit/>
          </a:bodyPr>
          <a:lstStyle/>
          <a:p>
            <a:r>
              <a:rPr lang="en-AU" b="1" dirty="0">
                <a:solidFill>
                  <a:schemeClr val="bg1"/>
                </a:solidFill>
              </a:rPr>
              <a:t>1.   Increased Cardiac Output (HR * SV)</a:t>
            </a:r>
          </a:p>
        </p:txBody>
      </p:sp>
      <p:sp>
        <p:nvSpPr>
          <p:cNvPr id="13" name="Rectangle 12">
            <a:extLst>
              <a:ext uri="{FF2B5EF4-FFF2-40B4-BE49-F238E27FC236}">
                <a16:creationId xmlns:a16="http://schemas.microsoft.com/office/drawing/2014/main" id="{A5BCFE8D-0A55-7948-AF7E-81C5D4B3EE32}"/>
              </a:ext>
            </a:extLst>
          </p:cNvPr>
          <p:cNvSpPr/>
          <p:nvPr/>
        </p:nvSpPr>
        <p:spPr>
          <a:xfrm>
            <a:off x="283739" y="3072897"/>
            <a:ext cx="2990434" cy="369332"/>
          </a:xfrm>
          <a:prstGeom prst="rect">
            <a:avLst/>
          </a:prstGeom>
          <a:solidFill>
            <a:srgbClr val="FF0000"/>
          </a:solidFill>
          <a:ln>
            <a:solidFill>
              <a:schemeClr val="tx1"/>
            </a:solidFill>
          </a:ln>
        </p:spPr>
        <p:txBody>
          <a:bodyPr wrap="none">
            <a:spAutoFit/>
          </a:bodyPr>
          <a:lstStyle/>
          <a:p>
            <a:r>
              <a:rPr lang="en-AU" b="1" dirty="0">
                <a:solidFill>
                  <a:schemeClr val="bg1"/>
                </a:solidFill>
              </a:rPr>
              <a:t>2.   Increased Heart Rate (HR)</a:t>
            </a:r>
          </a:p>
        </p:txBody>
      </p:sp>
      <p:sp>
        <p:nvSpPr>
          <p:cNvPr id="16" name="Footer Placeholder 13">
            <a:extLst>
              <a:ext uri="{FF2B5EF4-FFF2-40B4-BE49-F238E27FC236}">
                <a16:creationId xmlns:a16="http://schemas.microsoft.com/office/drawing/2014/main" id="{5352576E-F4CA-7141-924E-55491886DEBD}"/>
              </a:ext>
            </a:extLst>
          </p:cNvPr>
          <p:cNvSpPr txBox="1">
            <a:spLocks/>
          </p:cNvSpPr>
          <p:nvPr/>
        </p:nvSpPr>
        <p:spPr>
          <a:xfrm>
            <a:off x="3166533" y="6484123"/>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©PE STUDIES RESOURCES</a:t>
            </a:r>
          </a:p>
        </p:txBody>
      </p:sp>
      <p:pic>
        <p:nvPicPr>
          <p:cNvPr id="17" name="Picture 2" descr="C:\Program Files\Microsoft Office\MEDIA\CAGCAT10\j0185604.wmf">
            <a:hlinkClick r:id="rId2" action="ppaction://hlinksldjump"/>
            <a:extLst>
              <a:ext uri="{FF2B5EF4-FFF2-40B4-BE49-F238E27FC236}">
                <a16:creationId xmlns:a16="http://schemas.microsoft.com/office/drawing/2014/main" id="{35C7816B-9A7E-1C45-B6C6-892DAB79A56E}"/>
              </a:ext>
            </a:extLst>
          </p:cNvPr>
          <p:cNvPicPr>
            <a:picLocks noChangeAspect="1" noChangeArrowheads="1"/>
          </p:cNvPicPr>
          <p:nvPr/>
        </p:nvPicPr>
        <p:blipFill>
          <a:blip r:embed="rId3" cstate="print"/>
          <a:srcRect/>
          <a:stretch>
            <a:fillRect/>
          </a:stretch>
        </p:blipFill>
        <p:spPr bwMode="auto">
          <a:xfrm>
            <a:off x="88349" y="6218401"/>
            <a:ext cx="457501" cy="457955"/>
          </a:xfrm>
          <a:prstGeom prst="rect">
            <a:avLst/>
          </a:prstGeom>
          <a:noFill/>
        </p:spPr>
      </p:pic>
      <p:sp>
        <p:nvSpPr>
          <p:cNvPr id="18" name="TextBox 17">
            <a:hlinkClick r:id="rId2" action="ppaction://hlinksldjump"/>
            <a:extLst>
              <a:ext uri="{FF2B5EF4-FFF2-40B4-BE49-F238E27FC236}">
                <a16:creationId xmlns:a16="http://schemas.microsoft.com/office/drawing/2014/main" id="{A7980345-2EF1-1049-8BFE-CF36503D7A6C}"/>
              </a:ext>
            </a:extLst>
          </p:cNvPr>
          <p:cNvSpPr txBox="1"/>
          <p:nvPr/>
        </p:nvSpPr>
        <p:spPr>
          <a:xfrm>
            <a:off x="-102001" y="6684817"/>
            <a:ext cx="838200" cy="215444"/>
          </a:xfrm>
          <a:prstGeom prst="rect">
            <a:avLst/>
          </a:prstGeom>
          <a:noFill/>
        </p:spPr>
        <p:txBody>
          <a:bodyPr wrap="square" rtlCol="0">
            <a:spAutoFit/>
          </a:bodyPr>
          <a:lstStyle/>
          <a:p>
            <a:pPr algn="ctr"/>
            <a:r>
              <a:rPr lang="en-AU" sz="800"/>
              <a:t>Home</a:t>
            </a:r>
            <a:endParaRPr lang="en-US" sz="800"/>
          </a:p>
        </p:txBody>
      </p:sp>
      <p:sp>
        <p:nvSpPr>
          <p:cNvPr id="14" name="Rectangle 2">
            <a:extLst>
              <a:ext uri="{FF2B5EF4-FFF2-40B4-BE49-F238E27FC236}">
                <a16:creationId xmlns:a16="http://schemas.microsoft.com/office/drawing/2014/main" id="{D0ED51DA-9AE2-AD4F-9FB6-4558985516FD}"/>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CARDIOVASCULAR RESPONSES TO PHYSICAL ACTIVITY</a:t>
            </a:r>
            <a:endParaRPr lang="en-US" sz="2400" dirty="0"/>
          </a:p>
        </p:txBody>
      </p:sp>
    </p:spTree>
    <p:extLst>
      <p:ext uri="{BB962C8B-B14F-4D97-AF65-F5344CB8AC3E}">
        <p14:creationId xmlns:p14="http://schemas.microsoft.com/office/powerpoint/2010/main" val="38640806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2400" y="1160446"/>
            <a:ext cx="8534400" cy="1351526"/>
          </a:xfrm>
          <a:solidFill>
            <a:schemeClr val="bg1"/>
          </a:solidFill>
          <a:ln w="28575">
            <a:solidFill>
              <a:schemeClr val="accent6">
                <a:lumMod val="75000"/>
              </a:schemeClr>
            </a:solidFill>
          </a:ln>
        </p:spPr>
        <p:txBody>
          <a:bodyPr>
            <a:noAutofit/>
          </a:bodyPr>
          <a:lstStyle/>
          <a:p>
            <a:pPr marL="1078992" lvl="1" indent="-457200"/>
            <a:endParaRPr lang="en-AU" sz="1800" dirty="0"/>
          </a:p>
          <a:p>
            <a:pPr algn="ctr" defTabSz="514350">
              <a:defRPr/>
            </a:pPr>
            <a:r>
              <a:rPr lang="en-AU" sz="1800" dirty="0">
                <a:solidFill>
                  <a:prstClr val="black"/>
                </a:solidFill>
              </a:rPr>
              <a:t>The amount of blood that is ejected from the left ventricle with each beat of the heart</a:t>
            </a:r>
          </a:p>
          <a:p>
            <a:r>
              <a:rPr lang="en-AU" sz="1800" b="1" dirty="0"/>
              <a:t>At rest, fit male approx. 80ml/beat. During exercise can reach over 150ml/beat</a:t>
            </a:r>
          </a:p>
          <a:p>
            <a:r>
              <a:rPr lang="en-AU" sz="1800" b="1" dirty="0"/>
              <a:t>At rest, fit female approx. 60ml/beat. During exercise can reach over 110ml/beat</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147</a:t>
            </a:fld>
            <a:endParaRPr lang="en-US"/>
          </a:p>
        </p:txBody>
      </p:sp>
      <p:sp>
        <p:nvSpPr>
          <p:cNvPr id="7" name="TextBox 6"/>
          <p:cNvSpPr txBox="1"/>
          <p:nvPr/>
        </p:nvSpPr>
        <p:spPr>
          <a:xfrm>
            <a:off x="482787" y="5718856"/>
            <a:ext cx="8382000" cy="646331"/>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AU" b="1" dirty="0"/>
              <a:t>During exercise, the body's demand for oxygen increases and as a result, Cardiac Output, Heart Rate and Stroke Volume all increase proportionally to cater for this.</a:t>
            </a:r>
            <a:endParaRPr lang="en-US" b="1" dirty="0"/>
          </a:p>
        </p:txBody>
      </p:sp>
      <p:sp>
        <p:nvSpPr>
          <p:cNvPr id="14" name="Rectangle 13">
            <a:extLst>
              <a:ext uri="{FF2B5EF4-FFF2-40B4-BE49-F238E27FC236}">
                <a16:creationId xmlns:a16="http://schemas.microsoft.com/office/drawing/2014/main" id="{F76335D8-339A-8D4B-9FC4-F1771AEBC90A}"/>
              </a:ext>
            </a:extLst>
          </p:cNvPr>
          <p:cNvSpPr/>
          <p:nvPr/>
        </p:nvSpPr>
        <p:spPr>
          <a:xfrm>
            <a:off x="152400" y="1160446"/>
            <a:ext cx="3329053" cy="369332"/>
          </a:xfrm>
          <a:prstGeom prst="rect">
            <a:avLst/>
          </a:prstGeom>
          <a:solidFill>
            <a:srgbClr val="FF0000"/>
          </a:solidFill>
          <a:ln>
            <a:solidFill>
              <a:schemeClr val="tx1"/>
            </a:solidFill>
          </a:ln>
        </p:spPr>
        <p:txBody>
          <a:bodyPr wrap="none">
            <a:spAutoFit/>
          </a:bodyPr>
          <a:lstStyle/>
          <a:p>
            <a:r>
              <a:rPr lang="en-AU" b="1" dirty="0">
                <a:solidFill>
                  <a:schemeClr val="bg1"/>
                </a:solidFill>
              </a:rPr>
              <a:t>3.   Increased Stroke Volume (SV)</a:t>
            </a:r>
          </a:p>
        </p:txBody>
      </p:sp>
      <p:sp>
        <p:nvSpPr>
          <p:cNvPr id="16" name="Footer Placeholder 13">
            <a:extLst>
              <a:ext uri="{FF2B5EF4-FFF2-40B4-BE49-F238E27FC236}">
                <a16:creationId xmlns:a16="http://schemas.microsoft.com/office/drawing/2014/main" id="{5352576E-F4CA-7141-924E-55491886DEBD}"/>
              </a:ext>
            </a:extLst>
          </p:cNvPr>
          <p:cNvSpPr txBox="1">
            <a:spLocks/>
          </p:cNvSpPr>
          <p:nvPr/>
        </p:nvSpPr>
        <p:spPr>
          <a:xfrm>
            <a:off x="3166533" y="6484123"/>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©PE STUDIES RESOURCES</a:t>
            </a:r>
          </a:p>
        </p:txBody>
      </p:sp>
      <p:pic>
        <p:nvPicPr>
          <p:cNvPr id="17" name="Picture 2" descr="C:\Program Files\Microsoft Office\MEDIA\CAGCAT10\j0185604.wmf">
            <a:hlinkClick r:id="rId2" action="ppaction://hlinksldjump"/>
            <a:extLst>
              <a:ext uri="{FF2B5EF4-FFF2-40B4-BE49-F238E27FC236}">
                <a16:creationId xmlns:a16="http://schemas.microsoft.com/office/drawing/2014/main" id="{35C7816B-9A7E-1C45-B6C6-892DAB79A56E}"/>
              </a:ext>
            </a:extLst>
          </p:cNvPr>
          <p:cNvPicPr>
            <a:picLocks noChangeAspect="1" noChangeArrowheads="1"/>
          </p:cNvPicPr>
          <p:nvPr/>
        </p:nvPicPr>
        <p:blipFill>
          <a:blip r:embed="rId3" cstate="print"/>
          <a:srcRect/>
          <a:stretch>
            <a:fillRect/>
          </a:stretch>
        </p:blipFill>
        <p:spPr bwMode="auto">
          <a:xfrm>
            <a:off x="88349" y="6218401"/>
            <a:ext cx="457501" cy="457955"/>
          </a:xfrm>
          <a:prstGeom prst="rect">
            <a:avLst/>
          </a:prstGeom>
          <a:noFill/>
        </p:spPr>
      </p:pic>
      <p:sp>
        <p:nvSpPr>
          <p:cNvPr id="18" name="TextBox 17">
            <a:hlinkClick r:id="rId2" action="ppaction://hlinksldjump"/>
            <a:extLst>
              <a:ext uri="{FF2B5EF4-FFF2-40B4-BE49-F238E27FC236}">
                <a16:creationId xmlns:a16="http://schemas.microsoft.com/office/drawing/2014/main" id="{A7980345-2EF1-1049-8BFE-CF36503D7A6C}"/>
              </a:ext>
            </a:extLst>
          </p:cNvPr>
          <p:cNvSpPr txBox="1"/>
          <p:nvPr/>
        </p:nvSpPr>
        <p:spPr>
          <a:xfrm>
            <a:off x="-102001" y="6684817"/>
            <a:ext cx="838200" cy="215444"/>
          </a:xfrm>
          <a:prstGeom prst="rect">
            <a:avLst/>
          </a:prstGeom>
          <a:noFill/>
        </p:spPr>
        <p:txBody>
          <a:bodyPr wrap="square" rtlCol="0">
            <a:spAutoFit/>
          </a:bodyPr>
          <a:lstStyle/>
          <a:p>
            <a:pPr algn="ctr"/>
            <a:r>
              <a:rPr lang="en-AU" sz="800"/>
              <a:t>Home</a:t>
            </a:r>
            <a:endParaRPr lang="en-US" sz="800"/>
          </a:p>
        </p:txBody>
      </p:sp>
      <p:pic>
        <p:nvPicPr>
          <p:cNvPr id="1026" name="Picture 2" descr="Image result for exercise">
            <a:extLst>
              <a:ext uri="{FF2B5EF4-FFF2-40B4-BE49-F238E27FC236}">
                <a16:creationId xmlns:a16="http://schemas.microsoft.com/office/drawing/2014/main" id="{DD736F69-8523-8E45-8584-0563D085C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5559" y="2642794"/>
            <a:ext cx="4358509" cy="29056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042D145-400C-E345-BB81-8200983F0CA7}"/>
              </a:ext>
            </a:extLst>
          </p:cNvPr>
          <p:cNvSpPr/>
          <p:nvPr/>
        </p:nvSpPr>
        <p:spPr>
          <a:xfrm>
            <a:off x="3841533" y="5548467"/>
            <a:ext cx="2822027" cy="184666"/>
          </a:xfrm>
          <a:prstGeom prst="rect">
            <a:avLst/>
          </a:prstGeom>
        </p:spPr>
        <p:txBody>
          <a:bodyPr wrap="square">
            <a:spAutoFit/>
          </a:bodyPr>
          <a:lstStyle/>
          <a:p>
            <a:r>
              <a:rPr lang="en-US" sz="600" dirty="0"/>
              <a:t>http://</a:t>
            </a:r>
            <a:r>
              <a:rPr lang="en-US" sz="600" dirty="0" err="1"/>
              <a:t>www.dodlive.mil</a:t>
            </a:r>
            <a:r>
              <a:rPr lang="en-US" sz="600" dirty="0"/>
              <a:t>/2016/01/01/tricks-to-eating-healthy-exercising-right-again/</a:t>
            </a:r>
          </a:p>
        </p:txBody>
      </p:sp>
      <p:sp>
        <p:nvSpPr>
          <p:cNvPr id="15" name="Rectangle 2">
            <a:extLst>
              <a:ext uri="{FF2B5EF4-FFF2-40B4-BE49-F238E27FC236}">
                <a16:creationId xmlns:a16="http://schemas.microsoft.com/office/drawing/2014/main" id="{4CED72A7-3E40-DC4B-AB44-5028B6C926A7}"/>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CARDIOVASCULAR RESPONSES TO PHYSICAL ACTIVITY</a:t>
            </a:r>
            <a:endParaRPr lang="en-US" sz="2400" dirty="0"/>
          </a:p>
        </p:txBody>
      </p:sp>
    </p:spTree>
    <p:extLst>
      <p:ext uri="{BB962C8B-B14F-4D97-AF65-F5344CB8AC3E}">
        <p14:creationId xmlns:p14="http://schemas.microsoft.com/office/powerpoint/2010/main" val="12618400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ultiply 5"/>
          <p:cNvSpPr/>
          <p:nvPr/>
        </p:nvSpPr>
        <p:spPr>
          <a:xfrm>
            <a:off x="5662834" y="1338323"/>
            <a:ext cx="553408" cy="526057"/>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AU" sz="1013">
              <a:solidFill>
                <a:prstClr val="white"/>
              </a:solidFill>
              <a:latin typeface="Calibri"/>
            </a:endParaRPr>
          </a:p>
        </p:txBody>
      </p:sp>
      <p:sp>
        <p:nvSpPr>
          <p:cNvPr id="8" name="Equal 7"/>
          <p:cNvSpPr/>
          <p:nvPr/>
        </p:nvSpPr>
        <p:spPr>
          <a:xfrm>
            <a:off x="2642811" y="1374715"/>
            <a:ext cx="762948" cy="487973"/>
          </a:xfrm>
          <a:prstGeom prst="mathEqual">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AU" sz="1013">
              <a:solidFill>
                <a:prstClr val="black"/>
              </a:solidFill>
              <a:latin typeface="Calibri"/>
            </a:endParaRPr>
          </a:p>
        </p:txBody>
      </p:sp>
      <p:sp>
        <p:nvSpPr>
          <p:cNvPr id="11" name="Rounded Rectangle 10"/>
          <p:cNvSpPr/>
          <p:nvPr/>
        </p:nvSpPr>
        <p:spPr>
          <a:xfrm flipH="1">
            <a:off x="600302" y="2778283"/>
            <a:ext cx="1782170" cy="833565"/>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a:solidFill>
                  <a:srgbClr val="FF0066"/>
                </a:solidFill>
                <a:latin typeface="Calibri"/>
              </a:rPr>
              <a:t>Heart Rate </a:t>
            </a:r>
          </a:p>
        </p:txBody>
      </p:sp>
      <p:sp>
        <p:nvSpPr>
          <p:cNvPr id="12" name="Rounded Rectangle 11"/>
          <p:cNvSpPr/>
          <p:nvPr/>
        </p:nvSpPr>
        <p:spPr>
          <a:xfrm flipH="1">
            <a:off x="600302" y="3847195"/>
            <a:ext cx="1782170" cy="81045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600" b="1">
                <a:solidFill>
                  <a:schemeClr val="tx1"/>
                </a:solidFill>
                <a:latin typeface="Calibri"/>
              </a:rPr>
              <a:t>Stroke Volume</a:t>
            </a:r>
          </a:p>
        </p:txBody>
      </p:sp>
      <p:sp>
        <p:nvSpPr>
          <p:cNvPr id="13" name="Rounded Rectangle 12"/>
          <p:cNvSpPr/>
          <p:nvPr/>
        </p:nvSpPr>
        <p:spPr>
          <a:xfrm flipH="1">
            <a:off x="600302" y="4943971"/>
            <a:ext cx="1782170" cy="806423"/>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013">
                <a:solidFill>
                  <a:srgbClr val="FF0066"/>
                </a:solidFill>
                <a:latin typeface="Calibri"/>
              </a:rPr>
              <a:t>Cardiac Output</a:t>
            </a:r>
          </a:p>
        </p:txBody>
      </p:sp>
      <p:sp>
        <p:nvSpPr>
          <p:cNvPr id="24" name="Rounded Rectangle 10">
            <a:extLst>
              <a:ext uri="{FF2B5EF4-FFF2-40B4-BE49-F238E27FC236}">
                <a16:creationId xmlns:a16="http://schemas.microsoft.com/office/drawing/2014/main" id="{790EE9B7-7604-455A-BCF4-77DA39A31EFB}"/>
              </a:ext>
            </a:extLst>
          </p:cNvPr>
          <p:cNvSpPr/>
          <p:nvPr/>
        </p:nvSpPr>
        <p:spPr>
          <a:xfrm flipH="1">
            <a:off x="663596" y="3039996"/>
            <a:ext cx="1655582" cy="355413"/>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600" b="1">
                <a:solidFill>
                  <a:schemeClr val="tx1"/>
                </a:solidFill>
                <a:latin typeface="Calibri"/>
              </a:rPr>
              <a:t>Heart Rate </a:t>
            </a:r>
          </a:p>
        </p:txBody>
      </p:sp>
      <p:sp>
        <p:nvSpPr>
          <p:cNvPr id="26" name="Rounded Rectangle 12">
            <a:extLst>
              <a:ext uri="{FF2B5EF4-FFF2-40B4-BE49-F238E27FC236}">
                <a16:creationId xmlns:a16="http://schemas.microsoft.com/office/drawing/2014/main" id="{30BE4ECC-1462-4031-AE61-075417AA6664}"/>
              </a:ext>
            </a:extLst>
          </p:cNvPr>
          <p:cNvSpPr/>
          <p:nvPr/>
        </p:nvSpPr>
        <p:spPr>
          <a:xfrm flipH="1">
            <a:off x="748993" y="5116377"/>
            <a:ext cx="1570185" cy="441513"/>
          </a:xfrm>
          <a:prstGeom prst="roundRect">
            <a:avLst>
              <a:gd name="adj" fmla="val 23378"/>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600" b="1">
                <a:solidFill>
                  <a:schemeClr val="tx1"/>
                </a:solidFill>
                <a:latin typeface="Calibri"/>
              </a:rPr>
              <a:t>Cardiac Output</a:t>
            </a:r>
          </a:p>
        </p:txBody>
      </p:sp>
      <p:grpSp>
        <p:nvGrpSpPr>
          <p:cNvPr id="31" name="Group 30">
            <a:extLst>
              <a:ext uri="{FF2B5EF4-FFF2-40B4-BE49-F238E27FC236}">
                <a16:creationId xmlns:a16="http://schemas.microsoft.com/office/drawing/2014/main" id="{43E2C892-D302-4FB0-9AFC-F40C22B6297A}"/>
              </a:ext>
            </a:extLst>
          </p:cNvPr>
          <p:cNvGrpSpPr/>
          <p:nvPr/>
        </p:nvGrpSpPr>
        <p:grpSpPr>
          <a:xfrm>
            <a:off x="3303995" y="2798469"/>
            <a:ext cx="5091008" cy="782279"/>
            <a:chOff x="3958928" y="2664534"/>
            <a:chExt cx="6432502" cy="713232"/>
          </a:xfrm>
        </p:grpSpPr>
        <p:sp>
          <p:nvSpPr>
            <p:cNvPr id="30" name="Rounded Rectangle 10">
              <a:extLst>
                <a:ext uri="{FF2B5EF4-FFF2-40B4-BE49-F238E27FC236}">
                  <a16:creationId xmlns:a16="http://schemas.microsoft.com/office/drawing/2014/main" id="{C0C1730C-7DD9-4A21-A53E-A0A29A516A50}"/>
                </a:ext>
              </a:extLst>
            </p:cNvPr>
            <p:cNvSpPr/>
            <p:nvPr/>
          </p:nvSpPr>
          <p:spPr>
            <a:xfrm flipH="1">
              <a:off x="3958928" y="2664534"/>
              <a:ext cx="6432502" cy="713232"/>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a:solidFill>
                    <a:srgbClr val="FF0066"/>
                  </a:solidFill>
                  <a:latin typeface="Calibri"/>
                </a:rPr>
                <a:t>Heart Rate </a:t>
              </a:r>
            </a:p>
          </p:txBody>
        </p:sp>
        <p:sp>
          <p:nvSpPr>
            <p:cNvPr id="14" name="TextBox 13"/>
            <p:cNvSpPr txBox="1"/>
            <p:nvPr/>
          </p:nvSpPr>
          <p:spPr>
            <a:xfrm>
              <a:off x="4081839" y="2828282"/>
              <a:ext cx="6186677" cy="308672"/>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defTabSz="514350">
                <a:defRPr/>
              </a:pPr>
              <a:r>
                <a:rPr lang="en-AU" sz="1600">
                  <a:solidFill>
                    <a:prstClr val="black"/>
                  </a:solidFill>
                  <a:latin typeface="Calibri"/>
                </a:rPr>
                <a:t>The number of times the heart beats each minute</a:t>
              </a:r>
            </a:p>
          </p:txBody>
        </p:sp>
      </p:grpSp>
      <p:grpSp>
        <p:nvGrpSpPr>
          <p:cNvPr id="33" name="Group 32">
            <a:extLst>
              <a:ext uri="{FF2B5EF4-FFF2-40B4-BE49-F238E27FC236}">
                <a16:creationId xmlns:a16="http://schemas.microsoft.com/office/drawing/2014/main" id="{AE6D0B19-A0CC-4D71-A27C-790DBB84AEEE}"/>
              </a:ext>
            </a:extLst>
          </p:cNvPr>
          <p:cNvGrpSpPr/>
          <p:nvPr/>
        </p:nvGrpSpPr>
        <p:grpSpPr>
          <a:xfrm>
            <a:off x="3303998" y="3926272"/>
            <a:ext cx="5091008" cy="736092"/>
            <a:chOff x="3990642" y="3061390"/>
            <a:chExt cx="6351564" cy="713232"/>
          </a:xfrm>
        </p:grpSpPr>
        <p:sp>
          <p:nvSpPr>
            <p:cNvPr id="32" name="Rounded Rectangle 11">
              <a:extLst>
                <a:ext uri="{FF2B5EF4-FFF2-40B4-BE49-F238E27FC236}">
                  <a16:creationId xmlns:a16="http://schemas.microsoft.com/office/drawing/2014/main" id="{8E231091-EEC8-46F0-B2E9-4E2A567B6C02}"/>
                </a:ext>
              </a:extLst>
            </p:cNvPr>
            <p:cNvSpPr/>
            <p:nvPr/>
          </p:nvSpPr>
          <p:spPr>
            <a:xfrm flipH="1">
              <a:off x="3990642" y="3061390"/>
              <a:ext cx="6351564" cy="713232"/>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Stroke Volume</a:t>
              </a:r>
            </a:p>
          </p:txBody>
        </p:sp>
        <p:sp>
          <p:nvSpPr>
            <p:cNvPr id="15" name="TextBox 14"/>
            <p:cNvSpPr txBox="1"/>
            <p:nvPr/>
          </p:nvSpPr>
          <p:spPr>
            <a:xfrm>
              <a:off x="4169086" y="3147732"/>
              <a:ext cx="6023037" cy="566614"/>
            </a:xfrm>
            <a:prstGeom prst="rect">
              <a:avLst/>
            </a:prstGeom>
            <a:solidFill>
              <a:srgbClr val="00B0F0"/>
            </a:solidFill>
          </p:spPr>
          <p:txBody>
            <a:bodyPr wrap="square" rtlCol="0">
              <a:spAutoFit/>
            </a:bodyPr>
            <a:lstStyle/>
            <a:p>
              <a:pPr algn="ctr" defTabSz="514350">
                <a:defRPr/>
              </a:pPr>
              <a:r>
                <a:rPr lang="en-AU" sz="1600" dirty="0">
                  <a:solidFill>
                    <a:prstClr val="black"/>
                  </a:solidFill>
                  <a:latin typeface="Calibri"/>
                </a:rPr>
                <a:t>The amount of blood that is ejected from the left ventricle with each beat of the heart</a:t>
              </a:r>
            </a:p>
          </p:txBody>
        </p:sp>
      </p:grpSp>
      <p:sp>
        <p:nvSpPr>
          <p:cNvPr id="34" name="Rounded Rectangle 12">
            <a:extLst>
              <a:ext uri="{FF2B5EF4-FFF2-40B4-BE49-F238E27FC236}">
                <a16:creationId xmlns:a16="http://schemas.microsoft.com/office/drawing/2014/main" id="{294F2E11-AA06-4FB4-9360-3D78F99591DD}"/>
              </a:ext>
            </a:extLst>
          </p:cNvPr>
          <p:cNvSpPr/>
          <p:nvPr/>
        </p:nvSpPr>
        <p:spPr>
          <a:xfrm flipH="1">
            <a:off x="3303998" y="5023557"/>
            <a:ext cx="5091008" cy="891719"/>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AU" sz="1013">
              <a:solidFill>
                <a:srgbClr val="FF0066"/>
              </a:solidFill>
              <a:latin typeface="Calibri"/>
            </a:endParaRPr>
          </a:p>
        </p:txBody>
      </p:sp>
      <p:sp>
        <p:nvSpPr>
          <p:cNvPr id="16" name="TextBox 15"/>
          <p:cNvSpPr txBox="1"/>
          <p:nvPr/>
        </p:nvSpPr>
        <p:spPr>
          <a:xfrm>
            <a:off x="3401273" y="5102638"/>
            <a:ext cx="4896450" cy="738664"/>
          </a:xfrm>
          <a:prstGeom prst="rect">
            <a:avLst/>
          </a:prstGeom>
          <a:solidFill>
            <a:srgbClr val="FFFF00"/>
          </a:solidFill>
        </p:spPr>
        <p:txBody>
          <a:bodyPr wrap="square" rtlCol="0">
            <a:spAutoFit/>
          </a:bodyPr>
          <a:lstStyle/>
          <a:p>
            <a:pPr algn="ctr" defTabSz="514350">
              <a:defRPr/>
            </a:pPr>
            <a:r>
              <a:rPr lang="en-AU" sz="1400">
                <a:solidFill>
                  <a:prstClr val="black"/>
                </a:solidFill>
                <a:latin typeface="Calibri"/>
              </a:rPr>
              <a:t>“Q” - The amount of blood that is ejected from the heart per minute. </a:t>
            </a:r>
            <a:br>
              <a:rPr lang="en-AU" sz="1400">
                <a:solidFill>
                  <a:prstClr val="black"/>
                </a:solidFill>
                <a:latin typeface="Calibri"/>
              </a:rPr>
            </a:br>
            <a:r>
              <a:rPr lang="en-AU" sz="1400">
                <a:solidFill>
                  <a:prstClr val="black"/>
                </a:solidFill>
                <a:latin typeface="Calibri"/>
              </a:rPr>
              <a:t>Calculated as HR x SV and measured in litres per minute (L/min)</a:t>
            </a:r>
          </a:p>
        </p:txBody>
      </p:sp>
      <p:sp>
        <p:nvSpPr>
          <p:cNvPr id="35" name="Rounded Rectangle 12">
            <a:extLst>
              <a:ext uri="{FF2B5EF4-FFF2-40B4-BE49-F238E27FC236}">
                <a16:creationId xmlns:a16="http://schemas.microsoft.com/office/drawing/2014/main" id="{B42E4888-FD26-476F-8F4E-D06FB507C715}"/>
              </a:ext>
            </a:extLst>
          </p:cNvPr>
          <p:cNvSpPr/>
          <p:nvPr/>
        </p:nvSpPr>
        <p:spPr>
          <a:xfrm flipH="1">
            <a:off x="600302" y="1188448"/>
            <a:ext cx="1782171" cy="830997"/>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Cardiac Output (L/min)</a:t>
            </a:r>
          </a:p>
        </p:txBody>
      </p:sp>
      <p:sp>
        <p:nvSpPr>
          <p:cNvPr id="36" name="Rounded Rectangle 10">
            <a:extLst>
              <a:ext uri="{FF2B5EF4-FFF2-40B4-BE49-F238E27FC236}">
                <a16:creationId xmlns:a16="http://schemas.microsoft.com/office/drawing/2014/main" id="{FAB1CECD-3EC4-45F2-ABEE-912FB013B410}"/>
              </a:ext>
            </a:extLst>
          </p:cNvPr>
          <p:cNvSpPr/>
          <p:nvPr/>
        </p:nvSpPr>
        <p:spPr>
          <a:xfrm flipH="1">
            <a:off x="3743760" y="1304198"/>
            <a:ext cx="1412514" cy="654109"/>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Heart Rate (bpm)</a:t>
            </a:r>
          </a:p>
        </p:txBody>
      </p:sp>
      <p:sp>
        <p:nvSpPr>
          <p:cNvPr id="38" name="Rounded Rectangle 11">
            <a:extLst>
              <a:ext uri="{FF2B5EF4-FFF2-40B4-BE49-F238E27FC236}">
                <a16:creationId xmlns:a16="http://schemas.microsoft.com/office/drawing/2014/main" id="{C18FC890-D392-4020-8F64-BC30D919DA5D}"/>
              </a:ext>
            </a:extLst>
          </p:cNvPr>
          <p:cNvSpPr/>
          <p:nvPr/>
        </p:nvSpPr>
        <p:spPr>
          <a:xfrm flipH="1">
            <a:off x="6675051" y="1288082"/>
            <a:ext cx="1412514" cy="638025"/>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Stroke Volume (ml/beat)</a:t>
            </a:r>
          </a:p>
        </p:txBody>
      </p:sp>
      <p:sp>
        <p:nvSpPr>
          <p:cNvPr id="39" name="Rectangle 38">
            <a:extLst>
              <a:ext uri="{FF2B5EF4-FFF2-40B4-BE49-F238E27FC236}">
                <a16:creationId xmlns:a16="http://schemas.microsoft.com/office/drawing/2014/main" id="{5E3C4C2A-5981-430E-83A9-BC618AE25859}"/>
              </a:ext>
            </a:extLst>
          </p:cNvPr>
          <p:cNvSpPr/>
          <p:nvPr/>
        </p:nvSpPr>
        <p:spPr>
          <a:xfrm>
            <a:off x="289983" y="2153921"/>
            <a:ext cx="8535235" cy="519439"/>
          </a:xfrm>
          <a:prstGeom prst="rect">
            <a:avLst/>
          </a:prstGeom>
          <a:noFill/>
        </p:spPr>
        <p:txBody>
          <a:bodyPr wrap="square" lIns="51435" tIns="25718" rIns="51435" bIns="25718">
            <a:spAutoFit/>
          </a:bodyPr>
          <a:lstStyle/>
          <a:p>
            <a:r>
              <a:rPr lang="en-US" sz="3038" b="1">
                <a:ln w="9525">
                  <a:solidFill>
                    <a:schemeClr val="bg1"/>
                  </a:solidFill>
                  <a:prstDash val="solid"/>
                </a:ln>
                <a:effectLst>
                  <a:outerShdw blurRad="12700" dist="38100" dir="2700000" algn="tl" rotWithShape="0">
                    <a:schemeClr val="bg1">
                      <a:lumMod val="50000"/>
                    </a:schemeClr>
                  </a:outerShdw>
                </a:effectLst>
              </a:rPr>
              <a:t>            Q               =            HR             X              SV</a:t>
            </a:r>
          </a:p>
        </p:txBody>
      </p:sp>
      <p:grpSp>
        <p:nvGrpSpPr>
          <p:cNvPr id="29" name="Group 28">
            <a:extLst>
              <a:ext uri="{FF2B5EF4-FFF2-40B4-BE49-F238E27FC236}">
                <a16:creationId xmlns:a16="http://schemas.microsoft.com/office/drawing/2014/main" id="{EC8B4374-9FE3-4A24-97CE-56A9BF94451F}"/>
              </a:ext>
            </a:extLst>
          </p:cNvPr>
          <p:cNvGrpSpPr/>
          <p:nvPr/>
        </p:nvGrpSpPr>
        <p:grpSpPr>
          <a:xfrm>
            <a:off x="142875" y="6250498"/>
            <a:ext cx="628650" cy="470983"/>
            <a:chOff x="1452530" y="6019046"/>
            <a:chExt cx="838200" cy="627976"/>
          </a:xfrm>
        </p:grpSpPr>
        <p:pic>
          <p:nvPicPr>
            <p:cNvPr id="37" name="Picture 2" descr="C:\Program Files\Microsoft Office\MEDIA\CAGCAT10\j0185604.wmf">
              <a:hlinkClick r:id="rId2" action="ppaction://hlinksldjump"/>
              <a:extLst>
                <a:ext uri="{FF2B5EF4-FFF2-40B4-BE49-F238E27FC236}">
                  <a16:creationId xmlns:a16="http://schemas.microsoft.com/office/drawing/2014/main" id="{AE40D1F0-934E-483F-98C2-B5D3E27F0888}"/>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40" name="TextBox 39">
              <a:hlinkClick r:id="rId2" action="ppaction://hlinksldjump"/>
              <a:extLst>
                <a:ext uri="{FF2B5EF4-FFF2-40B4-BE49-F238E27FC236}">
                  <a16:creationId xmlns:a16="http://schemas.microsoft.com/office/drawing/2014/main" id="{1C972724-E165-457C-AC8C-C5BD6F4E82AD}"/>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42" name="Footer Placeholder 3">
            <a:extLst>
              <a:ext uri="{FF2B5EF4-FFF2-40B4-BE49-F238E27FC236}">
                <a16:creationId xmlns:a16="http://schemas.microsoft.com/office/drawing/2014/main" id="{5D9F1C28-093C-B542-BC01-05B57AB9A0B0}"/>
              </a:ext>
            </a:extLst>
          </p:cNvPr>
          <p:cNvSpPr>
            <a:spLocks noGrp="1"/>
          </p:cNvSpPr>
          <p:nvPr>
            <p:ph type="ftr" sz="quarter" idx="11"/>
          </p:nvPr>
        </p:nvSpPr>
        <p:spPr>
          <a:xfrm>
            <a:off x="3124200" y="6356350"/>
            <a:ext cx="2895600" cy="365125"/>
          </a:xfrm>
        </p:spPr>
        <p:txBody>
          <a:bodyPr/>
          <a:lstStyle/>
          <a:p>
            <a:r>
              <a:rPr lang="en-US"/>
              <a:t>©PE STUDIES RESOURCES</a:t>
            </a:r>
          </a:p>
        </p:txBody>
      </p:sp>
      <p:sp>
        <p:nvSpPr>
          <p:cNvPr id="41" name="Slide Number Placeholder 4">
            <a:extLst>
              <a:ext uri="{FF2B5EF4-FFF2-40B4-BE49-F238E27FC236}">
                <a16:creationId xmlns:a16="http://schemas.microsoft.com/office/drawing/2014/main" id="{07A4C4EF-4A78-9741-A0FE-EF0222619AD8}"/>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148</a:t>
            </a:fld>
            <a:endParaRPr lang="en-US"/>
          </a:p>
        </p:txBody>
      </p:sp>
      <p:sp>
        <p:nvSpPr>
          <p:cNvPr id="28" name="Rectangle 2">
            <a:extLst>
              <a:ext uri="{FF2B5EF4-FFF2-40B4-BE49-F238E27FC236}">
                <a16:creationId xmlns:a16="http://schemas.microsoft.com/office/drawing/2014/main" id="{26DA3794-5C0E-8A4D-A323-E175EA10232D}"/>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CARDIOVASCULAR RESPONSES TO PHYSICAL ACTIVITY</a:t>
            </a:r>
            <a:endParaRPr lang="en-US" sz="2400" dirty="0"/>
          </a:p>
        </p:txBody>
      </p:sp>
    </p:spTree>
    <p:extLst>
      <p:ext uri="{BB962C8B-B14F-4D97-AF65-F5344CB8AC3E}">
        <p14:creationId xmlns:p14="http://schemas.microsoft.com/office/powerpoint/2010/main" val="12875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24" grpId="0" animBg="1"/>
      <p:bldP spid="26" grpId="0" animBg="1"/>
      <p:bldP spid="34" grpId="0" animBg="1"/>
      <p:bldP spid="16" grpId="0" animBg="1"/>
      <p:bldP spid="35" grpId="0" animBg="1"/>
      <p:bldP spid="36" grpId="0" animBg="1"/>
      <p:bldP spid="38" grpId="0" animBg="1"/>
      <p:bldP spid="39"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row: Right 14">
            <a:extLst>
              <a:ext uri="{FF2B5EF4-FFF2-40B4-BE49-F238E27FC236}">
                <a16:creationId xmlns:a16="http://schemas.microsoft.com/office/drawing/2014/main" id="{BF36A993-1E47-4FA0-9640-B06507B19FF1}"/>
              </a:ext>
            </a:extLst>
          </p:cNvPr>
          <p:cNvSpPr/>
          <p:nvPr/>
        </p:nvSpPr>
        <p:spPr>
          <a:xfrm>
            <a:off x="428739" y="1005440"/>
            <a:ext cx="8258061" cy="10210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
        <p:nvSpPr>
          <p:cNvPr id="16" name="TextBox 15">
            <a:extLst>
              <a:ext uri="{FF2B5EF4-FFF2-40B4-BE49-F238E27FC236}">
                <a16:creationId xmlns:a16="http://schemas.microsoft.com/office/drawing/2014/main" id="{A6E190E6-318B-4B45-89F8-10CC387172A3}"/>
              </a:ext>
            </a:extLst>
          </p:cNvPr>
          <p:cNvSpPr txBox="1"/>
          <p:nvPr/>
        </p:nvSpPr>
        <p:spPr>
          <a:xfrm>
            <a:off x="457200" y="1346241"/>
            <a:ext cx="7965347" cy="338554"/>
          </a:xfrm>
          <a:prstGeom prst="rect">
            <a:avLst/>
          </a:prstGeom>
          <a:solidFill>
            <a:srgbClr val="FF0000"/>
          </a:solid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sz="1600" b="1">
                <a:solidFill>
                  <a:schemeClr val="bg1"/>
                </a:solidFill>
              </a:rPr>
              <a:t>Heart Rate, Stroke Volume and Cardiac Output changes with increasing exercise intensity</a:t>
            </a:r>
            <a:endParaRPr lang="en-US" sz="1600" b="1">
              <a:solidFill>
                <a:schemeClr val="bg1"/>
              </a:solidFill>
            </a:endParaRPr>
          </a:p>
        </p:txBody>
      </p:sp>
      <p:sp>
        <p:nvSpPr>
          <p:cNvPr id="18" name="Content Placeholder 5">
            <a:extLst>
              <a:ext uri="{FF2B5EF4-FFF2-40B4-BE49-F238E27FC236}">
                <a16:creationId xmlns:a16="http://schemas.microsoft.com/office/drawing/2014/main" id="{A0DD90D1-CA25-47D2-911D-25DF8EF63FF3}"/>
              </a:ext>
            </a:extLst>
          </p:cNvPr>
          <p:cNvSpPr txBox="1">
            <a:spLocks/>
          </p:cNvSpPr>
          <p:nvPr/>
        </p:nvSpPr>
        <p:spPr>
          <a:xfrm>
            <a:off x="428739" y="2173350"/>
            <a:ext cx="8286522" cy="3649381"/>
          </a:xfrm>
          <a:prstGeom prst="rect">
            <a:avLst/>
          </a:prstGeom>
          <a:solidFill>
            <a:schemeClr val="bg1"/>
          </a:solidFill>
          <a:ln w="28575">
            <a:solidFill>
              <a:schemeClr val="accent6">
                <a:lumMod val="75000"/>
              </a:schemeClr>
            </a:solidFill>
          </a:ln>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Aft>
                <a:spcPts val="450"/>
              </a:spcAft>
              <a:buNone/>
            </a:pPr>
            <a:r>
              <a:rPr lang="en-GB" sz="2200" b="1" u="sng" dirty="0">
                <a:solidFill>
                  <a:srgbClr val="FA12CE"/>
                </a:solidFill>
                <a:latin typeface="Calibri" panose="020F0502020204030204" pitchFamily="34" charset="0"/>
                <a:ea typeface="Calibri" panose="020F0502020204030204" pitchFamily="34" charset="0"/>
                <a:cs typeface="Times New Roman" panose="02020603050405020304" pitchFamily="18" charset="0"/>
              </a:rPr>
              <a:t>Submaximal to Maximal exercise </a:t>
            </a:r>
            <a:br>
              <a:rPr lang="en-GB" sz="1800" b="1" dirty="0">
                <a:latin typeface="Calibri" panose="020F0502020204030204" pitchFamily="34" charset="0"/>
                <a:ea typeface="Calibri" panose="020F0502020204030204" pitchFamily="34" charset="0"/>
                <a:cs typeface="Times New Roman" panose="02020603050405020304" pitchFamily="18" charset="0"/>
              </a:rPr>
            </a:br>
            <a:r>
              <a:rPr lang="en-GB" sz="1700" b="1" dirty="0">
                <a:latin typeface="Calibri" panose="020F0502020204030204" pitchFamily="34" charset="0"/>
                <a:ea typeface="Calibri" panose="020F0502020204030204" pitchFamily="34" charset="0"/>
                <a:cs typeface="Times New Roman" panose="02020603050405020304" pitchFamily="18" charset="0"/>
              </a:rPr>
              <a:t>(e.g. fast running):</a:t>
            </a:r>
          </a:p>
          <a:p>
            <a:pPr marL="0" indent="0">
              <a:buNone/>
            </a:pPr>
            <a:r>
              <a:rPr lang="en-AU" sz="1900" b="1" dirty="0">
                <a:solidFill>
                  <a:srgbClr val="FF0000"/>
                </a:solidFill>
              </a:rPr>
              <a:t>HEART RATE:</a:t>
            </a:r>
            <a:r>
              <a:rPr lang="en-AU" sz="1900" dirty="0">
                <a:solidFill>
                  <a:srgbClr val="FF0000"/>
                </a:solidFill>
              </a:rPr>
              <a:t> </a:t>
            </a:r>
          </a:p>
          <a:p>
            <a:r>
              <a:rPr lang="en-AU" sz="1900" dirty="0">
                <a:solidFill>
                  <a:prstClr val="black"/>
                </a:solidFill>
              </a:rPr>
              <a:t>As exercise intensity increases beyond steady state, Heart Rate will also </a:t>
            </a:r>
            <a:r>
              <a:rPr lang="en-AU" sz="1900" u="sng" dirty="0">
                <a:solidFill>
                  <a:prstClr val="black"/>
                </a:solidFill>
              </a:rPr>
              <a:t>increase linearly </a:t>
            </a:r>
            <a:r>
              <a:rPr lang="en-AU" sz="1900" dirty="0">
                <a:solidFill>
                  <a:prstClr val="black"/>
                </a:solidFill>
              </a:rPr>
              <a:t>until it reaches it’s maximum (220 - Age).</a:t>
            </a:r>
          </a:p>
          <a:p>
            <a:r>
              <a:rPr lang="en-AU" sz="1900" dirty="0">
                <a:solidFill>
                  <a:prstClr val="black"/>
                </a:solidFill>
              </a:rPr>
              <a:t>This will see an increase in </a:t>
            </a:r>
            <a:r>
              <a:rPr lang="en-AU" sz="1900" dirty="0">
                <a:solidFill>
                  <a:prstClr val="black"/>
                </a:solidFill>
                <a:highlight>
                  <a:srgbClr val="FFFF00"/>
                </a:highlight>
              </a:rPr>
              <a:t>Cardiac Output</a:t>
            </a:r>
            <a:r>
              <a:rPr lang="en-AU" sz="1900" dirty="0">
                <a:solidFill>
                  <a:prstClr val="black"/>
                </a:solidFill>
              </a:rPr>
              <a:t>.</a:t>
            </a:r>
          </a:p>
          <a:p>
            <a:endParaRPr lang="en-AU" sz="1900" dirty="0">
              <a:solidFill>
                <a:prstClr val="black"/>
              </a:solidFill>
            </a:endParaRPr>
          </a:p>
          <a:p>
            <a:pPr marL="0" indent="0">
              <a:buNone/>
            </a:pPr>
            <a:r>
              <a:rPr lang="en-AU" sz="1900" b="1" dirty="0">
                <a:solidFill>
                  <a:srgbClr val="0070C0"/>
                </a:solidFill>
              </a:rPr>
              <a:t>STROKE VOLUME:</a:t>
            </a:r>
            <a:r>
              <a:rPr lang="en-AU" sz="1900" dirty="0">
                <a:solidFill>
                  <a:srgbClr val="0070C0"/>
                </a:solidFill>
              </a:rPr>
              <a:t> </a:t>
            </a:r>
          </a:p>
          <a:p>
            <a:r>
              <a:rPr lang="en-AU" sz="1900" u="sng" dirty="0">
                <a:solidFill>
                  <a:prstClr val="black"/>
                </a:solidFill>
              </a:rPr>
              <a:t>Plateaus</a:t>
            </a:r>
            <a:r>
              <a:rPr lang="en-AU" sz="1900" dirty="0">
                <a:solidFill>
                  <a:prstClr val="black"/>
                </a:solidFill>
              </a:rPr>
              <a:t> when exercise intensity reaches around 40-60% of an individual’s maximal exercise capacity (%VO</a:t>
            </a:r>
            <a:r>
              <a:rPr lang="en-AU" sz="1900" baseline="-25000" dirty="0">
                <a:solidFill>
                  <a:prstClr val="black"/>
                </a:solidFill>
              </a:rPr>
              <a:t>2</a:t>
            </a:r>
            <a:r>
              <a:rPr lang="en-AU" sz="1900" dirty="0">
                <a:solidFill>
                  <a:prstClr val="black"/>
                </a:solidFill>
              </a:rPr>
              <a:t>max). </a:t>
            </a:r>
          </a:p>
          <a:p>
            <a:r>
              <a:rPr lang="en-AU" sz="1900" dirty="0">
                <a:solidFill>
                  <a:prstClr val="black"/>
                </a:solidFill>
              </a:rPr>
              <a:t>Any further increase in </a:t>
            </a:r>
            <a:r>
              <a:rPr lang="en-AU" sz="1900" dirty="0">
                <a:solidFill>
                  <a:prstClr val="black"/>
                </a:solidFill>
                <a:highlight>
                  <a:srgbClr val="FFFF00"/>
                </a:highlight>
              </a:rPr>
              <a:t>Cardiac Output </a:t>
            </a:r>
            <a:r>
              <a:rPr lang="en-AU" sz="1900" dirty="0">
                <a:solidFill>
                  <a:prstClr val="black"/>
                </a:solidFill>
              </a:rPr>
              <a:t>at maximal intensities is due to the increase in </a:t>
            </a:r>
            <a:r>
              <a:rPr lang="en-AU" sz="1900" dirty="0">
                <a:solidFill>
                  <a:srgbClr val="FF0000"/>
                </a:solidFill>
              </a:rPr>
              <a:t>Heart Rate</a:t>
            </a:r>
            <a:r>
              <a:rPr lang="en-AU" sz="1900" dirty="0">
                <a:solidFill>
                  <a:prstClr val="black"/>
                </a:solidFill>
              </a:rPr>
              <a:t>.</a:t>
            </a:r>
          </a:p>
        </p:txBody>
      </p:sp>
      <p:grpSp>
        <p:nvGrpSpPr>
          <p:cNvPr id="20" name="Group 19">
            <a:extLst>
              <a:ext uri="{FF2B5EF4-FFF2-40B4-BE49-F238E27FC236}">
                <a16:creationId xmlns:a16="http://schemas.microsoft.com/office/drawing/2014/main" id="{1F39D8B8-07A0-438E-BA78-4393B06F7751}"/>
              </a:ext>
            </a:extLst>
          </p:cNvPr>
          <p:cNvGrpSpPr/>
          <p:nvPr/>
        </p:nvGrpSpPr>
        <p:grpSpPr>
          <a:xfrm>
            <a:off x="142875" y="6250498"/>
            <a:ext cx="628650" cy="470983"/>
            <a:chOff x="1452530" y="6019046"/>
            <a:chExt cx="838200" cy="627976"/>
          </a:xfrm>
        </p:grpSpPr>
        <p:pic>
          <p:nvPicPr>
            <p:cNvPr id="21" name="Picture 2" descr="C:\Program Files\Microsoft Office\MEDIA\CAGCAT10\j0185604.wmf">
              <a:hlinkClick r:id="rId3" action="ppaction://hlinksldjump"/>
              <a:extLst>
                <a:ext uri="{FF2B5EF4-FFF2-40B4-BE49-F238E27FC236}">
                  <a16:creationId xmlns:a16="http://schemas.microsoft.com/office/drawing/2014/main" id="{0A8D962F-4998-45E5-A201-A993D29F41F9}"/>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22" name="TextBox 21">
              <a:hlinkClick r:id="rId3" action="ppaction://hlinksldjump"/>
              <a:extLst>
                <a:ext uri="{FF2B5EF4-FFF2-40B4-BE49-F238E27FC236}">
                  <a16:creationId xmlns:a16="http://schemas.microsoft.com/office/drawing/2014/main" id="{6D3E4069-ABCB-4280-A0FD-66BC86EA1AC7}"/>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2" name="Footer Placeholder 3">
            <a:extLst>
              <a:ext uri="{FF2B5EF4-FFF2-40B4-BE49-F238E27FC236}">
                <a16:creationId xmlns:a16="http://schemas.microsoft.com/office/drawing/2014/main" id="{3CE7C24F-F0F2-AC4C-9FF0-D44DE7710323}"/>
              </a:ext>
            </a:extLst>
          </p:cNvPr>
          <p:cNvSpPr>
            <a:spLocks noGrp="1"/>
          </p:cNvSpPr>
          <p:nvPr>
            <p:ph type="ftr" sz="quarter" idx="11"/>
          </p:nvPr>
        </p:nvSpPr>
        <p:spPr>
          <a:xfrm>
            <a:off x="3124200" y="6356350"/>
            <a:ext cx="2895600" cy="365125"/>
          </a:xfrm>
        </p:spPr>
        <p:txBody>
          <a:bodyPr/>
          <a:lstStyle/>
          <a:p>
            <a:r>
              <a:rPr lang="en-US"/>
              <a:t>©PE STUDIES RESOURCES</a:t>
            </a:r>
          </a:p>
        </p:txBody>
      </p:sp>
      <p:sp>
        <p:nvSpPr>
          <p:cNvPr id="13" name="Slide Number Placeholder 4">
            <a:extLst>
              <a:ext uri="{FF2B5EF4-FFF2-40B4-BE49-F238E27FC236}">
                <a16:creationId xmlns:a16="http://schemas.microsoft.com/office/drawing/2014/main" id="{0C028BFF-2899-6D4F-84BD-917D2848B1DE}"/>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149</a:t>
            </a:fld>
            <a:endParaRPr lang="en-US"/>
          </a:p>
        </p:txBody>
      </p:sp>
      <p:sp>
        <p:nvSpPr>
          <p:cNvPr id="14" name="Rectangle 2">
            <a:extLst>
              <a:ext uri="{FF2B5EF4-FFF2-40B4-BE49-F238E27FC236}">
                <a16:creationId xmlns:a16="http://schemas.microsoft.com/office/drawing/2014/main" id="{180929DE-5BCA-FB4A-8EC3-95B1154F1063}"/>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CARDIOVASCULAR RESPONSES TO PHYSICAL ACTIVITY</a:t>
            </a:r>
            <a:endParaRPr lang="en-US" sz="2400" dirty="0"/>
          </a:p>
        </p:txBody>
      </p:sp>
    </p:spTree>
    <p:extLst>
      <p:ext uri="{BB962C8B-B14F-4D97-AF65-F5344CB8AC3E}">
        <p14:creationId xmlns:p14="http://schemas.microsoft.com/office/powerpoint/2010/main" val="59901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15</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2098766" y="1120676"/>
            <a:ext cx="6874898" cy="166199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Muscular Endurance</a:t>
            </a:r>
          </a:p>
          <a:p>
            <a:pPr fontAlgn="base">
              <a:spcBef>
                <a:spcPct val="0"/>
              </a:spcBef>
              <a:spcAft>
                <a:spcPct val="0"/>
              </a:spcAft>
            </a:pPr>
            <a:endParaRPr lang="en-US" sz="1000" b="1" dirty="0"/>
          </a:p>
          <a:p>
            <a:pPr marL="342900" indent="-342900" fontAlgn="base">
              <a:spcBef>
                <a:spcPct val="0"/>
              </a:spcBef>
              <a:spcAft>
                <a:spcPct val="0"/>
              </a:spcAft>
              <a:buFont typeface="Arial" panose="020B0604020202020204" pitchFamily="34" charset="0"/>
              <a:buChar char="•"/>
            </a:pPr>
            <a:r>
              <a:rPr lang="en-US" dirty="0"/>
              <a:t>The ability of the muscle or muscle group to perform repeated contractions (concentric, eccentric or isokinetic) for an extended period of time, or to maintain a contraction for an extended period of time (isometric contraction) in the face of fatigue.</a:t>
            </a:r>
          </a:p>
        </p:txBody>
      </p:sp>
      <p:pic>
        <p:nvPicPr>
          <p:cNvPr id="14" name="Picture 2" descr="D:\Courses of Study\powerpoints for sale\sports photos\IMG_0662.JPG">
            <a:extLst>
              <a:ext uri="{FF2B5EF4-FFF2-40B4-BE49-F238E27FC236}">
                <a16:creationId xmlns:a16="http://schemas.microsoft.com/office/drawing/2014/main" id="{BBF880D2-50BC-4BAD-B781-35127A7A8604}"/>
              </a:ext>
            </a:extLst>
          </p:cNvPr>
          <p:cNvPicPr>
            <a:picLocks noChangeAspect="1" noChangeArrowheads="1"/>
          </p:cNvPicPr>
          <p:nvPr/>
        </p:nvPicPr>
        <p:blipFill>
          <a:blip r:embed="rId4" cstate="print"/>
          <a:srcRect/>
          <a:stretch>
            <a:fillRect/>
          </a:stretch>
        </p:blipFill>
        <p:spPr bwMode="auto">
          <a:xfrm>
            <a:off x="2098766" y="3200400"/>
            <a:ext cx="3235234" cy="2647950"/>
          </a:xfrm>
          <a:prstGeom prst="rect">
            <a:avLst/>
          </a:prstGeom>
          <a:noFill/>
        </p:spPr>
      </p:pic>
      <p:pic>
        <p:nvPicPr>
          <p:cNvPr id="16" name="Picture 1" descr="D:\Courses of Study\PE Studies Revision Seminars\2009\powerpoints for sale\sports photos\IMG_0667.JPG">
            <a:extLst>
              <a:ext uri="{FF2B5EF4-FFF2-40B4-BE49-F238E27FC236}">
                <a16:creationId xmlns:a16="http://schemas.microsoft.com/office/drawing/2014/main" id="{0BDAC62B-D0BE-41F7-AD1B-E2664190798B}"/>
              </a:ext>
            </a:extLst>
          </p:cNvPr>
          <p:cNvPicPr>
            <a:picLocks noChangeAspect="1" noChangeArrowheads="1"/>
          </p:cNvPicPr>
          <p:nvPr/>
        </p:nvPicPr>
        <p:blipFill>
          <a:blip r:embed="rId5" cstate="print"/>
          <a:srcRect/>
          <a:stretch>
            <a:fillRect/>
          </a:stretch>
        </p:blipFill>
        <p:spPr bwMode="auto">
          <a:xfrm>
            <a:off x="5443065" y="3200400"/>
            <a:ext cx="3530600" cy="2647950"/>
          </a:xfrm>
          <a:prstGeom prst="rect">
            <a:avLst/>
          </a:prstGeom>
          <a:noFill/>
        </p:spPr>
      </p:pic>
      <p:sp>
        <p:nvSpPr>
          <p:cNvPr id="24" name="Rectangle 2">
            <a:extLst>
              <a:ext uri="{FF2B5EF4-FFF2-40B4-BE49-F238E27FC236}">
                <a16:creationId xmlns:a16="http://schemas.microsoft.com/office/drawing/2014/main" id="{AC36FD54-86CF-C24C-9CFE-D9BA9D1F6EEB}"/>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17" name="Group 16">
            <a:extLst>
              <a:ext uri="{FF2B5EF4-FFF2-40B4-BE49-F238E27FC236}">
                <a16:creationId xmlns:a16="http://schemas.microsoft.com/office/drawing/2014/main" id="{F535E3D3-D090-C649-90D7-659F9602397D}"/>
              </a:ext>
            </a:extLst>
          </p:cNvPr>
          <p:cNvGrpSpPr/>
          <p:nvPr/>
        </p:nvGrpSpPr>
        <p:grpSpPr>
          <a:xfrm>
            <a:off x="46334" y="977870"/>
            <a:ext cx="1921512" cy="5041929"/>
            <a:chOff x="-1216377" y="1368184"/>
            <a:chExt cx="1862315" cy="4917610"/>
          </a:xfrm>
        </p:grpSpPr>
        <p:sp>
          <p:nvSpPr>
            <p:cNvPr id="18" name="small_button1">
              <a:extLst>
                <a:ext uri="{FF2B5EF4-FFF2-40B4-BE49-F238E27FC236}">
                  <a16:creationId xmlns:a16="http://schemas.microsoft.com/office/drawing/2014/main" id="{7390CB9C-5FEA-1A48-85CE-90A8A3FE925F}"/>
                </a:ext>
              </a:extLst>
            </p:cNvPr>
            <p:cNvSpPr/>
            <p:nvPr/>
          </p:nvSpPr>
          <p:spPr>
            <a:xfrm>
              <a:off x="-1104647" y="2483764"/>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19" name="small_button1">
              <a:extLst>
                <a:ext uri="{FF2B5EF4-FFF2-40B4-BE49-F238E27FC236}">
                  <a16:creationId xmlns:a16="http://schemas.microsoft.com/office/drawing/2014/main" id="{20274706-1A1F-D94B-817F-DC70C4B85F51}"/>
                </a:ext>
              </a:extLst>
            </p:cNvPr>
            <p:cNvSpPr/>
            <p:nvPr/>
          </p:nvSpPr>
          <p:spPr>
            <a:xfrm>
              <a:off x="-1104647" y="3235437"/>
              <a:ext cx="1622604"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20" name="small_button1">
              <a:extLst>
                <a:ext uri="{FF2B5EF4-FFF2-40B4-BE49-F238E27FC236}">
                  <a16:creationId xmlns:a16="http://schemas.microsoft.com/office/drawing/2014/main" id="{473C34B8-0610-DE4E-97FC-CDB228A4B749}"/>
                </a:ext>
              </a:extLst>
            </p:cNvPr>
            <p:cNvSpPr/>
            <p:nvPr/>
          </p:nvSpPr>
          <p:spPr>
            <a:xfrm>
              <a:off x="-1088396" y="3986553"/>
              <a:ext cx="1606355" cy="674905"/>
            </a:xfrm>
            <a:prstGeom prst="roundRect">
              <a:avLst/>
            </a:prstGeom>
            <a:solidFill>
              <a:srgbClr val="FFFF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21" name="small_button1">
              <a:extLst>
                <a:ext uri="{FF2B5EF4-FFF2-40B4-BE49-F238E27FC236}">
                  <a16:creationId xmlns:a16="http://schemas.microsoft.com/office/drawing/2014/main" id="{E8A6B82C-F1AC-EF46-9098-1F1C775636E8}"/>
                </a:ext>
              </a:extLst>
            </p:cNvPr>
            <p:cNvSpPr/>
            <p:nvPr/>
          </p:nvSpPr>
          <p:spPr>
            <a:xfrm>
              <a:off x="-1096523" y="473766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22" name="small_button1">
              <a:extLst>
                <a:ext uri="{FF2B5EF4-FFF2-40B4-BE49-F238E27FC236}">
                  <a16:creationId xmlns:a16="http://schemas.microsoft.com/office/drawing/2014/main" id="{82ACBAD3-E712-6640-839D-C6B8EB2EBA90}"/>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23" name="small_button1">
              <a:extLst>
                <a:ext uri="{FF2B5EF4-FFF2-40B4-BE49-F238E27FC236}">
                  <a16:creationId xmlns:a16="http://schemas.microsoft.com/office/drawing/2014/main" id="{B090D4C5-BFA4-E147-99B9-D473EFF72D38}"/>
                </a:ext>
              </a:extLst>
            </p:cNvPr>
            <p:cNvSpPr/>
            <p:nvPr/>
          </p:nvSpPr>
          <p:spPr>
            <a:xfrm>
              <a:off x="-1121935" y="5549837"/>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Tree>
    <p:extLst>
      <p:ext uri="{BB962C8B-B14F-4D97-AF65-F5344CB8AC3E}">
        <p14:creationId xmlns:p14="http://schemas.microsoft.com/office/powerpoint/2010/main" val="35836445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5486400" y="6431187"/>
            <a:ext cx="2895600" cy="365125"/>
          </a:xfrm>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150</a:t>
            </a:fld>
            <a:endParaRPr lang="en-US"/>
          </a:p>
        </p:txBody>
      </p:sp>
      <p:pic>
        <p:nvPicPr>
          <p:cNvPr id="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9" name="TextBox 8">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0" name="Content Placeholder 2">
            <a:extLst>
              <a:ext uri="{FF2B5EF4-FFF2-40B4-BE49-F238E27FC236}">
                <a16:creationId xmlns:a16="http://schemas.microsoft.com/office/drawing/2014/main" id="{6BDBDC4C-0E94-4494-82B2-2BECAFCE0D4C}"/>
              </a:ext>
            </a:extLst>
          </p:cNvPr>
          <p:cNvSpPr txBox="1">
            <a:spLocks/>
          </p:cNvSpPr>
          <p:nvPr/>
        </p:nvSpPr>
        <p:spPr>
          <a:xfrm>
            <a:off x="381000" y="762000"/>
            <a:ext cx="8382000" cy="3090180"/>
          </a:xfrm>
          <a:prstGeom prst="rect">
            <a:avLst/>
          </a:prstGeom>
          <a:solidFill>
            <a:schemeClr val="bg1"/>
          </a:solidFill>
          <a:ln w="28575">
            <a:solidFill>
              <a:schemeClr val="accent6">
                <a:lumMod val="75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endParaRPr lang="en-GB" sz="1600" dirty="0"/>
          </a:p>
          <a:p>
            <a:pPr marL="457200" lvl="1" indent="0">
              <a:buNone/>
            </a:pPr>
            <a:endParaRPr lang="en-GB" sz="1600" dirty="0"/>
          </a:p>
          <a:p>
            <a:pPr marL="0" indent="0">
              <a:buNone/>
            </a:pPr>
            <a:r>
              <a:rPr lang="en-GB" sz="1600" dirty="0"/>
              <a:t>As the heart can only eject as much blood as it has in its ventricles, it’s important that for an increase in Q to be accompanied by an increase in venous return (blood flow back to the heart). </a:t>
            </a:r>
          </a:p>
          <a:p>
            <a:pPr marL="0" indent="0">
              <a:buNone/>
            </a:pPr>
            <a:r>
              <a:rPr lang="en-GB" sz="1600" dirty="0"/>
              <a:t>During exercise, venous return is increased via 3 mechanisms:</a:t>
            </a:r>
          </a:p>
          <a:p>
            <a:pPr marL="971550" lvl="1" indent="-457200">
              <a:buFont typeface="+mj-lt"/>
              <a:buAutoNum type="arabicPeriod"/>
            </a:pPr>
            <a:r>
              <a:rPr lang="en-GB" sz="1600" b="1" dirty="0"/>
              <a:t>The Muscle Pump </a:t>
            </a:r>
            <a:r>
              <a:rPr lang="en-GB" sz="1600" dirty="0"/>
              <a:t>- Veins return blood to the heart, Valves located in the veins prevent back flow of the blood</a:t>
            </a:r>
          </a:p>
          <a:p>
            <a:pPr marL="971550" lvl="1" indent="-457200">
              <a:buFont typeface="+mj-lt"/>
              <a:buAutoNum type="arabicPeriod"/>
            </a:pPr>
            <a:r>
              <a:rPr lang="en-GB" sz="1600" b="1" dirty="0"/>
              <a:t>The Respiratory Pump </a:t>
            </a:r>
            <a:r>
              <a:rPr lang="en-GB" sz="1600" dirty="0"/>
              <a:t>-</a:t>
            </a:r>
            <a:r>
              <a:rPr lang="en-GB" sz="1600" b="1" dirty="0"/>
              <a:t> </a:t>
            </a:r>
            <a:r>
              <a:rPr lang="en-GB" sz="1600" dirty="0"/>
              <a:t>Venous return is prompted simply through breathing, respiration increases so the pump is more effective</a:t>
            </a:r>
            <a:endParaRPr lang="en-GB" sz="1600" b="1" dirty="0"/>
          </a:p>
          <a:p>
            <a:pPr marL="971550" lvl="1" indent="-457200">
              <a:buFont typeface="+mj-lt"/>
              <a:buAutoNum type="arabicPeriod"/>
            </a:pPr>
            <a:r>
              <a:rPr lang="en-GB" sz="1600" b="1" dirty="0"/>
              <a:t>Constriction of veins (Venoconstriction) </a:t>
            </a:r>
            <a:r>
              <a:rPr lang="en-GB" sz="1600" dirty="0"/>
              <a:t>- Venous constriction reduces the capacity of the venous system, forcing blood in the veins to be pushed out towards the heart</a:t>
            </a:r>
            <a:endParaRPr lang="en-US" sz="1600" b="1" dirty="0"/>
          </a:p>
        </p:txBody>
      </p:sp>
      <p:pic>
        <p:nvPicPr>
          <p:cNvPr id="2050" name="Picture 2" descr="Image result for muscle pump">
            <a:extLst>
              <a:ext uri="{FF2B5EF4-FFF2-40B4-BE49-F238E27FC236}">
                <a16:creationId xmlns:a16="http://schemas.microsoft.com/office/drawing/2014/main" id="{3F27F9A7-5785-374C-895C-F22C874A10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425" y="3914092"/>
            <a:ext cx="2668567" cy="26248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BEBDDDB-552D-0944-AE87-837B7D2E47E1}"/>
              </a:ext>
            </a:extLst>
          </p:cNvPr>
          <p:cNvSpPr/>
          <p:nvPr/>
        </p:nvSpPr>
        <p:spPr>
          <a:xfrm>
            <a:off x="2559342" y="6547003"/>
            <a:ext cx="3668062" cy="169277"/>
          </a:xfrm>
          <a:prstGeom prst="rect">
            <a:avLst/>
          </a:prstGeom>
        </p:spPr>
        <p:txBody>
          <a:bodyPr wrap="square">
            <a:spAutoFit/>
          </a:bodyPr>
          <a:lstStyle/>
          <a:p>
            <a:r>
              <a:rPr lang="en-US" sz="500"/>
              <a:t>https://www.123rf.com/photo_105475254_stock-vector-vector-%C3%A4%C2%B0llustration-of-a-calf-muscle-pump.html</a:t>
            </a:r>
          </a:p>
        </p:txBody>
      </p:sp>
      <p:sp>
        <p:nvSpPr>
          <p:cNvPr id="13" name="Rectangle 12">
            <a:extLst>
              <a:ext uri="{FF2B5EF4-FFF2-40B4-BE49-F238E27FC236}">
                <a16:creationId xmlns:a16="http://schemas.microsoft.com/office/drawing/2014/main" id="{46A3C3E9-5566-0540-9153-15DFFB5D93E2}"/>
              </a:ext>
            </a:extLst>
          </p:cNvPr>
          <p:cNvSpPr/>
          <p:nvPr/>
        </p:nvSpPr>
        <p:spPr>
          <a:xfrm>
            <a:off x="381000" y="762001"/>
            <a:ext cx="2831994" cy="369332"/>
          </a:xfrm>
          <a:prstGeom prst="rect">
            <a:avLst/>
          </a:prstGeom>
          <a:solidFill>
            <a:srgbClr val="FF0000"/>
          </a:solidFill>
          <a:ln>
            <a:solidFill>
              <a:schemeClr val="tx1"/>
            </a:solidFill>
          </a:ln>
        </p:spPr>
        <p:txBody>
          <a:bodyPr wrap="none">
            <a:spAutoFit/>
          </a:bodyPr>
          <a:lstStyle/>
          <a:p>
            <a:r>
              <a:rPr lang="en-AU" b="1" dirty="0">
                <a:solidFill>
                  <a:schemeClr val="bg1"/>
                </a:solidFill>
              </a:rPr>
              <a:t>4.   Increased venous return</a:t>
            </a:r>
          </a:p>
        </p:txBody>
      </p:sp>
      <p:sp>
        <p:nvSpPr>
          <p:cNvPr id="14" name="Rectangle 2">
            <a:extLst>
              <a:ext uri="{FF2B5EF4-FFF2-40B4-BE49-F238E27FC236}">
                <a16:creationId xmlns:a16="http://schemas.microsoft.com/office/drawing/2014/main" id="{F263782C-2E4D-2C44-86B8-F371B508192E}"/>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CARDIOVASCULAR RESPONSES TO PHYSICAL ACTIVITY</a:t>
            </a:r>
            <a:endParaRPr lang="en-US" sz="2400" dirty="0"/>
          </a:p>
        </p:txBody>
      </p:sp>
      <p:pic>
        <p:nvPicPr>
          <p:cNvPr id="11" name="Picture 4" descr="Lungs, Organ, Anatomy, Bronchia, Bronchial Tubes">
            <a:extLst>
              <a:ext uri="{FF2B5EF4-FFF2-40B4-BE49-F238E27FC236}">
                <a16:creationId xmlns:a16="http://schemas.microsoft.com/office/drawing/2014/main" id="{66DF4B8F-3B0F-4A6B-A673-FF5196DB11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6457" y="4103728"/>
            <a:ext cx="2019943" cy="199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60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38350"/>
            <a:ext cx="8381698" cy="5779132"/>
          </a:xfrm>
          <a:solidFill>
            <a:schemeClr val="bg1"/>
          </a:solidFill>
          <a:ln w="28575">
            <a:solidFill>
              <a:schemeClr val="accent6">
                <a:lumMod val="75000"/>
              </a:schemeClr>
            </a:solidFill>
          </a:ln>
        </p:spPr>
        <p:txBody>
          <a:bodyPr>
            <a:normAutofit/>
          </a:bodyPr>
          <a:lstStyle/>
          <a:p>
            <a:pPr marL="1078992" lvl="1" indent="-457200">
              <a:buFont typeface="Arial" panose="020B0604020202020204" pitchFamily="34" charset="0"/>
              <a:buChar char="•"/>
            </a:pPr>
            <a:endParaRPr lang="en-GB" sz="1800" dirty="0"/>
          </a:p>
          <a:p>
            <a:pPr marL="678942" indent="-457200"/>
            <a:r>
              <a:rPr lang="en-GB" sz="1800" dirty="0"/>
              <a:t>A</a:t>
            </a:r>
            <a:r>
              <a:rPr lang="en-AU" sz="1800" dirty="0"/>
              <a:t>rterioles supplying working muscles vasodilate, so more blood is forced from arterioles into the capillaries surrounding the muscle</a:t>
            </a:r>
          </a:p>
          <a:p>
            <a:pPr marL="1078992" lvl="1" indent="-457200">
              <a:buFont typeface="Cambria Math" panose="02040503050406030204" pitchFamily="18" charset="0"/>
              <a:buChar char="⎯"/>
            </a:pPr>
            <a:r>
              <a:rPr lang="en-AU" sz="1800" dirty="0"/>
              <a:t>Systolic BP sees a significant increase (compared to Diastolic BP), particularly in exercises which use large muscle groups such as running, cycling or swimming</a:t>
            </a:r>
          </a:p>
          <a:p>
            <a:pPr marL="1078992" lvl="1" indent="-457200">
              <a:buFont typeface="Cambria Math" panose="02040503050406030204" pitchFamily="18" charset="0"/>
              <a:buChar char="⎯"/>
            </a:pPr>
            <a:r>
              <a:rPr lang="en-GB" sz="1800" dirty="0"/>
              <a:t>S</a:t>
            </a:r>
            <a:r>
              <a:rPr lang="en-AU" sz="1800" dirty="0"/>
              <a:t>trengthening activities cause greater increases in both Systolic and Diastolic BP</a:t>
            </a:r>
          </a:p>
          <a:p>
            <a:pPr marL="609600" indent="-609600">
              <a:buFont typeface="+mj-lt"/>
              <a:buAutoNum type="arabicPeriod" startAt="5"/>
            </a:pPr>
            <a:endParaRPr lang="en-AU" sz="2000" b="1" dirty="0">
              <a:solidFill>
                <a:srgbClr val="FFFF00"/>
              </a:solidFill>
            </a:endParaRPr>
          </a:p>
          <a:p>
            <a:endParaRPr lang="en-US" dirty="0"/>
          </a:p>
        </p:txBody>
      </p:sp>
      <p:sp>
        <p:nvSpPr>
          <p:cNvPr id="7" name="Footer Placeholder 6"/>
          <p:cNvSpPr>
            <a:spLocks noGrp="1"/>
          </p:cNvSpPr>
          <p:nvPr>
            <p:ph type="ftr" sz="quarter" idx="11"/>
          </p:nvPr>
        </p:nvSpPr>
        <p:spPr>
          <a:xfrm>
            <a:off x="3044527" y="6581251"/>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537122" y="6562748"/>
            <a:ext cx="2133600" cy="365125"/>
          </a:xfrm>
        </p:spPr>
        <p:txBody>
          <a:bodyPr/>
          <a:lstStyle/>
          <a:p>
            <a:fld id="{B6F15528-21DE-4FAA-801E-634DDDAF4B2B}" type="slidenum">
              <a:rPr lang="en-US" smtClean="0"/>
              <a:pPr/>
              <a:t>151</a:t>
            </a:fld>
            <a:endParaRPr lang="en-US"/>
          </a:p>
        </p:txBody>
      </p:sp>
      <p:pic>
        <p:nvPicPr>
          <p:cNvPr id="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8604" y="6306126"/>
            <a:ext cx="457501" cy="457955"/>
          </a:xfrm>
          <a:prstGeom prst="rect">
            <a:avLst/>
          </a:prstGeom>
          <a:noFill/>
        </p:spPr>
      </p:pic>
      <p:sp>
        <p:nvSpPr>
          <p:cNvPr id="9" name="TextBox 8">
            <a:hlinkClick r:id="rId2" action="ppaction://hlinksldjump"/>
          </p:cNvPr>
          <p:cNvSpPr txBox="1"/>
          <p:nvPr/>
        </p:nvSpPr>
        <p:spPr>
          <a:xfrm>
            <a:off x="-63796" y="6687881"/>
            <a:ext cx="838200" cy="215444"/>
          </a:xfrm>
          <a:prstGeom prst="rect">
            <a:avLst/>
          </a:prstGeom>
          <a:noFill/>
        </p:spPr>
        <p:txBody>
          <a:bodyPr wrap="square" rtlCol="0">
            <a:spAutoFit/>
          </a:bodyPr>
          <a:lstStyle/>
          <a:p>
            <a:pPr algn="ctr"/>
            <a:r>
              <a:rPr lang="en-AU" sz="800"/>
              <a:t>Home</a:t>
            </a:r>
            <a:endParaRPr lang="en-US" sz="800"/>
          </a:p>
        </p:txBody>
      </p:sp>
      <p:sp>
        <p:nvSpPr>
          <p:cNvPr id="86016" name="AutoShape 8" descr="Image result for WEIGHTS">
            <a:extLst>
              <a:ext uri="{FF2B5EF4-FFF2-40B4-BE49-F238E27FC236}">
                <a16:creationId xmlns:a16="http://schemas.microsoft.com/office/drawing/2014/main" id="{D7A6F755-BC39-4332-90E2-07C8A415698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86017" name="Group 86016">
            <a:extLst>
              <a:ext uri="{FF2B5EF4-FFF2-40B4-BE49-F238E27FC236}">
                <a16:creationId xmlns:a16="http://schemas.microsoft.com/office/drawing/2014/main" id="{F2360A9E-826D-40EE-82E7-2596C3BDFF15}"/>
              </a:ext>
            </a:extLst>
          </p:cNvPr>
          <p:cNvGrpSpPr/>
          <p:nvPr/>
        </p:nvGrpSpPr>
        <p:grpSpPr>
          <a:xfrm>
            <a:off x="881360" y="3369685"/>
            <a:ext cx="6764130" cy="3049773"/>
            <a:chOff x="2918621" y="3429000"/>
            <a:chExt cx="5656637" cy="2656139"/>
          </a:xfrm>
        </p:grpSpPr>
        <p:grpSp>
          <p:nvGrpSpPr>
            <p:cNvPr id="31" name="Group 30">
              <a:extLst>
                <a:ext uri="{FF2B5EF4-FFF2-40B4-BE49-F238E27FC236}">
                  <a16:creationId xmlns:a16="http://schemas.microsoft.com/office/drawing/2014/main" id="{90FD51A7-6388-4945-BF95-A195CB82429E}"/>
                </a:ext>
              </a:extLst>
            </p:cNvPr>
            <p:cNvGrpSpPr/>
            <p:nvPr/>
          </p:nvGrpSpPr>
          <p:grpSpPr>
            <a:xfrm>
              <a:off x="3886200" y="3429000"/>
              <a:ext cx="4689058" cy="2173959"/>
              <a:chOff x="3860011" y="3818835"/>
              <a:chExt cx="4715247" cy="1784124"/>
            </a:xfrm>
          </p:grpSpPr>
          <p:sp>
            <p:nvSpPr>
              <p:cNvPr id="22" name="Rectangle 21">
                <a:extLst>
                  <a:ext uri="{FF2B5EF4-FFF2-40B4-BE49-F238E27FC236}">
                    <a16:creationId xmlns:a16="http://schemas.microsoft.com/office/drawing/2014/main" id="{444F1CE6-38B0-4651-A8E6-74CF6F58652D}"/>
                  </a:ext>
                </a:extLst>
              </p:cNvPr>
              <p:cNvSpPr/>
              <p:nvPr/>
            </p:nvSpPr>
            <p:spPr>
              <a:xfrm>
                <a:off x="3860011" y="3818835"/>
                <a:ext cx="4715247" cy="1781164"/>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13"/>
              </a:p>
            </p:txBody>
          </p:sp>
          <p:cxnSp>
            <p:nvCxnSpPr>
              <p:cNvPr id="23" name="Straight Connector 22">
                <a:extLst>
                  <a:ext uri="{FF2B5EF4-FFF2-40B4-BE49-F238E27FC236}">
                    <a16:creationId xmlns:a16="http://schemas.microsoft.com/office/drawing/2014/main" id="{A9F9A5F9-27DD-4124-BF69-5C7CB46406E8}"/>
                  </a:ext>
                </a:extLst>
              </p:cNvPr>
              <p:cNvCxnSpPr>
                <a:cxnSpLocks/>
              </p:cNvCxnSpPr>
              <p:nvPr/>
            </p:nvCxnSpPr>
            <p:spPr>
              <a:xfrm>
                <a:off x="3860013" y="5599420"/>
                <a:ext cx="471524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FF1C05-4E2E-4C11-9185-3D644D935250}"/>
                  </a:ext>
                </a:extLst>
              </p:cNvPr>
              <p:cNvCxnSpPr>
                <a:cxnSpLocks/>
              </p:cNvCxnSpPr>
              <p:nvPr/>
            </p:nvCxnSpPr>
            <p:spPr>
              <a:xfrm>
                <a:off x="3887994" y="3818835"/>
                <a:ext cx="0" cy="1784124"/>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A047EAE3-9288-46DF-9331-27FC037D356A}"/>
                </a:ext>
              </a:extLst>
            </p:cNvPr>
            <p:cNvSpPr txBox="1"/>
            <p:nvPr/>
          </p:nvSpPr>
          <p:spPr>
            <a:xfrm>
              <a:off x="4102114" y="5669641"/>
              <a:ext cx="650690" cy="25391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AU" sz="1050" b="1"/>
                <a:t>REST</a:t>
              </a:r>
              <a:endParaRPr lang="en-US" sz="1050" b="1"/>
            </a:p>
          </p:txBody>
        </p:sp>
        <p:sp>
          <p:nvSpPr>
            <p:cNvPr id="26" name="TextBox 25">
              <a:extLst>
                <a:ext uri="{FF2B5EF4-FFF2-40B4-BE49-F238E27FC236}">
                  <a16:creationId xmlns:a16="http://schemas.microsoft.com/office/drawing/2014/main" id="{CF492F57-6585-43A8-97E8-602B304C1276}"/>
                </a:ext>
              </a:extLst>
            </p:cNvPr>
            <p:cNvSpPr txBox="1"/>
            <p:nvPr/>
          </p:nvSpPr>
          <p:spPr>
            <a:xfrm>
              <a:off x="5181600" y="5669641"/>
              <a:ext cx="838200" cy="41549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AU" sz="1050" b="1"/>
                <a:t>AEROBIC EXERCISE</a:t>
              </a:r>
              <a:endParaRPr lang="en-US" sz="1050" b="1"/>
            </a:p>
          </p:txBody>
        </p:sp>
        <p:sp>
          <p:nvSpPr>
            <p:cNvPr id="27" name="TextBox 26">
              <a:extLst>
                <a:ext uri="{FF2B5EF4-FFF2-40B4-BE49-F238E27FC236}">
                  <a16:creationId xmlns:a16="http://schemas.microsoft.com/office/drawing/2014/main" id="{8AAEA588-8A64-4C20-8E6C-7467B471F6E6}"/>
                </a:ext>
              </a:extLst>
            </p:cNvPr>
            <p:cNvSpPr txBox="1"/>
            <p:nvPr/>
          </p:nvSpPr>
          <p:spPr>
            <a:xfrm>
              <a:off x="6448596" y="5669641"/>
              <a:ext cx="968859" cy="36187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1050" b="1"/>
                <a:t>BICEP CURL </a:t>
              </a:r>
            </a:p>
            <a:p>
              <a:pPr algn="ctr"/>
              <a:endParaRPr lang="en-US" sz="1050" b="1"/>
            </a:p>
          </p:txBody>
        </p:sp>
        <p:sp>
          <p:nvSpPr>
            <p:cNvPr id="28" name="TextBox 27">
              <a:extLst>
                <a:ext uri="{FF2B5EF4-FFF2-40B4-BE49-F238E27FC236}">
                  <a16:creationId xmlns:a16="http://schemas.microsoft.com/office/drawing/2014/main" id="{16FE27CB-7A5D-443E-9D22-D236F362F4D4}"/>
                </a:ext>
              </a:extLst>
            </p:cNvPr>
            <p:cNvSpPr txBox="1"/>
            <p:nvPr/>
          </p:nvSpPr>
          <p:spPr>
            <a:xfrm>
              <a:off x="7597618" y="5654316"/>
              <a:ext cx="838200" cy="41549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1050" b="1"/>
                <a:t>SQUATS </a:t>
              </a:r>
            </a:p>
            <a:p>
              <a:pPr algn="ctr"/>
              <a:r>
                <a:rPr lang="en-US" sz="1050" b="1"/>
                <a:t>(HEAVY LOAD)</a:t>
              </a:r>
            </a:p>
          </p:txBody>
        </p:sp>
        <p:sp>
          <p:nvSpPr>
            <p:cNvPr id="32" name="TextBox 31">
              <a:extLst>
                <a:ext uri="{FF2B5EF4-FFF2-40B4-BE49-F238E27FC236}">
                  <a16:creationId xmlns:a16="http://schemas.microsoft.com/office/drawing/2014/main" id="{A4A85CD3-4FC8-4F73-AF6F-4403F86E379F}"/>
                </a:ext>
              </a:extLst>
            </p:cNvPr>
            <p:cNvSpPr txBox="1"/>
            <p:nvPr/>
          </p:nvSpPr>
          <p:spPr>
            <a:xfrm>
              <a:off x="2918621" y="4451959"/>
              <a:ext cx="881658" cy="57708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AU" sz="1050" b="1"/>
                <a:t>BLOOD PRESSURE (MMhg)</a:t>
              </a:r>
              <a:endParaRPr lang="en-US" sz="1050" b="1"/>
            </a:p>
          </p:txBody>
        </p:sp>
        <p:pic>
          <p:nvPicPr>
            <p:cNvPr id="86020" name="Picture 4" descr="Hurry Up, Sport, Silhouette, Speed">
              <a:extLst>
                <a:ext uri="{FF2B5EF4-FFF2-40B4-BE49-F238E27FC236}">
                  <a16:creationId xmlns:a16="http://schemas.microsoft.com/office/drawing/2014/main" id="{D2A6ACBB-9823-44B4-A62B-5F6359DE43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2547" y="4485398"/>
              <a:ext cx="748889" cy="781050"/>
            </a:xfrm>
            <a:prstGeom prst="rect">
              <a:avLst/>
            </a:prstGeom>
            <a:noFill/>
            <a:extLst>
              <a:ext uri="{909E8E84-426E-40DD-AFC4-6F175D3DCCD1}">
                <a14:hiddenFill xmlns:a14="http://schemas.microsoft.com/office/drawing/2010/main">
                  <a:solidFill>
                    <a:srgbClr val="FFFFFF"/>
                  </a:solidFill>
                </a14:hiddenFill>
              </a:ext>
            </a:extLst>
          </p:spPr>
        </p:pic>
        <p:pic>
          <p:nvPicPr>
            <p:cNvPr id="86022" name="Picture 6" descr="Image result for RESTING">
              <a:extLst>
                <a:ext uri="{FF2B5EF4-FFF2-40B4-BE49-F238E27FC236}">
                  <a16:creationId xmlns:a16="http://schemas.microsoft.com/office/drawing/2014/main" id="{13E7B87C-B281-42A2-90AA-2D25D5C94F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8031" y="4817081"/>
              <a:ext cx="1081320" cy="838955"/>
            </a:xfrm>
            <a:prstGeom prst="rect">
              <a:avLst/>
            </a:prstGeom>
            <a:noFill/>
            <a:extLst>
              <a:ext uri="{909E8E84-426E-40DD-AFC4-6F175D3DCCD1}">
                <a14:hiddenFill xmlns:a14="http://schemas.microsoft.com/office/drawing/2010/main">
                  <a:solidFill>
                    <a:srgbClr val="FFFFFF"/>
                  </a:solidFill>
                </a14:hiddenFill>
              </a:ext>
            </a:extLst>
          </p:spPr>
        </p:pic>
        <p:pic>
          <p:nvPicPr>
            <p:cNvPr id="86026" name="Picture 10" descr="File:Man Lifting Dumbbells Cartoon.svg">
              <a:extLst>
                <a:ext uri="{FF2B5EF4-FFF2-40B4-BE49-F238E27FC236}">
                  <a16:creationId xmlns:a16="http://schemas.microsoft.com/office/drawing/2014/main" id="{D355265F-C389-4E1B-982D-BEFF8FEEA3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422" r="33852"/>
            <a:stretch/>
          </p:blipFill>
          <p:spPr bwMode="auto">
            <a:xfrm>
              <a:off x="6428186" y="3928877"/>
              <a:ext cx="653059" cy="1235785"/>
            </a:xfrm>
            <a:prstGeom prst="rect">
              <a:avLst/>
            </a:prstGeom>
            <a:noFill/>
            <a:extLst>
              <a:ext uri="{909E8E84-426E-40DD-AFC4-6F175D3DCCD1}">
                <a14:hiddenFill xmlns:a14="http://schemas.microsoft.com/office/drawing/2010/main">
                  <a:solidFill>
                    <a:srgbClr val="FFFFFF"/>
                  </a:solidFill>
                </a14:hiddenFill>
              </a:ext>
            </a:extLst>
          </p:spPr>
        </p:pic>
        <p:pic>
          <p:nvPicPr>
            <p:cNvPr id="86028" name="Picture 12" descr="Image result for WEIGHTS">
              <a:extLst>
                <a:ext uri="{FF2B5EF4-FFF2-40B4-BE49-F238E27FC236}">
                  <a16:creationId xmlns:a16="http://schemas.microsoft.com/office/drawing/2014/main" id="{4F0AE1AE-C1AF-4CF7-BBCE-9C824AC32D0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744" t="11910" r="24585" b="7647"/>
            <a:stretch/>
          </p:blipFill>
          <p:spPr bwMode="auto">
            <a:xfrm>
              <a:off x="7291428" y="3762798"/>
              <a:ext cx="990296" cy="96012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972DFA49-B4E6-BA41-83E6-A3F2801170B9}"/>
              </a:ext>
            </a:extLst>
          </p:cNvPr>
          <p:cNvSpPr/>
          <p:nvPr/>
        </p:nvSpPr>
        <p:spPr>
          <a:xfrm>
            <a:off x="381000" y="746571"/>
            <a:ext cx="2921313" cy="369332"/>
          </a:xfrm>
          <a:prstGeom prst="rect">
            <a:avLst/>
          </a:prstGeom>
          <a:solidFill>
            <a:srgbClr val="FF0000"/>
          </a:solidFill>
          <a:ln>
            <a:solidFill>
              <a:schemeClr val="tx1"/>
            </a:solidFill>
          </a:ln>
        </p:spPr>
        <p:txBody>
          <a:bodyPr wrap="none">
            <a:spAutoFit/>
          </a:bodyPr>
          <a:lstStyle/>
          <a:p>
            <a:r>
              <a:rPr lang="en-AU" b="1" dirty="0">
                <a:solidFill>
                  <a:schemeClr val="bg1"/>
                </a:solidFill>
              </a:rPr>
              <a:t>5.   Increased Blood Pressure</a:t>
            </a:r>
          </a:p>
        </p:txBody>
      </p:sp>
      <p:sp>
        <p:nvSpPr>
          <p:cNvPr id="33" name="Rectangle 2">
            <a:extLst>
              <a:ext uri="{FF2B5EF4-FFF2-40B4-BE49-F238E27FC236}">
                <a16:creationId xmlns:a16="http://schemas.microsoft.com/office/drawing/2014/main" id="{C5DE4F59-96E6-3B4D-8FBD-28821A0C43E7}"/>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CARDIOVASCULAR RESPONSES TO PHYSICAL ACTIVITY</a:t>
            </a:r>
            <a:endParaRPr lang="en-US" sz="2400" dirty="0"/>
          </a:p>
        </p:txBody>
      </p:sp>
    </p:spTree>
    <p:extLst>
      <p:ext uri="{BB962C8B-B14F-4D97-AF65-F5344CB8AC3E}">
        <p14:creationId xmlns:p14="http://schemas.microsoft.com/office/powerpoint/2010/main" val="3946631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142" y="769140"/>
            <a:ext cx="6454064" cy="3919358"/>
          </a:xfrm>
          <a:solidFill>
            <a:schemeClr val="bg1"/>
          </a:solidFill>
          <a:ln w="28575">
            <a:solidFill>
              <a:schemeClr val="accent6">
                <a:lumMod val="75000"/>
              </a:schemeClr>
            </a:solidFill>
          </a:ln>
        </p:spPr>
        <p:txBody>
          <a:bodyPr>
            <a:normAutofit/>
          </a:bodyPr>
          <a:lstStyle/>
          <a:p>
            <a:pPr marL="1078992" lvl="1" indent="-457200">
              <a:buFont typeface="Arial" panose="020B0604020202020204" pitchFamily="34" charset="0"/>
              <a:buChar char="•"/>
            </a:pPr>
            <a:endParaRPr lang="en-AU" sz="1800" dirty="0"/>
          </a:p>
          <a:p>
            <a:pPr marL="678942" indent="-457200"/>
            <a:r>
              <a:rPr lang="en-AU" sz="1800" dirty="0"/>
              <a:t>During exercise, arteries open up and contract to allow more or less blood to reach certain areas of the body.</a:t>
            </a:r>
          </a:p>
          <a:p>
            <a:pPr marL="678942" indent="-457200"/>
            <a:r>
              <a:rPr lang="en-AU" sz="1800" dirty="0"/>
              <a:t>Arteries taking blood to working muscles open up (vasodilate) to allow more blood flow to the muscle whilst arteries taking blood to non active areas of the body contract (vasoconstrict) to reduce blood flow.  This increases the amount of blood available to the working muscles.</a:t>
            </a:r>
          </a:p>
          <a:p>
            <a:pPr marL="678942" indent="-457200"/>
            <a:r>
              <a:rPr lang="en-AU" sz="1800" dirty="0"/>
              <a:t>To avoid overheating, the blood acts as a temperature regulator, taking heat from within the body to the skin surface, where evaporation of sweat assists in cooling the body.</a:t>
            </a:r>
          </a:p>
          <a:p>
            <a:pPr marL="0" indent="0">
              <a:buNone/>
            </a:pPr>
            <a:endParaRPr lang="en-US" sz="1800" dirty="0"/>
          </a:p>
          <a:p>
            <a:endParaRPr lang="en-US" sz="1800" dirty="0"/>
          </a:p>
        </p:txBody>
      </p:sp>
      <p:sp>
        <p:nvSpPr>
          <p:cNvPr id="7" name="Footer Placeholder 6"/>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152</a:t>
            </a:fld>
            <a:endParaRPr lang="en-US"/>
          </a:p>
        </p:txBody>
      </p:sp>
      <p:sp>
        <p:nvSpPr>
          <p:cNvPr id="9" name="TextBox 8">
            <a:hlinkClick r:id="rId2" action="ppaction://hlinksldjump"/>
          </p:cNvPr>
          <p:cNvSpPr txBox="1"/>
          <p:nvPr/>
        </p:nvSpPr>
        <p:spPr>
          <a:xfrm>
            <a:off x="38100" y="6552337"/>
            <a:ext cx="838200" cy="215444"/>
          </a:xfrm>
          <a:prstGeom prst="rect">
            <a:avLst/>
          </a:prstGeom>
          <a:noFill/>
        </p:spPr>
        <p:txBody>
          <a:bodyPr wrap="square" rtlCol="0">
            <a:spAutoFit/>
          </a:bodyPr>
          <a:lstStyle/>
          <a:p>
            <a:pPr algn="ctr"/>
            <a:r>
              <a:rPr lang="en-AU" sz="800"/>
              <a:t>Home</a:t>
            </a:r>
            <a:endParaRPr lang="en-US" sz="800"/>
          </a:p>
        </p:txBody>
      </p:sp>
      <p:pic>
        <p:nvPicPr>
          <p:cNvPr id="13" name="Picture 2" descr="Triathlon by jimmyharris.">
            <a:extLst>
              <a:ext uri="{FF2B5EF4-FFF2-40B4-BE49-F238E27FC236}">
                <a16:creationId xmlns:a16="http://schemas.microsoft.com/office/drawing/2014/main" id="{465B8384-2921-464B-8551-F86AC991A04F}"/>
              </a:ext>
            </a:extLst>
          </p:cNvPr>
          <p:cNvPicPr>
            <a:picLocks noChangeAspect="1" noChangeArrowheads="1"/>
          </p:cNvPicPr>
          <p:nvPr/>
        </p:nvPicPr>
        <p:blipFill>
          <a:blip r:embed="rId3" cstate="print"/>
          <a:srcRect/>
          <a:stretch>
            <a:fillRect/>
          </a:stretch>
        </p:blipFill>
        <p:spPr bwMode="auto">
          <a:xfrm>
            <a:off x="7080833" y="2895600"/>
            <a:ext cx="1868959" cy="2806244"/>
          </a:xfrm>
          <a:prstGeom prst="rect">
            <a:avLst/>
          </a:prstGeom>
          <a:noFill/>
        </p:spPr>
      </p:pic>
      <p:sp>
        <p:nvSpPr>
          <p:cNvPr id="14" name="Rectangle 13">
            <a:extLst>
              <a:ext uri="{FF2B5EF4-FFF2-40B4-BE49-F238E27FC236}">
                <a16:creationId xmlns:a16="http://schemas.microsoft.com/office/drawing/2014/main" id="{A91EF6A1-249E-4A5E-BEDC-EC6272B69D0F}"/>
              </a:ext>
            </a:extLst>
          </p:cNvPr>
          <p:cNvSpPr/>
          <p:nvPr/>
        </p:nvSpPr>
        <p:spPr>
          <a:xfrm>
            <a:off x="7095285" y="5682734"/>
            <a:ext cx="1930707" cy="184666"/>
          </a:xfrm>
          <a:prstGeom prst="rect">
            <a:avLst/>
          </a:prstGeom>
        </p:spPr>
        <p:txBody>
          <a:bodyPr wrap="square">
            <a:spAutoFit/>
          </a:bodyPr>
          <a:lstStyle/>
          <a:p>
            <a:pPr algn="r"/>
            <a:r>
              <a:rPr lang="en-US" sz="600"/>
              <a:t>www.flickr.com/photos/jimmyharris/116284833/</a:t>
            </a:r>
          </a:p>
        </p:txBody>
      </p:sp>
      <p:sp>
        <p:nvSpPr>
          <p:cNvPr id="15" name="Rectangle 14">
            <a:extLst>
              <a:ext uri="{FF2B5EF4-FFF2-40B4-BE49-F238E27FC236}">
                <a16:creationId xmlns:a16="http://schemas.microsoft.com/office/drawing/2014/main" id="{A92B49F3-D304-4D1F-9C91-4DAB7F6F778F}"/>
              </a:ext>
            </a:extLst>
          </p:cNvPr>
          <p:cNvSpPr/>
          <p:nvPr/>
        </p:nvSpPr>
        <p:spPr>
          <a:xfrm>
            <a:off x="203915" y="4953000"/>
            <a:ext cx="6644864" cy="923330"/>
          </a:xfrm>
          <a:prstGeom prst="rect">
            <a:avLst/>
          </a:prstGeom>
          <a:solidFill>
            <a:srgbClr val="FFFF00"/>
          </a:solidFill>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lgn="ctr">
              <a:buFont typeface="Wingdings" panose="05000000000000000000" pitchFamily="2" charset="2"/>
              <a:buChar char="Ø"/>
            </a:pPr>
            <a:r>
              <a:rPr lang="en-AU" b="1"/>
              <a:t>During rest approx. 20% cardiac output is directed to the muscles</a:t>
            </a:r>
          </a:p>
          <a:p>
            <a:pPr marL="285750" lvl="2" indent="-285750">
              <a:buFont typeface="Wingdings" panose="05000000000000000000" pitchFamily="2" charset="2"/>
              <a:buChar char="Ø"/>
            </a:pPr>
            <a:r>
              <a:rPr lang="en-AU" b="1"/>
              <a:t>During maximal exercise, approx. 80</a:t>
            </a:r>
            <a:r>
              <a:rPr lang="en-AU"/>
              <a:t> – </a:t>
            </a:r>
            <a:r>
              <a:rPr lang="en-AU" b="1"/>
              <a:t>90% cardiac output is directed to the muscles</a:t>
            </a:r>
          </a:p>
        </p:txBody>
      </p:sp>
      <p:sp>
        <p:nvSpPr>
          <p:cNvPr id="16" name="Left Arrow 6">
            <a:extLst>
              <a:ext uri="{FF2B5EF4-FFF2-40B4-BE49-F238E27FC236}">
                <a16:creationId xmlns:a16="http://schemas.microsoft.com/office/drawing/2014/main" id="{94F04078-5D67-4AC9-80E2-0913CE7F730D}"/>
              </a:ext>
            </a:extLst>
          </p:cNvPr>
          <p:cNvSpPr/>
          <p:nvPr/>
        </p:nvSpPr>
        <p:spPr>
          <a:xfrm flipH="1">
            <a:off x="6848778" y="5124884"/>
            <a:ext cx="968034" cy="457200"/>
          </a:xfrm>
          <a:prstGeom prst="leftArrow">
            <a:avLst/>
          </a:prstGeom>
          <a:solidFill>
            <a:srgbClr val="FFFF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7" name="Picture 2" descr="https://biology-forums.com/gallery/13_01_09_13_1_50_41_132631007.jpeg">
            <a:extLst>
              <a:ext uri="{FF2B5EF4-FFF2-40B4-BE49-F238E27FC236}">
                <a16:creationId xmlns:a16="http://schemas.microsoft.com/office/drawing/2014/main" id="{F9BD5243-783B-4017-9ADE-075F36F60B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2026" y="959294"/>
            <a:ext cx="2002286" cy="156535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803A1D2-006E-4D14-9066-48B27651FAD3}"/>
              </a:ext>
            </a:extLst>
          </p:cNvPr>
          <p:cNvSpPr/>
          <p:nvPr/>
        </p:nvSpPr>
        <p:spPr>
          <a:xfrm>
            <a:off x="6848778" y="2505947"/>
            <a:ext cx="2190216" cy="276999"/>
          </a:xfrm>
          <a:prstGeom prst="rect">
            <a:avLst/>
          </a:prstGeom>
        </p:spPr>
        <p:txBody>
          <a:bodyPr wrap="square">
            <a:spAutoFit/>
          </a:bodyPr>
          <a:lstStyle/>
          <a:p>
            <a:pPr algn="r"/>
            <a:r>
              <a:rPr lang="en-AU" sz="600"/>
              <a:t>https://biology-forums.com/gallery/13_01_09_13_1_50_41_132631007.jpeg</a:t>
            </a:r>
          </a:p>
        </p:txBody>
      </p:sp>
      <p:pic>
        <p:nvPicPr>
          <p:cNvPr id="8" name="Picture 2" descr="C:\Program Files\Microsoft Office\MEDIA\CAGCAT10\j0185604.wmf">
            <a:hlinkClick r:id="rId2" action="ppaction://hlinksldjump"/>
          </p:cNvPr>
          <p:cNvPicPr>
            <a:picLocks noChangeAspect="1" noChangeArrowheads="1"/>
          </p:cNvPicPr>
          <p:nvPr/>
        </p:nvPicPr>
        <p:blipFill>
          <a:blip r:embed="rId5" cstate="print"/>
          <a:srcRect/>
          <a:stretch>
            <a:fillRect/>
          </a:stretch>
        </p:blipFill>
        <p:spPr bwMode="auto">
          <a:xfrm>
            <a:off x="228449" y="6140832"/>
            <a:ext cx="457501" cy="457955"/>
          </a:xfrm>
          <a:prstGeom prst="rect">
            <a:avLst/>
          </a:prstGeom>
          <a:noFill/>
        </p:spPr>
      </p:pic>
      <p:sp>
        <p:nvSpPr>
          <p:cNvPr id="20" name="Rectangle 19">
            <a:extLst>
              <a:ext uri="{FF2B5EF4-FFF2-40B4-BE49-F238E27FC236}">
                <a16:creationId xmlns:a16="http://schemas.microsoft.com/office/drawing/2014/main" id="{AB0A0483-4111-104F-9151-BC7034174667}"/>
              </a:ext>
            </a:extLst>
          </p:cNvPr>
          <p:cNvSpPr/>
          <p:nvPr/>
        </p:nvSpPr>
        <p:spPr>
          <a:xfrm>
            <a:off x="263142" y="762838"/>
            <a:ext cx="2441374" cy="369332"/>
          </a:xfrm>
          <a:prstGeom prst="rect">
            <a:avLst/>
          </a:prstGeom>
          <a:solidFill>
            <a:srgbClr val="FF0000"/>
          </a:solidFill>
          <a:ln>
            <a:solidFill>
              <a:schemeClr val="tx1"/>
            </a:solidFill>
          </a:ln>
        </p:spPr>
        <p:txBody>
          <a:bodyPr wrap="none">
            <a:spAutoFit/>
          </a:bodyPr>
          <a:lstStyle/>
          <a:p>
            <a:r>
              <a:rPr lang="en-AU" b="1" dirty="0">
                <a:solidFill>
                  <a:schemeClr val="bg1"/>
                </a:solidFill>
              </a:rPr>
              <a:t>6.   Blood redistribution</a:t>
            </a:r>
          </a:p>
        </p:txBody>
      </p:sp>
      <p:sp>
        <p:nvSpPr>
          <p:cNvPr id="21" name="Rectangle 2">
            <a:extLst>
              <a:ext uri="{FF2B5EF4-FFF2-40B4-BE49-F238E27FC236}">
                <a16:creationId xmlns:a16="http://schemas.microsoft.com/office/drawing/2014/main" id="{3D1F9E7D-791B-974B-A42D-5B9F847D5A54}"/>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CARDIOVASCULAR RESPONSES TO PHYSICAL ACTIVITY</a:t>
            </a:r>
            <a:endParaRPr lang="en-US" sz="2400" dirty="0"/>
          </a:p>
        </p:txBody>
      </p:sp>
    </p:spTree>
    <p:extLst>
      <p:ext uri="{BB962C8B-B14F-4D97-AF65-F5344CB8AC3E}">
        <p14:creationId xmlns:p14="http://schemas.microsoft.com/office/powerpoint/2010/main" val="159344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153</a:t>
            </a:fld>
            <a:endParaRPr lang="en-US"/>
          </a:p>
        </p:txBody>
      </p:sp>
      <p:sp>
        <p:nvSpPr>
          <p:cNvPr id="15" name="Content Placeholder 2">
            <a:extLst>
              <a:ext uri="{FF2B5EF4-FFF2-40B4-BE49-F238E27FC236}">
                <a16:creationId xmlns:a16="http://schemas.microsoft.com/office/drawing/2014/main" id="{903401D6-23CC-4629-AFE5-B8220A8F4BB8}"/>
              </a:ext>
            </a:extLst>
          </p:cNvPr>
          <p:cNvSpPr txBox="1">
            <a:spLocks/>
          </p:cNvSpPr>
          <p:nvPr/>
        </p:nvSpPr>
        <p:spPr>
          <a:xfrm>
            <a:off x="457200" y="769140"/>
            <a:ext cx="8534399" cy="5389149"/>
          </a:xfrm>
          <a:prstGeom prst="rect">
            <a:avLst/>
          </a:prstGeom>
          <a:solidFill>
            <a:schemeClr val="bg1"/>
          </a:solidFill>
          <a:ln w="28575">
            <a:solidFill>
              <a:schemeClr val="accent6">
                <a:lumMod val="75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AU" sz="1000" b="1" dirty="0">
              <a:solidFill>
                <a:srgbClr val="C00000"/>
              </a:solidFill>
            </a:endParaRPr>
          </a:p>
          <a:p>
            <a:pPr marL="0" indent="0">
              <a:buNone/>
            </a:pPr>
            <a:endParaRPr lang="en-AU" sz="1000" b="1" dirty="0">
              <a:solidFill>
                <a:srgbClr val="C00000"/>
              </a:solidFill>
            </a:endParaRPr>
          </a:p>
          <a:p>
            <a:pPr marL="0" indent="0">
              <a:buNone/>
            </a:pPr>
            <a:r>
              <a:rPr lang="en-AU" sz="1800" b="1" dirty="0">
                <a:solidFill>
                  <a:srgbClr val="C00000"/>
                </a:solidFill>
              </a:rPr>
              <a:t>a-vO</a:t>
            </a:r>
            <a:r>
              <a:rPr lang="en-AU" sz="1800" b="1" baseline="-25000" dirty="0">
                <a:solidFill>
                  <a:srgbClr val="C00000"/>
                </a:solidFill>
              </a:rPr>
              <a:t>2</a:t>
            </a:r>
            <a:r>
              <a:rPr lang="en-AU" sz="1800" b="1" dirty="0">
                <a:solidFill>
                  <a:srgbClr val="C00000"/>
                </a:solidFill>
              </a:rPr>
              <a:t> diff = </a:t>
            </a:r>
            <a:r>
              <a:rPr lang="en-GB" sz="1800" dirty="0"/>
              <a:t>A comparison of the oxygen in the arteries compared with the veins provides a measurement of muscle oxygen use.</a:t>
            </a:r>
          </a:p>
          <a:p>
            <a:pPr marL="1078992" lvl="1" indent="-457200">
              <a:buFont typeface="Arial" panose="020B0604020202020204" pitchFamily="34" charset="0"/>
              <a:buChar char="•"/>
            </a:pPr>
            <a:r>
              <a:rPr lang="en-GB" sz="1800" dirty="0"/>
              <a:t>As more oxygen is extracted by the muscles during exercise, the avO</a:t>
            </a:r>
            <a:r>
              <a:rPr lang="en-GB" sz="1800" baseline="-25000" dirty="0"/>
              <a:t>2</a:t>
            </a:r>
            <a:r>
              <a:rPr lang="en-GB" sz="1800" dirty="0"/>
              <a:t> difference increases – more oxygen is in the arterioles delivering the blood than is present in venules taking the blood away from the muscle.  </a:t>
            </a:r>
          </a:p>
          <a:p>
            <a:pPr marL="1078992" lvl="1" indent="-457200">
              <a:buFont typeface="Arial" panose="020B0604020202020204" pitchFamily="34" charset="0"/>
              <a:buChar char="•"/>
            </a:pPr>
            <a:r>
              <a:rPr lang="en-GB" sz="1800" dirty="0"/>
              <a:t>Increased cardiac output to the muscle and extraction of oxygen = greater oxygen availability at the muscle to be used during exercise.</a:t>
            </a:r>
          </a:p>
          <a:p>
            <a:endParaRPr lang="en-AU" sz="2000" b="1" dirty="0">
              <a:solidFill>
                <a:srgbClr val="C00000"/>
              </a:solidFill>
            </a:endParaRPr>
          </a:p>
          <a:p>
            <a:pPr marL="964692" lvl="1" indent="-342900">
              <a:buFont typeface="Arial" panose="020B0604020202020204" pitchFamily="34" charset="0"/>
              <a:buChar char="•"/>
            </a:pPr>
            <a:endParaRPr lang="en-AU" sz="2000" dirty="0"/>
          </a:p>
          <a:p>
            <a:endParaRPr lang="en-AU" sz="2000" b="1" dirty="0">
              <a:solidFill>
                <a:srgbClr val="FFFF00"/>
              </a:solidFill>
            </a:endParaRPr>
          </a:p>
          <a:p>
            <a:endParaRPr lang="en-US" dirty="0"/>
          </a:p>
          <a:p>
            <a:endParaRPr lang="en-US" dirty="0"/>
          </a:p>
        </p:txBody>
      </p:sp>
      <p:pic>
        <p:nvPicPr>
          <p:cNvPr id="14" name="Picture 4" descr="Image result for arteries and veins">
            <a:extLst>
              <a:ext uri="{FF2B5EF4-FFF2-40B4-BE49-F238E27FC236}">
                <a16:creationId xmlns:a16="http://schemas.microsoft.com/office/drawing/2014/main" id="{AF1C8F32-5701-413B-8F17-FDC3B30F4D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37"/>
          <a:stretch/>
        </p:blipFill>
        <p:spPr bwMode="auto">
          <a:xfrm>
            <a:off x="5715000" y="3657600"/>
            <a:ext cx="2776803" cy="2267521"/>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6FD4DE9-B147-42AA-B776-CBBD07F9F7C4}"/>
              </a:ext>
            </a:extLst>
          </p:cNvPr>
          <p:cNvSpPr/>
          <p:nvPr/>
        </p:nvSpPr>
        <p:spPr>
          <a:xfrm>
            <a:off x="762000" y="3850534"/>
            <a:ext cx="4518649" cy="1908215"/>
          </a:xfrm>
          <a:prstGeom prst="rect">
            <a:avLst/>
          </a:prstGeom>
          <a:solidFill>
            <a:srgbClr val="FA12CE"/>
          </a:solidFill>
        </p:spPr>
        <p:style>
          <a:lnRef idx="1">
            <a:schemeClr val="accent2"/>
          </a:lnRef>
          <a:fillRef idx="2">
            <a:schemeClr val="accent2"/>
          </a:fillRef>
          <a:effectRef idx="1">
            <a:schemeClr val="accent2"/>
          </a:effectRef>
          <a:fontRef idx="minor">
            <a:schemeClr val="dk1"/>
          </a:fontRef>
        </p:style>
        <p:txBody>
          <a:bodyPr wrap="square">
            <a:spAutoFit/>
          </a:bodyPr>
          <a:lstStyle/>
          <a:p>
            <a:r>
              <a:rPr lang="en-GB" altLang="en-US">
                <a:solidFill>
                  <a:schemeClr val="bg1"/>
                </a:solidFill>
              </a:rPr>
              <a:t>The muscle cells extract &amp; use more oxygen </a:t>
            </a:r>
          </a:p>
          <a:p>
            <a:r>
              <a:rPr lang="en-GB" altLang="en-US">
                <a:solidFill>
                  <a:schemeClr val="bg1"/>
                </a:solidFill>
              </a:rPr>
              <a:t>from the blood during exercise because of the </a:t>
            </a:r>
          </a:p>
          <a:p>
            <a:r>
              <a:rPr lang="en-GB" altLang="en-US">
                <a:solidFill>
                  <a:schemeClr val="bg1"/>
                </a:solidFill>
              </a:rPr>
              <a:t>increased demand for ATP. </a:t>
            </a:r>
          </a:p>
          <a:p>
            <a:endParaRPr lang="en-GB" altLang="en-US" sz="1000">
              <a:solidFill>
                <a:schemeClr val="bg1"/>
              </a:solidFill>
            </a:endParaRPr>
          </a:p>
          <a:p>
            <a:r>
              <a:rPr lang="en-GB" altLang="en-US">
                <a:solidFill>
                  <a:schemeClr val="bg1"/>
                </a:solidFill>
              </a:rPr>
              <a:t>This greater extraction &amp; use of oxygen by the </a:t>
            </a:r>
          </a:p>
          <a:p>
            <a:r>
              <a:rPr lang="en-GB" altLang="en-US">
                <a:solidFill>
                  <a:schemeClr val="bg1"/>
                </a:solidFill>
              </a:rPr>
              <a:t>exercising muscle contributes to the increase in the arteriovenous oxygen difference.</a:t>
            </a:r>
          </a:p>
        </p:txBody>
      </p:sp>
      <p:sp>
        <p:nvSpPr>
          <p:cNvPr id="13" name="TextBox 12">
            <a:hlinkClick r:id="rId3" action="ppaction://hlinksldjump"/>
            <a:extLst>
              <a:ext uri="{FF2B5EF4-FFF2-40B4-BE49-F238E27FC236}">
                <a16:creationId xmlns:a16="http://schemas.microsoft.com/office/drawing/2014/main" id="{E8FFCF33-86DD-6A4A-9486-FDF41084BB51}"/>
              </a:ext>
            </a:extLst>
          </p:cNvPr>
          <p:cNvSpPr txBox="1"/>
          <p:nvPr/>
        </p:nvSpPr>
        <p:spPr>
          <a:xfrm>
            <a:off x="38100" y="6552337"/>
            <a:ext cx="838200" cy="215444"/>
          </a:xfrm>
          <a:prstGeom prst="rect">
            <a:avLst/>
          </a:prstGeom>
          <a:noFill/>
        </p:spPr>
        <p:txBody>
          <a:bodyPr wrap="square" rtlCol="0">
            <a:spAutoFit/>
          </a:bodyPr>
          <a:lstStyle/>
          <a:p>
            <a:pPr algn="ctr"/>
            <a:r>
              <a:rPr lang="en-AU" sz="800"/>
              <a:t>Home</a:t>
            </a:r>
            <a:endParaRPr lang="en-US" sz="800"/>
          </a:p>
        </p:txBody>
      </p:sp>
      <p:pic>
        <p:nvPicPr>
          <p:cNvPr id="16" name="Picture 2" descr="C:\Program Files\Microsoft Office\MEDIA\CAGCAT10\j0185604.wmf">
            <a:hlinkClick r:id="rId3" action="ppaction://hlinksldjump"/>
            <a:extLst>
              <a:ext uri="{FF2B5EF4-FFF2-40B4-BE49-F238E27FC236}">
                <a16:creationId xmlns:a16="http://schemas.microsoft.com/office/drawing/2014/main" id="{EA51958B-E156-3747-82F7-C4C343DC54E1}"/>
              </a:ext>
            </a:extLst>
          </p:cNvPr>
          <p:cNvPicPr>
            <a:picLocks noChangeAspect="1" noChangeArrowheads="1"/>
          </p:cNvPicPr>
          <p:nvPr/>
        </p:nvPicPr>
        <p:blipFill>
          <a:blip r:embed="rId4" cstate="print"/>
          <a:srcRect/>
          <a:stretch>
            <a:fillRect/>
          </a:stretch>
        </p:blipFill>
        <p:spPr bwMode="auto">
          <a:xfrm>
            <a:off x="228449" y="6140832"/>
            <a:ext cx="457501" cy="457955"/>
          </a:xfrm>
          <a:prstGeom prst="rect">
            <a:avLst/>
          </a:prstGeom>
          <a:noFill/>
        </p:spPr>
      </p:pic>
      <p:sp>
        <p:nvSpPr>
          <p:cNvPr id="11" name="Rectangle 10">
            <a:extLst>
              <a:ext uri="{FF2B5EF4-FFF2-40B4-BE49-F238E27FC236}">
                <a16:creationId xmlns:a16="http://schemas.microsoft.com/office/drawing/2014/main" id="{2BFDF423-5AE0-5149-BA3E-0E09723F82DF}"/>
              </a:ext>
            </a:extLst>
          </p:cNvPr>
          <p:cNvSpPr/>
          <p:nvPr/>
        </p:nvSpPr>
        <p:spPr>
          <a:xfrm>
            <a:off x="457199" y="769140"/>
            <a:ext cx="5682966" cy="369332"/>
          </a:xfrm>
          <a:prstGeom prst="rect">
            <a:avLst/>
          </a:prstGeom>
          <a:solidFill>
            <a:srgbClr val="FF0000"/>
          </a:solidFill>
          <a:ln>
            <a:solidFill>
              <a:schemeClr val="tx1"/>
            </a:solidFill>
          </a:ln>
        </p:spPr>
        <p:txBody>
          <a:bodyPr wrap="none">
            <a:spAutoFit/>
          </a:bodyPr>
          <a:lstStyle/>
          <a:p>
            <a:r>
              <a:rPr lang="en-AU" b="1" dirty="0">
                <a:solidFill>
                  <a:schemeClr val="bg1"/>
                </a:solidFill>
              </a:rPr>
              <a:t>7.   Increased arteriovenous oxygen difference (a-vO</a:t>
            </a:r>
            <a:r>
              <a:rPr lang="en-AU" b="1" baseline="-25000" dirty="0">
                <a:solidFill>
                  <a:schemeClr val="bg1"/>
                </a:solidFill>
              </a:rPr>
              <a:t>2</a:t>
            </a:r>
            <a:r>
              <a:rPr lang="en-AU" b="1" dirty="0">
                <a:solidFill>
                  <a:schemeClr val="bg1"/>
                </a:solidFill>
              </a:rPr>
              <a:t> diff)</a:t>
            </a:r>
          </a:p>
        </p:txBody>
      </p:sp>
      <p:sp>
        <p:nvSpPr>
          <p:cNvPr id="17" name="Rectangle 2">
            <a:extLst>
              <a:ext uri="{FF2B5EF4-FFF2-40B4-BE49-F238E27FC236}">
                <a16:creationId xmlns:a16="http://schemas.microsoft.com/office/drawing/2014/main" id="{B7D574BE-2A7D-7E41-B851-17C7489227B8}"/>
              </a:ext>
            </a:extLst>
          </p:cNvPr>
          <p:cNvSpPr txBox="1">
            <a:spLocks noRot="1" noChangeArrowheads="1"/>
          </p:cNvSpPr>
          <p:nvPr/>
        </p:nvSpPr>
        <p:spPr>
          <a:xfrm>
            <a:off x="1" y="1"/>
            <a:ext cx="9144000" cy="6307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CARDIOVASCULAR RESPONSES TO PHYSICAL ACTIVITY</a:t>
            </a:r>
            <a:endParaRPr lang="en-US" sz="2400" dirty="0"/>
          </a:p>
        </p:txBody>
      </p:sp>
    </p:spTree>
    <p:extLst>
      <p:ext uri="{BB962C8B-B14F-4D97-AF65-F5344CB8AC3E}">
        <p14:creationId xmlns:p14="http://schemas.microsoft.com/office/powerpoint/2010/main" val="243748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2438400" y="6416675"/>
            <a:ext cx="2895600" cy="365125"/>
          </a:xfrm>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154</a:t>
            </a:fld>
            <a:endParaRPr lang="en-US"/>
          </a:p>
        </p:txBody>
      </p:sp>
      <p:pic>
        <p:nvPicPr>
          <p:cNvPr id="9"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108401"/>
            <a:ext cx="457501" cy="457955"/>
          </a:xfrm>
          <a:prstGeom prst="rect">
            <a:avLst/>
          </a:prstGeom>
          <a:noFill/>
        </p:spPr>
      </p:pic>
      <p:sp>
        <p:nvSpPr>
          <p:cNvPr id="10" name="TextBox 9">
            <a:hlinkClick r:id="rId2" action="ppaction://hlinksldjump"/>
          </p:cNvPr>
          <p:cNvSpPr txBox="1"/>
          <p:nvPr/>
        </p:nvSpPr>
        <p:spPr>
          <a:xfrm>
            <a:off x="0" y="6490156"/>
            <a:ext cx="838200" cy="215444"/>
          </a:xfrm>
          <a:prstGeom prst="rect">
            <a:avLst/>
          </a:prstGeom>
          <a:noFill/>
        </p:spPr>
        <p:txBody>
          <a:bodyPr wrap="square" rtlCol="0">
            <a:spAutoFit/>
          </a:bodyPr>
          <a:lstStyle/>
          <a:p>
            <a:pPr algn="ctr"/>
            <a:r>
              <a:rPr lang="en-AU" sz="800"/>
              <a:t>Home</a:t>
            </a:r>
            <a:endParaRPr lang="en-US" sz="800"/>
          </a:p>
        </p:txBody>
      </p:sp>
      <p:graphicFrame>
        <p:nvGraphicFramePr>
          <p:cNvPr id="15" name="Content Placeholder 3">
            <a:extLst>
              <a:ext uri="{FF2B5EF4-FFF2-40B4-BE49-F238E27FC236}">
                <a16:creationId xmlns:a16="http://schemas.microsoft.com/office/drawing/2014/main" id="{C0FC4DB3-FE39-4CC2-8BC1-BE4C739235F9}"/>
              </a:ext>
            </a:extLst>
          </p:cNvPr>
          <p:cNvGraphicFramePr>
            <a:graphicFrameLocks/>
          </p:cNvGraphicFramePr>
          <p:nvPr/>
        </p:nvGraphicFramePr>
        <p:xfrm>
          <a:off x="2209801" y="838227"/>
          <a:ext cx="3886200" cy="55181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2" descr="File:Diaphragmatic breathing.gif">
            <a:hlinkClick r:id="rId9"/>
            <a:extLst>
              <a:ext uri="{FF2B5EF4-FFF2-40B4-BE49-F238E27FC236}">
                <a16:creationId xmlns:a16="http://schemas.microsoft.com/office/drawing/2014/main" id="{F39AB50C-6472-4C39-BF2B-34CD715E1189}"/>
              </a:ext>
            </a:extLst>
          </p:cNvPr>
          <p:cNvPicPr>
            <a:picLocks noChangeAspect="1" noChangeArrowheads="1" noCrop="1"/>
          </p:cNvPicPr>
          <p:nvPr/>
        </p:nvPicPr>
        <p:blipFill>
          <a:blip r:embed="rId10"/>
          <a:srcRect/>
          <a:stretch>
            <a:fillRect/>
          </a:stretch>
        </p:blipFill>
        <p:spPr bwMode="auto">
          <a:xfrm>
            <a:off x="5063133" y="1247268"/>
            <a:ext cx="4309467" cy="3719079"/>
          </a:xfrm>
          <a:prstGeom prst="rect">
            <a:avLst/>
          </a:prstGeom>
          <a:noFill/>
        </p:spPr>
      </p:pic>
      <p:sp>
        <p:nvSpPr>
          <p:cNvPr id="14" name="Rectangle 13">
            <a:extLst>
              <a:ext uri="{FF2B5EF4-FFF2-40B4-BE49-F238E27FC236}">
                <a16:creationId xmlns:a16="http://schemas.microsoft.com/office/drawing/2014/main" id="{E85BEA91-00AA-4B12-B666-941267E4F108}"/>
              </a:ext>
            </a:extLst>
          </p:cNvPr>
          <p:cNvSpPr/>
          <p:nvPr/>
        </p:nvSpPr>
        <p:spPr>
          <a:xfrm>
            <a:off x="5410200" y="4876800"/>
            <a:ext cx="3135873" cy="184666"/>
          </a:xfrm>
          <a:prstGeom prst="rect">
            <a:avLst/>
          </a:prstGeom>
        </p:spPr>
        <p:txBody>
          <a:bodyPr wrap="square">
            <a:spAutoFit/>
          </a:bodyPr>
          <a:lstStyle/>
          <a:p>
            <a:pPr algn="r"/>
            <a:r>
              <a:rPr lang="en-AU" sz="600">
                <a:solidFill>
                  <a:prstClr val="black"/>
                </a:solidFill>
                <a:latin typeface="Calibri"/>
              </a:rPr>
              <a:t>http://commons.wikimedia.org/wiki/File:Diaphragmatic_breathing.gif</a:t>
            </a:r>
          </a:p>
        </p:txBody>
      </p:sp>
      <p:sp>
        <p:nvSpPr>
          <p:cNvPr id="13" name="Rectangle 2">
            <a:extLst>
              <a:ext uri="{FF2B5EF4-FFF2-40B4-BE49-F238E27FC236}">
                <a16:creationId xmlns:a16="http://schemas.microsoft.com/office/drawing/2014/main" id="{2D09A7F5-6D2A-334C-A4E5-0EDD6D4C895C}"/>
              </a:ext>
            </a:extLst>
          </p:cNvPr>
          <p:cNvSpPr txBox="1">
            <a:spLocks noRot="1" noChangeArrowheads="1"/>
          </p:cNvSpPr>
          <p:nvPr/>
        </p:nvSpPr>
        <p:spPr>
          <a:xfrm>
            <a:off x="1" y="1"/>
            <a:ext cx="9144000" cy="630763"/>
          </a:xfrm>
          <a:prstGeom prst="rect">
            <a:avLst/>
          </a:prstGeom>
          <a:solidFill>
            <a:srgbClr val="92D050"/>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RESPIRATORY RESPONSES TO PHYSICAL ACTIVITY</a:t>
            </a:r>
            <a:endParaRPr lang="en-US" sz="2400" dirty="0"/>
          </a:p>
        </p:txBody>
      </p:sp>
    </p:spTree>
    <p:extLst>
      <p:ext uri="{BB962C8B-B14F-4D97-AF65-F5344CB8AC3E}">
        <p14:creationId xmlns:p14="http://schemas.microsoft.com/office/powerpoint/2010/main" val="3410280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057399"/>
            <a:ext cx="4955210" cy="1978573"/>
          </a:xfrm>
          <a:solidFill>
            <a:schemeClr val="bg1"/>
          </a:solidFill>
          <a:ln>
            <a:solidFill>
              <a:srgbClr val="92D050"/>
            </a:solidFill>
          </a:ln>
        </p:spPr>
        <p:txBody>
          <a:bodyPr>
            <a:normAutofit/>
          </a:bodyPr>
          <a:lstStyle/>
          <a:p>
            <a:pPr marL="0" indent="-457200"/>
            <a:endParaRPr lang="en-AU" sz="2000" dirty="0"/>
          </a:p>
          <a:p>
            <a:r>
              <a:rPr lang="en-AU" sz="1800" dirty="0"/>
              <a:t>The increased need for oxygen and the removal of carbon dioxide during exercise results in an increased respiratory rate.</a:t>
            </a:r>
          </a:p>
          <a:p>
            <a:r>
              <a:rPr lang="en-AU" sz="1800" dirty="0"/>
              <a:t>At rest approximately 15 breaths per minute</a:t>
            </a:r>
          </a:p>
          <a:p>
            <a:r>
              <a:rPr lang="en-AU" sz="1800" dirty="0"/>
              <a:t>During exercise up to 40-50 breaths per minute</a:t>
            </a:r>
          </a:p>
          <a:p>
            <a:pPr marL="0" indent="0">
              <a:buNone/>
            </a:pPr>
            <a:endParaRPr lang="en-AU" sz="2000" b="1" dirty="0">
              <a:solidFill>
                <a:srgbClr val="FFFF00"/>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155</a:t>
            </a:fld>
            <a:endParaRPr lang="en-US"/>
          </a:p>
        </p:txBody>
      </p:sp>
      <p:pic>
        <p:nvPicPr>
          <p:cNvPr id="32770" name="Picture 2" descr="Triathlon by jimmyharris."/>
          <p:cNvPicPr>
            <a:picLocks noChangeAspect="1" noChangeArrowheads="1"/>
          </p:cNvPicPr>
          <p:nvPr/>
        </p:nvPicPr>
        <p:blipFill>
          <a:blip r:embed="rId2" cstate="print"/>
          <a:srcRect/>
          <a:stretch>
            <a:fillRect/>
          </a:stretch>
        </p:blipFill>
        <p:spPr bwMode="auto">
          <a:xfrm>
            <a:off x="5877493" y="1303423"/>
            <a:ext cx="3098218" cy="4651980"/>
          </a:xfrm>
          <a:prstGeom prst="rect">
            <a:avLst/>
          </a:prstGeom>
          <a:noFill/>
        </p:spPr>
      </p:pic>
      <p:sp>
        <p:nvSpPr>
          <p:cNvPr id="6" name="Rectangle 5"/>
          <p:cNvSpPr/>
          <p:nvPr/>
        </p:nvSpPr>
        <p:spPr>
          <a:xfrm>
            <a:off x="7239920" y="5955403"/>
            <a:ext cx="2286000" cy="184666"/>
          </a:xfrm>
          <a:prstGeom prst="rect">
            <a:avLst/>
          </a:prstGeom>
        </p:spPr>
        <p:txBody>
          <a:bodyPr wrap="square">
            <a:spAutoFit/>
          </a:bodyPr>
          <a:lstStyle/>
          <a:p>
            <a:r>
              <a:rPr lang="en-US" sz="600" dirty="0"/>
              <a:t>www.flickr.com/photos/jimmyharris/116284894/</a:t>
            </a:r>
          </a:p>
        </p:txBody>
      </p:sp>
      <p:sp>
        <p:nvSpPr>
          <p:cNvPr id="7" name="TextBox 6"/>
          <p:cNvSpPr txBox="1"/>
          <p:nvPr/>
        </p:nvSpPr>
        <p:spPr>
          <a:xfrm>
            <a:off x="1136284" y="4262278"/>
            <a:ext cx="32004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r>
              <a:rPr lang="en-AU" b="1" dirty="0"/>
              <a:t>During exercise respiratory rate increases to meet the body’s demands to supply oxygen to the working muscles </a:t>
            </a:r>
            <a:endParaRPr lang="en-US" b="1" dirty="0"/>
          </a:p>
        </p:txBody>
      </p:sp>
      <p:sp>
        <p:nvSpPr>
          <p:cNvPr id="8" name="Right Arrow 7"/>
          <p:cNvSpPr/>
          <p:nvPr/>
        </p:nvSpPr>
        <p:spPr>
          <a:xfrm>
            <a:off x="4336684" y="4548663"/>
            <a:ext cx="1981200" cy="5334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Footer Placeholder 13">
            <a:extLst>
              <a:ext uri="{FF2B5EF4-FFF2-40B4-BE49-F238E27FC236}">
                <a16:creationId xmlns:a16="http://schemas.microsoft.com/office/drawing/2014/main" id="{BF17047F-1442-624C-9CAA-991AC328B21A}"/>
              </a:ext>
            </a:extLst>
          </p:cNvPr>
          <p:cNvSpPr>
            <a:spLocks noGrp="1"/>
          </p:cNvSpPr>
          <p:nvPr>
            <p:ph type="ftr" sz="quarter" idx="11"/>
          </p:nvPr>
        </p:nvSpPr>
        <p:spPr>
          <a:xfrm>
            <a:off x="3166533" y="6484123"/>
            <a:ext cx="2895600" cy="365125"/>
          </a:xfrm>
        </p:spPr>
        <p:txBody>
          <a:bodyPr/>
          <a:lstStyle/>
          <a:p>
            <a:r>
              <a:rPr lang="en-US"/>
              <a:t>©PE STUDIES RESOURCES</a:t>
            </a:r>
          </a:p>
        </p:txBody>
      </p:sp>
      <p:pic>
        <p:nvPicPr>
          <p:cNvPr id="14" name="Picture 2" descr="C:\Program Files\Microsoft Office\MEDIA\CAGCAT10\j0185604.wmf">
            <a:hlinkClick r:id="rId3" action="ppaction://hlinksldjump"/>
            <a:extLst>
              <a:ext uri="{FF2B5EF4-FFF2-40B4-BE49-F238E27FC236}">
                <a16:creationId xmlns:a16="http://schemas.microsoft.com/office/drawing/2014/main" id="{E60E6A73-D209-8946-ADF7-3BCDBE2DA592}"/>
              </a:ext>
            </a:extLst>
          </p:cNvPr>
          <p:cNvPicPr>
            <a:picLocks noChangeAspect="1" noChangeArrowheads="1"/>
          </p:cNvPicPr>
          <p:nvPr/>
        </p:nvPicPr>
        <p:blipFill>
          <a:blip r:embed="rId4" cstate="print"/>
          <a:srcRect/>
          <a:stretch>
            <a:fillRect/>
          </a:stretch>
        </p:blipFill>
        <p:spPr bwMode="auto">
          <a:xfrm>
            <a:off x="88349" y="6218401"/>
            <a:ext cx="457501" cy="457955"/>
          </a:xfrm>
          <a:prstGeom prst="rect">
            <a:avLst/>
          </a:prstGeom>
          <a:noFill/>
        </p:spPr>
      </p:pic>
      <p:sp>
        <p:nvSpPr>
          <p:cNvPr id="15" name="TextBox 14">
            <a:hlinkClick r:id="rId3" action="ppaction://hlinksldjump"/>
            <a:extLst>
              <a:ext uri="{FF2B5EF4-FFF2-40B4-BE49-F238E27FC236}">
                <a16:creationId xmlns:a16="http://schemas.microsoft.com/office/drawing/2014/main" id="{3768CED7-8576-FD46-AEB0-FC6126A75713}"/>
              </a:ext>
            </a:extLst>
          </p:cNvPr>
          <p:cNvSpPr txBox="1"/>
          <p:nvPr/>
        </p:nvSpPr>
        <p:spPr>
          <a:xfrm>
            <a:off x="-102001" y="6684817"/>
            <a:ext cx="838200" cy="215444"/>
          </a:xfrm>
          <a:prstGeom prst="rect">
            <a:avLst/>
          </a:prstGeom>
          <a:noFill/>
        </p:spPr>
        <p:txBody>
          <a:bodyPr wrap="square" rtlCol="0">
            <a:spAutoFit/>
          </a:bodyPr>
          <a:lstStyle/>
          <a:p>
            <a:pPr algn="ctr"/>
            <a:r>
              <a:rPr lang="en-AU" sz="800"/>
              <a:t>Home</a:t>
            </a:r>
            <a:endParaRPr lang="en-US" sz="800"/>
          </a:p>
        </p:txBody>
      </p:sp>
      <p:sp>
        <p:nvSpPr>
          <p:cNvPr id="17" name="Rectangle 2">
            <a:extLst>
              <a:ext uri="{FF2B5EF4-FFF2-40B4-BE49-F238E27FC236}">
                <a16:creationId xmlns:a16="http://schemas.microsoft.com/office/drawing/2014/main" id="{7FC7DBDA-4F28-3045-BD98-F51B066140EA}"/>
              </a:ext>
            </a:extLst>
          </p:cNvPr>
          <p:cNvSpPr>
            <a:spLocks noGrp="1" noRot="1" noChangeArrowheads="1"/>
          </p:cNvSpPr>
          <p:nvPr>
            <p:ph type="title"/>
          </p:nvPr>
        </p:nvSpPr>
        <p:spPr>
          <a:xfrm>
            <a:off x="1" y="1"/>
            <a:ext cx="9144000" cy="630763"/>
          </a:xfrm>
          <a:solidFill>
            <a:srgbClr val="92D050"/>
          </a:solidFill>
        </p:spPr>
        <p:style>
          <a:lnRef idx="3">
            <a:schemeClr val="lt1"/>
          </a:lnRef>
          <a:fillRef idx="1">
            <a:schemeClr val="dk1"/>
          </a:fillRef>
          <a:effectRef idx="1">
            <a:schemeClr val="dk1"/>
          </a:effectRef>
          <a:fontRef idx="minor">
            <a:schemeClr val="lt1"/>
          </a:fontRef>
        </p:style>
        <p:txBody>
          <a:bodyPr>
            <a:normAutofit/>
          </a:bodyPr>
          <a:lstStyle/>
          <a:p>
            <a:r>
              <a:rPr lang="en-AU" sz="2400" b="1" dirty="0">
                <a:solidFill>
                  <a:schemeClr val="bg1"/>
                </a:solidFill>
              </a:rPr>
              <a:t>IMMEDIATE RESPIRATORY RESPONSES TO PHYSICAL ACTIVITY</a:t>
            </a:r>
            <a:endParaRPr lang="en-US" sz="2400" dirty="0"/>
          </a:p>
        </p:txBody>
      </p:sp>
      <p:sp>
        <p:nvSpPr>
          <p:cNvPr id="18" name="Rectangle 17">
            <a:extLst>
              <a:ext uri="{FF2B5EF4-FFF2-40B4-BE49-F238E27FC236}">
                <a16:creationId xmlns:a16="http://schemas.microsoft.com/office/drawing/2014/main" id="{0E0F185E-DDA7-4248-ADBD-7C9D86974E86}"/>
              </a:ext>
            </a:extLst>
          </p:cNvPr>
          <p:cNvSpPr/>
          <p:nvPr/>
        </p:nvSpPr>
        <p:spPr>
          <a:xfrm>
            <a:off x="304800" y="2048648"/>
            <a:ext cx="3074816" cy="369332"/>
          </a:xfrm>
          <a:prstGeom prst="rect">
            <a:avLst/>
          </a:prstGeom>
          <a:solidFill>
            <a:srgbClr val="FF0000"/>
          </a:solidFill>
          <a:ln>
            <a:solidFill>
              <a:schemeClr val="tx1"/>
            </a:solidFill>
          </a:ln>
        </p:spPr>
        <p:txBody>
          <a:bodyPr wrap="none">
            <a:spAutoFit/>
          </a:bodyPr>
          <a:lstStyle/>
          <a:p>
            <a:r>
              <a:rPr lang="en-AU" b="1" dirty="0">
                <a:solidFill>
                  <a:schemeClr val="bg1"/>
                </a:solidFill>
              </a:rPr>
              <a:t>1.   Increased Respiratory Rate</a:t>
            </a:r>
            <a:endParaRPr lang="en-AU" b="1" baseline="-25000" dirty="0">
              <a:solidFill>
                <a:schemeClr val="bg1"/>
              </a:solidFill>
            </a:endParaRPr>
          </a:p>
        </p:txBody>
      </p:sp>
    </p:spTree>
    <p:extLst>
      <p:ext uri="{BB962C8B-B14F-4D97-AF65-F5344CB8AC3E}">
        <p14:creationId xmlns:p14="http://schemas.microsoft.com/office/powerpoint/2010/main" val="28311390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02091"/>
            <a:ext cx="8229600" cy="2286000"/>
          </a:xfrm>
          <a:solidFill>
            <a:schemeClr val="bg1"/>
          </a:solidFill>
          <a:ln>
            <a:solidFill>
              <a:srgbClr val="92D050"/>
            </a:solidFill>
          </a:ln>
        </p:spPr>
        <p:txBody>
          <a:bodyPr>
            <a:normAutofit fontScale="92500" lnSpcReduction="10000"/>
          </a:bodyPr>
          <a:lstStyle/>
          <a:p>
            <a:pPr>
              <a:buClr>
                <a:schemeClr val="tx1"/>
              </a:buClr>
              <a:buSzPct val="100000"/>
            </a:pPr>
            <a:endParaRPr lang="en-AU" sz="2200" dirty="0"/>
          </a:p>
          <a:p>
            <a:pPr>
              <a:buClr>
                <a:schemeClr val="tx1"/>
              </a:buClr>
              <a:buSzPct val="100000"/>
            </a:pPr>
            <a:r>
              <a:rPr lang="en-AU" sz="2200" dirty="0"/>
              <a:t>Tidal volume refers to the amount of air inhaled and exhaled during normal respiration</a:t>
            </a:r>
          </a:p>
          <a:p>
            <a:pPr>
              <a:buClr>
                <a:schemeClr val="tx1"/>
              </a:buClr>
              <a:buSzPct val="100000"/>
            </a:pPr>
            <a:r>
              <a:rPr lang="en-AU" sz="2200" dirty="0"/>
              <a:t>The increased need for O</a:t>
            </a:r>
            <a:r>
              <a:rPr lang="en-AU" sz="2200" baseline="-25000" dirty="0"/>
              <a:t>2</a:t>
            </a:r>
            <a:r>
              <a:rPr lang="en-AU" sz="2200" dirty="0"/>
              <a:t> and the removal of CO</a:t>
            </a:r>
            <a:r>
              <a:rPr lang="en-AU" sz="2200" baseline="-25000" dirty="0"/>
              <a:t>2</a:t>
            </a:r>
            <a:r>
              <a:rPr lang="en-AU" sz="2200" dirty="0"/>
              <a:t> during exercise results in an increased tidal volume.</a:t>
            </a:r>
          </a:p>
          <a:p>
            <a:pPr>
              <a:buClr>
                <a:schemeClr val="tx1"/>
              </a:buClr>
              <a:buSzPct val="100000"/>
            </a:pPr>
            <a:r>
              <a:rPr lang="en-AU" sz="2200" dirty="0"/>
              <a:t>At rest, tidal volume is approx. 500-600ml</a:t>
            </a:r>
          </a:p>
          <a:p>
            <a:pPr>
              <a:buClr>
                <a:schemeClr val="tx1"/>
              </a:buClr>
              <a:buSzPct val="100000"/>
            </a:pPr>
            <a:r>
              <a:rPr lang="en-AU" sz="2200" dirty="0"/>
              <a:t>During exercise, it increases up to 3-4L/min</a:t>
            </a:r>
          </a:p>
        </p:txBody>
      </p:sp>
      <p:pic>
        <p:nvPicPr>
          <p:cNvPr id="2050" name="Picture 2" descr="File:Ký hiệu dùng trong hô hấp 2014-03-03 00-06.png">
            <a:extLst>
              <a:ext uri="{FF2B5EF4-FFF2-40B4-BE49-F238E27FC236}">
                <a16:creationId xmlns:a16="http://schemas.microsoft.com/office/drawing/2014/main" id="{D7EB0A93-66E6-3F4E-BDE7-AB2CBF6CCEAE}"/>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128463" y="3429000"/>
            <a:ext cx="6887074" cy="26950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D7E38F-CCC8-5B45-A743-6F6A1F81E76F}"/>
              </a:ext>
            </a:extLst>
          </p:cNvPr>
          <p:cNvSpPr/>
          <p:nvPr/>
        </p:nvSpPr>
        <p:spPr>
          <a:xfrm>
            <a:off x="1128462" y="6078745"/>
            <a:ext cx="6887073" cy="184666"/>
          </a:xfrm>
          <a:prstGeom prst="rect">
            <a:avLst/>
          </a:prstGeom>
        </p:spPr>
        <p:txBody>
          <a:bodyPr wrap="square">
            <a:spAutoFit/>
          </a:bodyPr>
          <a:lstStyle/>
          <a:p>
            <a:r>
              <a:rPr lang="en-US" sz="600"/>
              <a:t>https://</a:t>
            </a:r>
            <a:r>
              <a:rPr lang="en-US" sz="600" err="1"/>
              <a:t>commons.wikimedia.org</a:t>
            </a:r>
            <a:r>
              <a:rPr lang="en-US" sz="600"/>
              <a:t>/wiki/File:K%C3%BD_hi%E1%BB%87u_d%C3%B9ng_trong_h%C3%B4_h%E1%BA%A5p_2014-03-03_00-06.png</a:t>
            </a:r>
          </a:p>
        </p:txBody>
      </p:sp>
      <p:grpSp>
        <p:nvGrpSpPr>
          <p:cNvPr id="12" name="Group 11">
            <a:extLst>
              <a:ext uri="{FF2B5EF4-FFF2-40B4-BE49-F238E27FC236}">
                <a16:creationId xmlns:a16="http://schemas.microsoft.com/office/drawing/2014/main" id="{38ED2903-5998-5042-BAFC-6542AA7A7BEF}"/>
              </a:ext>
            </a:extLst>
          </p:cNvPr>
          <p:cNvGrpSpPr/>
          <p:nvPr/>
        </p:nvGrpSpPr>
        <p:grpSpPr>
          <a:xfrm>
            <a:off x="-66133" y="6394191"/>
            <a:ext cx="628650" cy="470983"/>
            <a:chOff x="1452530" y="6019046"/>
            <a:chExt cx="838200" cy="627976"/>
          </a:xfrm>
        </p:grpSpPr>
        <p:pic>
          <p:nvPicPr>
            <p:cNvPr id="13" name="Picture 2" descr="C:\Program Files\Microsoft Office\MEDIA\CAGCAT10\j0185604.wmf">
              <a:hlinkClick r:id="rId3" action="ppaction://hlinksldjump"/>
              <a:extLst>
                <a:ext uri="{FF2B5EF4-FFF2-40B4-BE49-F238E27FC236}">
                  <a16:creationId xmlns:a16="http://schemas.microsoft.com/office/drawing/2014/main" id="{14DD1BA5-F04D-224A-BD98-ED75896C0899}"/>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4" name="TextBox 13">
              <a:hlinkClick r:id="rId3" action="ppaction://hlinksldjump"/>
              <a:extLst>
                <a:ext uri="{FF2B5EF4-FFF2-40B4-BE49-F238E27FC236}">
                  <a16:creationId xmlns:a16="http://schemas.microsoft.com/office/drawing/2014/main" id="{7E4AEC3C-C3FA-084D-AF88-3B85064AAB53}"/>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5" name="Rectangle 2">
            <a:extLst>
              <a:ext uri="{FF2B5EF4-FFF2-40B4-BE49-F238E27FC236}">
                <a16:creationId xmlns:a16="http://schemas.microsoft.com/office/drawing/2014/main" id="{77BE7A78-792B-D048-9AF2-327258265B9B}"/>
              </a:ext>
            </a:extLst>
          </p:cNvPr>
          <p:cNvSpPr>
            <a:spLocks noGrp="1" noRot="1" noChangeArrowheads="1"/>
          </p:cNvSpPr>
          <p:nvPr>
            <p:ph type="title"/>
          </p:nvPr>
        </p:nvSpPr>
        <p:spPr>
          <a:xfrm>
            <a:off x="1" y="1"/>
            <a:ext cx="9144000" cy="630763"/>
          </a:xfrm>
          <a:solidFill>
            <a:srgbClr val="92D050"/>
          </a:solidFill>
        </p:spPr>
        <p:style>
          <a:lnRef idx="3">
            <a:schemeClr val="lt1"/>
          </a:lnRef>
          <a:fillRef idx="1">
            <a:schemeClr val="dk1"/>
          </a:fillRef>
          <a:effectRef idx="1">
            <a:schemeClr val="dk1"/>
          </a:effectRef>
          <a:fontRef idx="minor">
            <a:schemeClr val="lt1"/>
          </a:fontRef>
        </p:style>
        <p:txBody>
          <a:bodyPr>
            <a:normAutofit/>
          </a:bodyPr>
          <a:lstStyle/>
          <a:p>
            <a:r>
              <a:rPr lang="en-AU" sz="2400" b="1" dirty="0">
                <a:solidFill>
                  <a:schemeClr val="bg1"/>
                </a:solidFill>
              </a:rPr>
              <a:t>IMMEDIATE RESPIRATORY RESPONSES TO PHYSICAL ACTIVITY</a:t>
            </a:r>
            <a:endParaRPr lang="en-US" sz="2400" dirty="0"/>
          </a:p>
        </p:txBody>
      </p:sp>
      <p:sp>
        <p:nvSpPr>
          <p:cNvPr id="16" name="Rectangle 15">
            <a:extLst>
              <a:ext uri="{FF2B5EF4-FFF2-40B4-BE49-F238E27FC236}">
                <a16:creationId xmlns:a16="http://schemas.microsoft.com/office/drawing/2014/main" id="{E03786CF-57C6-6E42-AB03-E1B315312D91}"/>
              </a:ext>
            </a:extLst>
          </p:cNvPr>
          <p:cNvSpPr/>
          <p:nvPr/>
        </p:nvSpPr>
        <p:spPr>
          <a:xfrm>
            <a:off x="457200" y="802091"/>
            <a:ext cx="2741007" cy="369332"/>
          </a:xfrm>
          <a:prstGeom prst="rect">
            <a:avLst/>
          </a:prstGeom>
          <a:solidFill>
            <a:srgbClr val="FF0000"/>
          </a:solidFill>
          <a:ln>
            <a:solidFill>
              <a:schemeClr val="tx1"/>
            </a:solidFill>
          </a:ln>
        </p:spPr>
        <p:txBody>
          <a:bodyPr wrap="none">
            <a:spAutoFit/>
          </a:bodyPr>
          <a:lstStyle/>
          <a:p>
            <a:r>
              <a:rPr lang="en-AU" b="1" dirty="0">
                <a:solidFill>
                  <a:schemeClr val="bg1"/>
                </a:solidFill>
              </a:rPr>
              <a:t>2.   Increased Tidal Volume</a:t>
            </a:r>
            <a:endParaRPr lang="en-AU" b="1" baseline="-25000" dirty="0">
              <a:solidFill>
                <a:schemeClr val="bg1"/>
              </a:solidFill>
            </a:endParaRPr>
          </a:p>
        </p:txBody>
      </p:sp>
      <p:sp>
        <p:nvSpPr>
          <p:cNvPr id="17" name="Footer Placeholder 3">
            <a:extLst>
              <a:ext uri="{FF2B5EF4-FFF2-40B4-BE49-F238E27FC236}">
                <a16:creationId xmlns:a16="http://schemas.microsoft.com/office/drawing/2014/main" id="{D2215E5F-2594-D642-9849-FDEC9D4A16C0}"/>
              </a:ext>
            </a:extLst>
          </p:cNvPr>
          <p:cNvSpPr>
            <a:spLocks noGrp="1"/>
          </p:cNvSpPr>
          <p:nvPr>
            <p:ph type="ftr" sz="quarter" idx="11"/>
          </p:nvPr>
        </p:nvSpPr>
        <p:spPr>
          <a:xfrm>
            <a:off x="3124200" y="6356350"/>
            <a:ext cx="2895600" cy="365125"/>
          </a:xfrm>
        </p:spPr>
        <p:txBody>
          <a:bodyPr/>
          <a:lstStyle/>
          <a:p>
            <a:r>
              <a:rPr lang="en-US"/>
              <a:t>©PE STUDIES RESOURCES</a:t>
            </a:r>
          </a:p>
        </p:txBody>
      </p:sp>
      <p:sp>
        <p:nvSpPr>
          <p:cNvPr id="18" name="Slide Number Placeholder 3">
            <a:extLst>
              <a:ext uri="{FF2B5EF4-FFF2-40B4-BE49-F238E27FC236}">
                <a16:creationId xmlns:a16="http://schemas.microsoft.com/office/drawing/2014/main" id="{676096B6-4995-C246-97B4-589D68D8033D}"/>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156</a:t>
            </a:fld>
            <a:endParaRPr lang="en-US"/>
          </a:p>
        </p:txBody>
      </p:sp>
    </p:spTree>
    <p:extLst>
      <p:ext uri="{BB962C8B-B14F-4D97-AF65-F5344CB8AC3E}">
        <p14:creationId xmlns:p14="http://schemas.microsoft.com/office/powerpoint/2010/main" val="21099300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157</a:t>
            </a:fld>
            <a:endParaRPr lang="en-US"/>
          </a:p>
        </p:txBody>
      </p:sp>
      <p:sp>
        <p:nvSpPr>
          <p:cNvPr id="13" name="Content Placeholder 2">
            <a:extLst>
              <a:ext uri="{FF2B5EF4-FFF2-40B4-BE49-F238E27FC236}">
                <a16:creationId xmlns:a16="http://schemas.microsoft.com/office/drawing/2014/main" id="{171C6F0F-0284-4A5D-8F08-0989D654F546}"/>
              </a:ext>
            </a:extLst>
          </p:cNvPr>
          <p:cNvSpPr txBox="1">
            <a:spLocks/>
          </p:cNvSpPr>
          <p:nvPr/>
        </p:nvSpPr>
        <p:spPr>
          <a:xfrm>
            <a:off x="228600" y="751600"/>
            <a:ext cx="8686800" cy="3197164"/>
          </a:xfrm>
          <a:prstGeom prst="rect">
            <a:avLst/>
          </a:prstGeom>
          <a:solidFill>
            <a:schemeClr val="bg1"/>
          </a:solidFill>
          <a:ln w="19050">
            <a:solidFill>
              <a:srgbClr val="92D050"/>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89154">
              <a:buClr>
                <a:schemeClr val="tx1"/>
              </a:buClr>
              <a:buSzPct val="120000"/>
              <a:buNone/>
            </a:pPr>
            <a:endParaRPr lang="en-GB" sz="2200" dirty="0"/>
          </a:p>
          <a:p>
            <a:pPr marL="425196" indent="-514350">
              <a:buClr>
                <a:schemeClr val="tx1"/>
              </a:buClr>
              <a:buSzPct val="120000"/>
            </a:pPr>
            <a:r>
              <a:rPr lang="en-GB" sz="1900" dirty="0"/>
              <a:t>Amount of air inspired/expired in a minute (L/min) </a:t>
            </a:r>
          </a:p>
          <a:p>
            <a:pPr marL="425196" indent="-514350">
              <a:buClr>
                <a:schemeClr val="tx1"/>
              </a:buClr>
              <a:buSzPct val="120000"/>
            </a:pPr>
            <a:r>
              <a:rPr lang="en-GB" sz="1900" dirty="0"/>
              <a:t>V</a:t>
            </a:r>
            <a:r>
              <a:rPr lang="en-AU" sz="1900" dirty="0" err="1"/>
              <a:t>entilation</a:t>
            </a:r>
            <a:r>
              <a:rPr lang="en-AU" sz="1900" dirty="0"/>
              <a:t> increase prior to the beginning of exercise and continues to rise to     meet the oxygen demands of the exercise</a:t>
            </a:r>
          </a:p>
          <a:p>
            <a:pPr marL="425196" indent="-514350">
              <a:buClr>
                <a:schemeClr val="tx1"/>
              </a:buClr>
              <a:buSzPct val="120000"/>
            </a:pPr>
            <a:r>
              <a:rPr lang="en-GB" sz="1900" dirty="0"/>
              <a:t>I</a:t>
            </a:r>
            <a:r>
              <a:rPr lang="en-AU" sz="1900" dirty="0" err="1"/>
              <a:t>ncreases</a:t>
            </a:r>
            <a:r>
              <a:rPr lang="en-AU" sz="1900" dirty="0"/>
              <a:t> in ventilation are a result of an increase in TV, RR or both</a:t>
            </a:r>
          </a:p>
          <a:p>
            <a:pPr marL="0" indent="-89154">
              <a:buClr>
                <a:schemeClr val="tx1"/>
              </a:buClr>
              <a:buSzPct val="120000"/>
              <a:buNone/>
            </a:pPr>
            <a:r>
              <a:rPr lang="en-GB" sz="1900" b="1" dirty="0">
                <a:solidFill>
                  <a:srgbClr val="00B050"/>
                </a:solidFill>
              </a:rPr>
              <a:t>A</a:t>
            </a:r>
            <a:r>
              <a:rPr lang="en-AU" sz="1900" b="1" dirty="0">
                <a:solidFill>
                  <a:srgbClr val="00B050"/>
                </a:solidFill>
              </a:rPr>
              <a:t>t submaximal exercise intensities:</a:t>
            </a:r>
          </a:p>
          <a:p>
            <a:pPr marL="425196" indent="-514350">
              <a:buClr>
                <a:schemeClr val="tx1"/>
              </a:buClr>
              <a:buSzPct val="120000"/>
            </a:pPr>
            <a:r>
              <a:rPr lang="en-AU" sz="1900" dirty="0"/>
              <a:t>Ventilation will increase linearly with oxygen consumption (VO</a:t>
            </a:r>
            <a:r>
              <a:rPr lang="en-AU" sz="1900" baseline="-25000" dirty="0"/>
              <a:t>2</a:t>
            </a:r>
            <a:r>
              <a:rPr lang="en-AU" sz="1900" dirty="0"/>
              <a:t>) until a steady state is reached</a:t>
            </a:r>
          </a:p>
          <a:p>
            <a:pPr marL="0" indent="-89154">
              <a:buClr>
                <a:schemeClr val="tx1"/>
              </a:buClr>
              <a:buSzPct val="120000"/>
              <a:buNone/>
            </a:pPr>
            <a:r>
              <a:rPr lang="en-GB" sz="1900" b="1" dirty="0">
                <a:solidFill>
                  <a:srgbClr val="00B050"/>
                </a:solidFill>
              </a:rPr>
              <a:t>A</a:t>
            </a:r>
            <a:r>
              <a:rPr lang="en-AU" sz="1900" b="1" dirty="0">
                <a:solidFill>
                  <a:srgbClr val="00B050"/>
                </a:solidFill>
              </a:rPr>
              <a:t>t maximal intensities:</a:t>
            </a:r>
          </a:p>
          <a:p>
            <a:pPr marL="425196" indent="-514350">
              <a:buClr>
                <a:schemeClr val="tx1"/>
              </a:buClr>
              <a:buSzPct val="120000"/>
            </a:pPr>
            <a:r>
              <a:rPr lang="en-AU" sz="1900" dirty="0"/>
              <a:t>Ventilation increases until the exercise is stopped</a:t>
            </a:r>
          </a:p>
        </p:txBody>
      </p:sp>
      <p:pic>
        <p:nvPicPr>
          <p:cNvPr id="10" name="Picture 2" descr="Image result for female triathlon">
            <a:extLst>
              <a:ext uri="{FF2B5EF4-FFF2-40B4-BE49-F238E27FC236}">
                <a16:creationId xmlns:a16="http://schemas.microsoft.com/office/drawing/2014/main" id="{3EC97F50-58FF-5B4E-87E5-030F17D0F6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4196" y="4048614"/>
            <a:ext cx="3985477" cy="265698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38D382D-1B0C-8642-A278-ED7287503014}"/>
              </a:ext>
            </a:extLst>
          </p:cNvPr>
          <p:cNvSpPr/>
          <p:nvPr/>
        </p:nvSpPr>
        <p:spPr>
          <a:xfrm>
            <a:off x="6168842" y="6670211"/>
            <a:ext cx="2616200" cy="184666"/>
          </a:xfrm>
          <a:prstGeom prst="rect">
            <a:avLst/>
          </a:prstGeom>
        </p:spPr>
        <p:txBody>
          <a:bodyPr wrap="square">
            <a:spAutoFit/>
          </a:bodyPr>
          <a:lstStyle/>
          <a:p>
            <a:pPr algn="r"/>
            <a:r>
              <a:rPr lang="en-US" sz="600"/>
              <a:t>https://</a:t>
            </a:r>
            <a:r>
              <a:rPr lang="en-US" sz="600" err="1"/>
              <a:t>www.flickr.com</a:t>
            </a:r>
            <a:r>
              <a:rPr lang="en-US" sz="600"/>
              <a:t>/photos/</a:t>
            </a:r>
            <a:r>
              <a:rPr lang="en-US" sz="600" err="1"/>
              <a:t>iqremix</a:t>
            </a:r>
            <a:r>
              <a:rPr lang="en-US" sz="600"/>
              <a:t>/21017154290/</a:t>
            </a:r>
          </a:p>
        </p:txBody>
      </p:sp>
      <p:pic>
        <p:nvPicPr>
          <p:cNvPr id="16" name="Picture 4" descr="Image result for tour de france">
            <a:extLst>
              <a:ext uri="{FF2B5EF4-FFF2-40B4-BE49-F238E27FC236}">
                <a16:creationId xmlns:a16="http://schemas.microsoft.com/office/drawing/2014/main" id="{E752FDEE-1FAB-514B-B3B3-E5FB54803C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052598"/>
            <a:ext cx="3985477" cy="26530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1F9BCCB-5277-A04C-9B64-05750DD72E40}"/>
              </a:ext>
            </a:extLst>
          </p:cNvPr>
          <p:cNvSpPr/>
          <p:nvPr/>
        </p:nvSpPr>
        <p:spPr>
          <a:xfrm>
            <a:off x="2743200" y="6673334"/>
            <a:ext cx="2362200" cy="184666"/>
          </a:xfrm>
          <a:prstGeom prst="rect">
            <a:avLst/>
          </a:prstGeom>
        </p:spPr>
        <p:txBody>
          <a:bodyPr wrap="square">
            <a:spAutoFit/>
          </a:bodyPr>
          <a:lstStyle/>
          <a:p>
            <a:r>
              <a:rPr lang="en-US" sz="600"/>
              <a:t>https://</a:t>
            </a:r>
            <a:r>
              <a:rPr lang="en-US" sz="600" err="1"/>
              <a:t>www.flickr.com</a:t>
            </a:r>
            <a:r>
              <a:rPr lang="en-US" sz="600"/>
              <a:t>/photos/</a:t>
            </a:r>
            <a:r>
              <a:rPr lang="en-US" sz="600" err="1"/>
              <a:t>hyku</a:t>
            </a:r>
            <a:r>
              <a:rPr lang="en-US" sz="600"/>
              <a:t>/7636891282</a:t>
            </a:r>
          </a:p>
        </p:txBody>
      </p:sp>
      <p:sp>
        <p:nvSpPr>
          <p:cNvPr id="14" name="Rectangle 13">
            <a:extLst>
              <a:ext uri="{FF2B5EF4-FFF2-40B4-BE49-F238E27FC236}">
                <a16:creationId xmlns:a16="http://schemas.microsoft.com/office/drawing/2014/main" id="{DBD5AB32-8921-2C4E-8720-21B99D7431B4}"/>
              </a:ext>
            </a:extLst>
          </p:cNvPr>
          <p:cNvSpPr/>
          <p:nvPr/>
        </p:nvSpPr>
        <p:spPr>
          <a:xfrm>
            <a:off x="228600" y="763082"/>
            <a:ext cx="2541658" cy="369332"/>
          </a:xfrm>
          <a:prstGeom prst="rect">
            <a:avLst/>
          </a:prstGeom>
          <a:solidFill>
            <a:srgbClr val="FF0000"/>
          </a:solidFill>
          <a:ln>
            <a:solidFill>
              <a:schemeClr val="tx1"/>
            </a:solidFill>
          </a:ln>
        </p:spPr>
        <p:txBody>
          <a:bodyPr wrap="none">
            <a:spAutoFit/>
          </a:bodyPr>
          <a:lstStyle/>
          <a:p>
            <a:r>
              <a:rPr lang="en-AU" b="1" dirty="0">
                <a:solidFill>
                  <a:schemeClr val="bg1"/>
                </a:solidFill>
              </a:rPr>
              <a:t>3.   Increased Ventilation</a:t>
            </a:r>
            <a:endParaRPr lang="en-AU" b="1" baseline="-25000" dirty="0">
              <a:solidFill>
                <a:schemeClr val="bg1"/>
              </a:solidFill>
            </a:endParaRPr>
          </a:p>
        </p:txBody>
      </p:sp>
      <p:sp>
        <p:nvSpPr>
          <p:cNvPr id="15" name="Rectangle 2">
            <a:extLst>
              <a:ext uri="{FF2B5EF4-FFF2-40B4-BE49-F238E27FC236}">
                <a16:creationId xmlns:a16="http://schemas.microsoft.com/office/drawing/2014/main" id="{5EFB9AB4-C335-DF4A-9C95-1BACA06CC079}"/>
              </a:ext>
            </a:extLst>
          </p:cNvPr>
          <p:cNvSpPr>
            <a:spLocks noGrp="1" noRot="1" noChangeArrowheads="1"/>
          </p:cNvSpPr>
          <p:nvPr>
            <p:ph type="title"/>
          </p:nvPr>
        </p:nvSpPr>
        <p:spPr>
          <a:xfrm>
            <a:off x="1" y="1"/>
            <a:ext cx="9144000" cy="630763"/>
          </a:xfrm>
          <a:solidFill>
            <a:srgbClr val="92D050"/>
          </a:solidFill>
        </p:spPr>
        <p:style>
          <a:lnRef idx="3">
            <a:schemeClr val="lt1"/>
          </a:lnRef>
          <a:fillRef idx="1">
            <a:schemeClr val="dk1"/>
          </a:fillRef>
          <a:effectRef idx="1">
            <a:schemeClr val="dk1"/>
          </a:effectRef>
          <a:fontRef idx="minor">
            <a:schemeClr val="lt1"/>
          </a:fontRef>
        </p:style>
        <p:txBody>
          <a:bodyPr>
            <a:normAutofit/>
          </a:bodyPr>
          <a:lstStyle/>
          <a:p>
            <a:r>
              <a:rPr lang="en-AU" sz="2400" b="1" dirty="0">
                <a:solidFill>
                  <a:schemeClr val="bg1"/>
                </a:solidFill>
              </a:rPr>
              <a:t>IMMEDIATE RESPIRATORY RESPONSES TO PHYSICAL ACTIVITY</a:t>
            </a:r>
            <a:endParaRPr lang="en-US" sz="2400" dirty="0"/>
          </a:p>
        </p:txBody>
      </p:sp>
      <p:pic>
        <p:nvPicPr>
          <p:cNvPr id="18" name="Picture 2" descr="C:\Program Files\Microsoft Office\MEDIA\CAGCAT10\j0185604.wmf">
            <a:hlinkClick r:id="rId4" action="ppaction://hlinksldjump"/>
            <a:extLst>
              <a:ext uri="{FF2B5EF4-FFF2-40B4-BE49-F238E27FC236}">
                <a16:creationId xmlns:a16="http://schemas.microsoft.com/office/drawing/2014/main" id="{6DB5310F-2053-5749-8CF8-CA51969DBA1B}"/>
              </a:ext>
            </a:extLst>
          </p:cNvPr>
          <p:cNvPicPr>
            <a:picLocks noChangeAspect="1" noChangeArrowheads="1"/>
          </p:cNvPicPr>
          <p:nvPr/>
        </p:nvPicPr>
        <p:blipFill>
          <a:blip r:embed="rId5" cstate="print"/>
          <a:srcRect/>
          <a:stretch>
            <a:fillRect/>
          </a:stretch>
        </p:blipFill>
        <p:spPr bwMode="auto">
          <a:xfrm>
            <a:off x="36789" y="6323842"/>
            <a:ext cx="457501" cy="457955"/>
          </a:xfrm>
          <a:prstGeom prst="rect">
            <a:avLst/>
          </a:prstGeom>
          <a:noFill/>
        </p:spPr>
      </p:pic>
      <p:sp>
        <p:nvSpPr>
          <p:cNvPr id="19" name="TextBox 18">
            <a:hlinkClick r:id="rId4" action="ppaction://hlinksldjump"/>
            <a:extLst>
              <a:ext uri="{FF2B5EF4-FFF2-40B4-BE49-F238E27FC236}">
                <a16:creationId xmlns:a16="http://schemas.microsoft.com/office/drawing/2014/main" id="{5C5ACC4D-B3F2-E14D-9319-B9D36894BE5E}"/>
              </a:ext>
            </a:extLst>
          </p:cNvPr>
          <p:cNvSpPr txBox="1"/>
          <p:nvPr/>
        </p:nvSpPr>
        <p:spPr>
          <a:xfrm>
            <a:off x="-115611" y="6705597"/>
            <a:ext cx="838200" cy="215444"/>
          </a:xfrm>
          <a:prstGeom prst="rect">
            <a:avLst/>
          </a:prstGeom>
          <a:noFill/>
        </p:spPr>
        <p:txBody>
          <a:bodyPr wrap="square" rtlCol="0">
            <a:spAutoFit/>
          </a:bodyPr>
          <a:lstStyle/>
          <a:p>
            <a:pPr algn="ctr"/>
            <a:r>
              <a:rPr lang="en-AU" sz="800" dirty="0"/>
              <a:t>Home</a:t>
            </a:r>
            <a:endParaRPr lang="en-US" sz="800" dirty="0"/>
          </a:p>
        </p:txBody>
      </p:sp>
    </p:spTree>
    <p:extLst>
      <p:ext uri="{BB962C8B-B14F-4D97-AF65-F5344CB8AC3E}">
        <p14:creationId xmlns:p14="http://schemas.microsoft.com/office/powerpoint/2010/main" val="38545733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ultiply 5"/>
          <p:cNvSpPr/>
          <p:nvPr/>
        </p:nvSpPr>
        <p:spPr>
          <a:xfrm>
            <a:off x="5662834" y="1338323"/>
            <a:ext cx="553408" cy="526057"/>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AU" sz="1013">
              <a:solidFill>
                <a:prstClr val="white"/>
              </a:solidFill>
              <a:latin typeface="Calibri"/>
            </a:endParaRPr>
          </a:p>
        </p:txBody>
      </p:sp>
      <p:sp>
        <p:nvSpPr>
          <p:cNvPr id="8" name="Equal 7"/>
          <p:cNvSpPr/>
          <p:nvPr/>
        </p:nvSpPr>
        <p:spPr>
          <a:xfrm>
            <a:off x="2642811" y="1374715"/>
            <a:ext cx="762948" cy="487973"/>
          </a:xfrm>
          <a:prstGeom prst="mathEqual">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AU" sz="1013">
              <a:solidFill>
                <a:prstClr val="black"/>
              </a:solidFill>
              <a:latin typeface="Calibri"/>
            </a:endParaRPr>
          </a:p>
        </p:txBody>
      </p:sp>
      <p:sp>
        <p:nvSpPr>
          <p:cNvPr id="11" name="Rounded Rectangle 10"/>
          <p:cNvSpPr/>
          <p:nvPr/>
        </p:nvSpPr>
        <p:spPr>
          <a:xfrm flipH="1">
            <a:off x="600302" y="2778283"/>
            <a:ext cx="1782170" cy="833565"/>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a:solidFill>
                  <a:schemeClr val="bg1"/>
                </a:solidFill>
                <a:latin typeface="Calibri"/>
              </a:rPr>
              <a:t>Heart Rate </a:t>
            </a:r>
          </a:p>
        </p:txBody>
      </p:sp>
      <p:sp>
        <p:nvSpPr>
          <p:cNvPr id="12" name="Rounded Rectangle 11"/>
          <p:cNvSpPr/>
          <p:nvPr/>
        </p:nvSpPr>
        <p:spPr>
          <a:xfrm flipH="1">
            <a:off x="600302" y="3847195"/>
            <a:ext cx="1782170" cy="810459"/>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600" b="1">
                <a:solidFill>
                  <a:schemeClr val="tx1"/>
                </a:solidFill>
                <a:latin typeface="Calibri"/>
              </a:rPr>
              <a:t>Respiratory Rate</a:t>
            </a:r>
          </a:p>
        </p:txBody>
      </p:sp>
      <p:sp>
        <p:nvSpPr>
          <p:cNvPr id="13" name="Rounded Rectangle 12"/>
          <p:cNvSpPr/>
          <p:nvPr/>
        </p:nvSpPr>
        <p:spPr>
          <a:xfrm flipH="1">
            <a:off x="600302" y="4943971"/>
            <a:ext cx="1782170" cy="806423"/>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013">
                <a:solidFill>
                  <a:srgbClr val="FF0066"/>
                </a:solidFill>
                <a:latin typeface="Calibri"/>
              </a:rPr>
              <a:t>Cardiac Output</a:t>
            </a:r>
          </a:p>
        </p:txBody>
      </p:sp>
      <p:sp>
        <p:nvSpPr>
          <p:cNvPr id="24" name="Rounded Rectangle 10">
            <a:extLst>
              <a:ext uri="{FF2B5EF4-FFF2-40B4-BE49-F238E27FC236}">
                <a16:creationId xmlns:a16="http://schemas.microsoft.com/office/drawing/2014/main" id="{790EE9B7-7604-455A-BCF4-77DA39A31EFB}"/>
              </a:ext>
            </a:extLst>
          </p:cNvPr>
          <p:cNvSpPr/>
          <p:nvPr/>
        </p:nvSpPr>
        <p:spPr>
          <a:xfrm flipH="1">
            <a:off x="663596" y="3039996"/>
            <a:ext cx="1655582" cy="355413"/>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600" b="1">
                <a:solidFill>
                  <a:schemeClr val="bg1"/>
                </a:solidFill>
                <a:latin typeface="Calibri"/>
              </a:rPr>
              <a:t>Tidal Volume</a:t>
            </a:r>
          </a:p>
        </p:txBody>
      </p:sp>
      <p:sp>
        <p:nvSpPr>
          <p:cNvPr id="26" name="Rounded Rectangle 12">
            <a:extLst>
              <a:ext uri="{FF2B5EF4-FFF2-40B4-BE49-F238E27FC236}">
                <a16:creationId xmlns:a16="http://schemas.microsoft.com/office/drawing/2014/main" id="{30BE4ECC-1462-4031-AE61-075417AA6664}"/>
              </a:ext>
            </a:extLst>
          </p:cNvPr>
          <p:cNvSpPr/>
          <p:nvPr/>
        </p:nvSpPr>
        <p:spPr>
          <a:xfrm flipH="1">
            <a:off x="748993" y="5116377"/>
            <a:ext cx="1570185" cy="441513"/>
          </a:xfrm>
          <a:prstGeom prst="roundRect">
            <a:avLst>
              <a:gd name="adj" fmla="val 23378"/>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600" b="1">
                <a:solidFill>
                  <a:schemeClr val="tx1"/>
                </a:solidFill>
                <a:latin typeface="Calibri"/>
              </a:rPr>
              <a:t>Ventilation</a:t>
            </a:r>
          </a:p>
        </p:txBody>
      </p:sp>
      <p:grpSp>
        <p:nvGrpSpPr>
          <p:cNvPr id="31" name="Group 30">
            <a:extLst>
              <a:ext uri="{FF2B5EF4-FFF2-40B4-BE49-F238E27FC236}">
                <a16:creationId xmlns:a16="http://schemas.microsoft.com/office/drawing/2014/main" id="{43E2C892-D302-4FB0-9AFC-F40C22B6297A}"/>
              </a:ext>
            </a:extLst>
          </p:cNvPr>
          <p:cNvGrpSpPr/>
          <p:nvPr/>
        </p:nvGrpSpPr>
        <p:grpSpPr>
          <a:xfrm>
            <a:off x="3303995" y="2798469"/>
            <a:ext cx="5091008" cy="782279"/>
            <a:chOff x="3958928" y="2664534"/>
            <a:chExt cx="6432502" cy="713232"/>
          </a:xfrm>
          <a:solidFill>
            <a:srgbClr val="7030A0"/>
          </a:solidFill>
        </p:grpSpPr>
        <p:sp>
          <p:nvSpPr>
            <p:cNvPr id="30" name="Rounded Rectangle 10">
              <a:extLst>
                <a:ext uri="{FF2B5EF4-FFF2-40B4-BE49-F238E27FC236}">
                  <a16:creationId xmlns:a16="http://schemas.microsoft.com/office/drawing/2014/main" id="{C0C1730C-7DD9-4A21-A53E-A0A29A516A50}"/>
                </a:ext>
              </a:extLst>
            </p:cNvPr>
            <p:cNvSpPr/>
            <p:nvPr/>
          </p:nvSpPr>
          <p:spPr>
            <a:xfrm flipH="1">
              <a:off x="3958928" y="2664534"/>
              <a:ext cx="6432502" cy="713232"/>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a:solidFill>
                    <a:schemeClr val="bg1"/>
                  </a:solidFill>
                  <a:latin typeface="Calibri"/>
                </a:rPr>
                <a:t>Heart Rate </a:t>
              </a:r>
            </a:p>
          </p:txBody>
        </p:sp>
        <p:sp>
          <p:nvSpPr>
            <p:cNvPr id="14" name="TextBox 13"/>
            <p:cNvSpPr txBox="1"/>
            <p:nvPr/>
          </p:nvSpPr>
          <p:spPr>
            <a:xfrm>
              <a:off x="4081839" y="2828282"/>
              <a:ext cx="6186677" cy="308672"/>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defTabSz="514350">
                <a:defRPr/>
              </a:pPr>
              <a:r>
                <a:rPr lang="en-AU" sz="1600">
                  <a:solidFill>
                    <a:schemeClr val="bg1"/>
                  </a:solidFill>
                  <a:latin typeface="Calibri"/>
                </a:rPr>
                <a:t>The amount of air breathed in and out in 1 breath</a:t>
              </a:r>
            </a:p>
          </p:txBody>
        </p:sp>
      </p:grpSp>
      <p:grpSp>
        <p:nvGrpSpPr>
          <p:cNvPr id="33" name="Group 32">
            <a:extLst>
              <a:ext uri="{FF2B5EF4-FFF2-40B4-BE49-F238E27FC236}">
                <a16:creationId xmlns:a16="http://schemas.microsoft.com/office/drawing/2014/main" id="{AE6D0B19-A0CC-4D71-A27C-790DBB84AEEE}"/>
              </a:ext>
            </a:extLst>
          </p:cNvPr>
          <p:cNvGrpSpPr/>
          <p:nvPr/>
        </p:nvGrpSpPr>
        <p:grpSpPr>
          <a:xfrm>
            <a:off x="3303998" y="3926272"/>
            <a:ext cx="5091008" cy="736092"/>
            <a:chOff x="3990642" y="3061390"/>
            <a:chExt cx="6351564" cy="713232"/>
          </a:xfrm>
        </p:grpSpPr>
        <p:sp>
          <p:nvSpPr>
            <p:cNvPr id="32" name="Rounded Rectangle 11">
              <a:extLst>
                <a:ext uri="{FF2B5EF4-FFF2-40B4-BE49-F238E27FC236}">
                  <a16:creationId xmlns:a16="http://schemas.microsoft.com/office/drawing/2014/main" id="{8E231091-EEC8-46F0-B2E9-4E2A567B6C02}"/>
                </a:ext>
              </a:extLst>
            </p:cNvPr>
            <p:cNvSpPr/>
            <p:nvPr/>
          </p:nvSpPr>
          <p:spPr>
            <a:xfrm flipH="1">
              <a:off x="3990642" y="3061390"/>
              <a:ext cx="6351564" cy="713232"/>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Stroke Volume</a:t>
              </a:r>
            </a:p>
          </p:txBody>
        </p:sp>
        <p:sp>
          <p:nvSpPr>
            <p:cNvPr id="15" name="TextBox 14"/>
            <p:cNvSpPr txBox="1"/>
            <p:nvPr/>
          </p:nvSpPr>
          <p:spPr>
            <a:xfrm>
              <a:off x="4154900" y="3231422"/>
              <a:ext cx="6023037" cy="328040"/>
            </a:xfrm>
            <a:prstGeom prst="rect">
              <a:avLst/>
            </a:prstGeom>
            <a:solidFill>
              <a:srgbClr val="00B0F0"/>
            </a:solidFill>
          </p:spPr>
          <p:txBody>
            <a:bodyPr wrap="square" rtlCol="0">
              <a:spAutoFit/>
            </a:bodyPr>
            <a:lstStyle/>
            <a:p>
              <a:pPr algn="ctr" defTabSz="514350">
                <a:defRPr/>
              </a:pPr>
              <a:r>
                <a:rPr lang="en-AU" sz="1600">
                  <a:solidFill>
                    <a:prstClr val="black"/>
                  </a:solidFill>
                  <a:latin typeface="Calibri"/>
                </a:rPr>
                <a:t>The amount of breaths per minute</a:t>
              </a:r>
            </a:p>
          </p:txBody>
        </p:sp>
      </p:grpSp>
      <p:sp>
        <p:nvSpPr>
          <p:cNvPr id="34" name="Rounded Rectangle 12">
            <a:extLst>
              <a:ext uri="{FF2B5EF4-FFF2-40B4-BE49-F238E27FC236}">
                <a16:creationId xmlns:a16="http://schemas.microsoft.com/office/drawing/2014/main" id="{294F2E11-AA06-4FB4-9360-3D78F99591DD}"/>
              </a:ext>
            </a:extLst>
          </p:cNvPr>
          <p:cNvSpPr/>
          <p:nvPr/>
        </p:nvSpPr>
        <p:spPr>
          <a:xfrm flipH="1">
            <a:off x="3303998" y="5023557"/>
            <a:ext cx="5091008" cy="736093"/>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AU" sz="1013">
              <a:solidFill>
                <a:srgbClr val="FF0066"/>
              </a:solidFill>
              <a:latin typeface="Calibri"/>
            </a:endParaRPr>
          </a:p>
        </p:txBody>
      </p:sp>
      <p:sp>
        <p:nvSpPr>
          <p:cNvPr id="16" name="TextBox 15"/>
          <p:cNvSpPr txBox="1"/>
          <p:nvPr/>
        </p:nvSpPr>
        <p:spPr>
          <a:xfrm>
            <a:off x="3401273" y="5122189"/>
            <a:ext cx="4896450" cy="584775"/>
          </a:xfrm>
          <a:prstGeom prst="rect">
            <a:avLst/>
          </a:prstGeom>
          <a:solidFill>
            <a:srgbClr val="FFFF00"/>
          </a:solidFill>
        </p:spPr>
        <p:txBody>
          <a:bodyPr wrap="square" rtlCol="0">
            <a:spAutoFit/>
          </a:bodyPr>
          <a:lstStyle/>
          <a:p>
            <a:pPr algn="ctr" defTabSz="514350">
              <a:defRPr/>
            </a:pPr>
            <a:r>
              <a:rPr lang="en-AU" sz="1600">
                <a:solidFill>
                  <a:prstClr val="black"/>
                </a:solidFill>
                <a:latin typeface="Calibri"/>
              </a:rPr>
              <a:t>The amount of air that is inspired and expired during 1 minute</a:t>
            </a:r>
          </a:p>
        </p:txBody>
      </p:sp>
      <p:sp>
        <p:nvSpPr>
          <p:cNvPr id="35" name="Rounded Rectangle 12">
            <a:extLst>
              <a:ext uri="{FF2B5EF4-FFF2-40B4-BE49-F238E27FC236}">
                <a16:creationId xmlns:a16="http://schemas.microsoft.com/office/drawing/2014/main" id="{B42E4888-FD26-476F-8F4E-D06FB507C715}"/>
              </a:ext>
            </a:extLst>
          </p:cNvPr>
          <p:cNvSpPr/>
          <p:nvPr/>
        </p:nvSpPr>
        <p:spPr>
          <a:xfrm flipH="1">
            <a:off x="600302" y="1188448"/>
            <a:ext cx="1782171" cy="830997"/>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Ventilation</a:t>
            </a:r>
          </a:p>
        </p:txBody>
      </p:sp>
      <p:sp>
        <p:nvSpPr>
          <p:cNvPr id="36" name="Rounded Rectangle 10">
            <a:extLst>
              <a:ext uri="{FF2B5EF4-FFF2-40B4-BE49-F238E27FC236}">
                <a16:creationId xmlns:a16="http://schemas.microsoft.com/office/drawing/2014/main" id="{FAB1CECD-3EC4-45F2-ABEE-912FB013B410}"/>
              </a:ext>
            </a:extLst>
          </p:cNvPr>
          <p:cNvSpPr/>
          <p:nvPr/>
        </p:nvSpPr>
        <p:spPr>
          <a:xfrm flipH="1">
            <a:off x="3743760" y="1304198"/>
            <a:ext cx="1412514" cy="654109"/>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bg1"/>
                </a:solidFill>
                <a:latin typeface="Calibri"/>
              </a:rPr>
              <a:t>Tidal Volume</a:t>
            </a:r>
          </a:p>
        </p:txBody>
      </p:sp>
      <p:sp>
        <p:nvSpPr>
          <p:cNvPr id="38" name="Rounded Rectangle 11">
            <a:extLst>
              <a:ext uri="{FF2B5EF4-FFF2-40B4-BE49-F238E27FC236}">
                <a16:creationId xmlns:a16="http://schemas.microsoft.com/office/drawing/2014/main" id="{C18FC890-D392-4020-8F64-BC30D919DA5D}"/>
              </a:ext>
            </a:extLst>
          </p:cNvPr>
          <p:cNvSpPr/>
          <p:nvPr/>
        </p:nvSpPr>
        <p:spPr>
          <a:xfrm flipH="1">
            <a:off x="6675051" y="1288082"/>
            <a:ext cx="1412514" cy="638025"/>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Respiratory Rate</a:t>
            </a:r>
          </a:p>
        </p:txBody>
      </p:sp>
      <p:sp>
        <p:nvSpPr>
          <p:cNvPr id="39" name="Rectangle 38">
            <a:extLst>
              <a:ext uri="{FF2B5EF4-FFF2-40B4-BE49-F238E27FC236}">
                <a16:creationId xmlns:a16="http://schemas.microsoft.com/office/drawing/2014/main" id="{5E3C4C2A-5981-430E-83A9-BC618AE25859}"/>
              </a:ext>
            </a:extLst>
          </p:cNvPr>
          <p:cNvSpPr/>
          <p:nvPr/>
        </p:nvSpPr>
        <p:spPr>
          <a:xfrm>
            <a:off x="289983" y="2153921"/>
            <a:ext cx="8535235" cy="519439"/>
          </a:xfrm>
          <a:prstGeom prst="rect">
            <a:avLst/>
          </a:prstGeom>
          <a:noFill/>
        </p:spPr>
        <p:txBody>
          <a:bodyPr wrap="square" lIns="51435" tIns="25718" rIns="51435" bIns="25718">
            <a:spAutoFit/>
          </a:bodyPr>
          <a:lstStyle/>
          <a:p>
            <a:r>
              <a:rPr lang="en-US" sz="3038" b="1">
                <a:ln w="9525">
                  <a:solidFill>
                    <a:schemeClr val="bg1"/>
                  </a:solidFill>
                  <a:prstDash val="solid"/>
                </a:ln>
                <a:effectLst>
                  <a:outerShdw blurRad="12700" dist="38100" dir="2700000" algn="tl" rotWithShape="0">
                    <a:schemeClr val="bg1">
                      <a:lumMod val="50000"/>
                    </a:schemeClr>
                  </a:outerShdw>
                </a:effectLst>
              </a:rPr>
              <a:t>            V               =            TV             X              RR</a:t>
            </a:r>
          </a:p>
        </p:txBody>
      </p:sp>
      <p:grpSp>
        <p:nvGrpSpPr>
          <p:cNvPr id="29" name="Group 28">
            <a:extLst>
              <a:ext uri="{FF2B5EF4-FFF2-40B4-BE49-F238E27FC236}">
                <a16:creationId xmlns:a16="http://schemas.microsoft.com/office/drawing/2014/main" id="{EC8B4374-9FE3-4A24-97CE-56A9BF94451F}"/>
              </a:ext>
            </a:extLst>
          </p:cNvPr>
          <p:cNvGrpSpPr/>
          <p:nvPr/>
        </p:nvGrpSpPr>
        <p:grpSpPr>
          <a:xfrm>
            <a:off x="142875" y="6250498"/>
            <a:ext cx="628650" cy="470983"/>
            <a:chOff x="1452530" y="6019046"/>
            <a:chExt cx="838200" cy="627976"/>
          </a:xfrm>
        </p:grpSpPr>
        <p:pic>
          <p:nvPicPr>
            <p:cNvPr id="37" name="Picture 2" descr="C:\Program Files\Microsoft Office\MEDIA\CAGCAT10\j0185604.wmf">
              <a:hlinkClick r:id="" action="ppaction://noaction"/>
              <a:extLst>
                <a:ext uri="{FF2B5EF4-FFF2-40B4-BE49-F238E27FC236}">
                  <a16:creationId xmlns:a16="http://schemas.microsoft.com/office/drawing/2014/main" id="{AE40D1F0-934E-483F-98C2-B5D3E27F0888}"/>
                </a:ext>
              </a:extLst>
            </p:cNvPr>
            <p:cNvPicPr>
              <a:picLocks noChangeAspect="1" noChangeArrowheads="1"/>
            </p:cNvPicPr>
            <p:nvPr/>
          </p:nvPicPr>
          <p:blipFill>
            <a:blip r:embed="rId2" cstate="print"/>
            <a:srcRect/>
            <a:stretch>
              <a:fillRect/>
            </a:stretch>
          </p:blipFill>
          <p:spPr bwMode="auto">
            <a:xfrm>
              <a:off x="1604931" y="6019046"/>
              <a:ext cx="457501" cy="457955"/>
            </a:xfrm>
            <a:prstGeom prst="rect">
              <a:avLst/>
            </a:prstGeom>
            <a:noFill/>
          </p:spPr>
        </p:pic>
        <p:sp>
          <p:nvSpPr>
            <p:cNvPr id="40" name="TextBox 39">
              <a:hlinkClick r:id="" action="ppaction://noaction"/>
              <a:extLst>
                <a:ext uri="{FF2B5EF4-FFF2-40B4-BE49-F238E27FC236}">
                  <a16:creationId xmlns:a16="http://schemas.microsoft.com/office/drawing/2014/main" id="{1C972724-E165-457C-AC8C-C5BD6F4E82AD}"/>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41" name="Rectangle 2">
            <a:extLst>
              <a:ext uri="{FF2B5EF4-FFF2-40B4-BE49-F238E27FC236}">
                <a16:creationId xmlns:a16="http://schemas.microsoft.com/office/drawing/2014/main" id="{76440CF8-FA7A-8B40-B79A-33537E84EDA9}"/>
              </a:ext>
            </a:extLst>
          </p:cNvPr>
          <p:cNvSpPr txBox="1">
            <a:spLocks noRot="1" noChangeArrowheads="1"/>
          </p:cNvSpPr>
          <p:nvPr/>
        </p:nvSpPr>
        <p:spPr>
          <a:xfrm>
            <a:off x="1" y="1"/>
            <a:ext cx="9144000" cy="630763"/>
          </a:xfrm>
          <a:prstGeom prst="rect">
            <a:avLst/>
          </a:prstGeom>
          <a:solidFill>
            <a:srgbClr val="92D050"/>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solidFill>
                  <a:schemeClr val="bg1"/>
                </a:solidFill>
              </a:rPr>
              <a:t>IMMEDIATE RESPIRATORY RESPONSES TO PHYSICAL ACTIVITY</a:t>
            </a:r>
            <a:endParaRPr lang="en-US" sz="2400" dirty="0"/>
          </a:p>
        </p:txBody>
      </p:sp>
      <p:sp>
        <p:nvSpPr>
          <p:cNvPr id="42" name="Footer Placeholder 3">
            <a:extLst>
              <a:ext uri="{FF2B5EF4-FFF2-40B4-BE49-F238E27FC236}">
                <a16:creationId xmlns:a16="http://schemas.microsoft.com/office/drawing/2014/main" id="{BF864493-B4B1-FC41-A0CA-9BF4CC5223AC}"/>
              </a:ext>
            </a:extLst>
          </p:cNvPr>
          <p:cNvSpPr>
            <a:spLocks noGrp="1"/>
          </p:cNvSpPr>
          <p:nvPr>
            <p:ph type="ftr" sz="quarter" idx="11"/>
          </p:nvPr>
        </p:nvSpPr>
        <p:spPr>
          <a:xfrm>
            <a:off x="3124200" y="6356350"/>
            <a:ext cx="2895600" cy="365125"/>
          </a:xfrm>
        </p:spPr>
        <p:txBody>
          <a:bodyPr/>
          <a:lstStyle/>
          <a:p>
            <a:r>
              <a:rPr lang="en-US"/>
              <a:t>©PE STUDIES RESOURCES</a:t>
            </a:r>
          </a:p>
        </p:txBody>
      </p:sp>
      <p:sp>
        <p:nvSpPr>
          <p:cNvPr id="27" name="Slide Number Placeholder 3">
            <a:extLst>
              <a:ext uri="{FF2B5EF4-FFF2-40B4-BE49-F238E27FC236}">
                <a16:creationId xmlns:a16="http://schemas.microsoft.com/office/drawing/2014/main" id="{35A0D948-92CA-5C47-840F-F9350F93B65D}"/>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158</a:t>
            </a:fld>
            <a:endParaRPr lang="en-US"/>
          </a:p>
        </p:txBody>
      </p:sp>
    </p:spTree>
    <p:extLst>
      <p:ext uri="{BB962C8B-B14F-4D97-AF65-F5344CB8AC3E}">
        <p14:creationId xmlns:p14="http://schemas.microsoft.com/office/powerpoint/2010/main" val="262625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24" grpId="0" animBg="1"/>
      <p:bldP spid="26" grpId="0" animBg="1"/>
      <p:bldP spid="34" grpId="0" animBg="1"/>
      <p:bldP spid="16" grpId="0" animBg="1"/>
      <p:bldP spid="35" grpId="0" animBg="1"/>
      <p:bldP spid="36" grpId="0" animBg="1"/>
      <p:bldP spid="38" grpId="0" animBg="1"/>
      <p:bldP spid="39"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08072"/>
            <a:ext cx="8229600" cy="2814230"/>
          </a:xfrm>
          <a:solidFill>
            <a:schemeClr val="bg1"/>
          </a:solidFill>
          <a:ln>
            <a:solidFill>
              <a:srgbClr val="92D050"/>
            </a:solidFill>
          </a:ln>
        </p:spPr>
        <p:txBody>
          <a:bodyPr>
            <a:noAutofit/>
          </a:bodyPr>
          <a:lstStyle/>
          <a:p>
            <a:pPr marL="768096" indent="-457200"/>
            <a:endParaRPr lang="en-AU" sz="1800" dirty="0"/>
          </a:p>
          <a:p>
            <a:pPr marL="0" indent="-457200"/>
            <a:r>
              <a:rPr lang="en-AU" sz="1800" dirty="0"/>
              <a:t>Diffusion – movement of a gas from high concentration to low concentration</a:t>
            </a:r>
          </a:p>
          <a:p>
            <a:pPr marL="0" indent="-457200"/>
            <a:r>
              <a:rPr lang="en-AU" sz="1800" dirty="0"/>
              <a:t>The air we breath in is high in O</a:t>
            </a:r>
            <a:r>
              <a:rPr lang="en-AU" sz="1800" baseline="-25000" dirty="0"/>
              <a:t>2</a:t>
            </a:r>
            <a:r>
              <a:rPr lang="en-AU" sz="1800" dirty="0"/>
              <a:t> content and low in CO</a:t>
            </a:r>
            <a:r>
              <a:rPr lang="en-AU" sz="1800" baseline="-25000" dirty="0"/>
              <a:t>2</a:t>
            </a:r>
          </a:p>
          <a:p>
            <a:pPr marL="0" indent="-457200"/>
            <a:r>
              <a:rPr lang="en-AU" sz="1800" dirty="0"/>
              <a:t>The air we breath out is low in O</a:t>
            </a:r>
            <a:r>
              <a:rPr lang="en-AU" sz="1800" baseline="-25000" dirty="0"/>
              <a:t>2</a:t>
            </a:r>
            <a:r>
              <a:rPr lang="en-AU" sz="1800" dirty="0"/>
              <a:t> content and high in CO</a:t>
            </a:r>
            <a:r>
              <a:rPr lang="en-AU" sz="1800" baseline="-25000" dirty="0"/>
              <a:t>2</a:t>
            </a:r>
          </a:p>
          <a:p>
            <a:pPr marL="1078992" lvl="1" indent="-457200"/>
            <a:r>
              <a:rPr lang="en-AU" sz="1800" dirty="0"/>
              <a:t>As a result O</a:t>
            </a:r>
            <a:r>
              <a:rPr lang="en-AU" sz="1800" baseline="-25000" dirty="0"/>
              <a:t>2</a:t>
            </a:r>
            <a:r>
              <a:rPr lang="en-AU" sz="1800" dirty="0"/>
              <a:t> diffuses from the alveoli into the surrounding capillaries whilst CO</a:t>
            </a:r>
            <a:r>
              <a:rPr lang="en-AU" sz="1800" baseline="-25000" dirty="0"/>
              <a:t>2</a:t>
            </a:r>
            <a:r>
              <a:rPr lang="en-AU" sz="1800" dirty="0"/>
              <a:t> diffuses from the surrounding capillaries into the alveoli</a:t>
            </a:r>
          </a:p>
          <a:p>
            <a:r>
              <a:rPr lang="en-AU" sz="1800" dirty="0"/>
              <a:t>During exercise, ↑ need for oxygen and removal of CO</a:t>
            </a:r>
            <a:r>
              <a:rPr lang="en-AU" sz="1800" baseline="-25000" dirty="0"/>
              <a:t>2 </a:t>
            </a:r>
            <a:r>
              <a:rPr lang="en-AU" sz="1800" dirty="0"/>
              <a:t>see’s ↑ diffusion takes place.  An athlete uses more of the available oxygen when at work compared to at rest.</a:t>
            </a:r>
          </a:p>
          <a:p>
            <a:endParaRPr lang="en-US" sz="1800" dirty="0"/>
          </a:p>
        </p:txBody>
      </p:sp>
      <p:sp>
        <p:nvSpPr>
          <p:cNvPr id="11" name="TextBox 10"/>
          <p:cNvSpPr txBox="1"/>
          <p:nvPr/>
        </p:nvSpPr>
        <p:spPr>
          <a:xfrm>
            <a:off x="4953000" y="4572000"/>
            <a:ext cx="3810000" cy="923330"/>
          </a:xfrm>
          <a:prstGeom prst="rect">
            <a:avLst/>
          </a:prstGeom>
          <a:solidFill>
            <a:schemeClr val="accent5"/>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AU">
                <a:solidFill>
                  <a:schemeClr val="bg1"/>
                </a:solidFill>
              </a:rPr>
              <a:t>When working, the athlete uses more of the available O</a:t>
            </a:r>
            <a:r>
              <a:rPr lang="en-AU" baseline="-25000">
                <a:solidFill>
                  <a:schemeClr val="bg1"/>
                </a:solidFill>
              </a:rPr>
              <a:t>2</a:t>
            </a:r>
            <a:r>
              <a:rPr lang="en-AU">
                <a:solidFill>
                  <a:schemeClr val="bg1"/>
                </a:solidFill>
              </a:rPr>
              <a:t> in the air breathed in than when at rest.</a:t>
            </a:r>
          </a:p>
        </p:txBody>
      </p:sp>
      <p:pic>
        <p:nvPicPr>
          <p:cNvPr id="1026" name="Picture 2" descr="Image result for gas exchange">
            <a:extLst>
              <a:ext uri="{FF2B5EF4-FFF2-40B4-BE49-F238E27FC236}">
                <a16:creationId xmlns:a16="http://schemas.microsoft.com/office/drawing/2014/main" id="{D3DA7C19-1450-544A-8256-6F408A4ABD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602" y="3825810"/>
            <a:ext cx="3260247" cy="26511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49A4DE6-1172-E043-9A79-C2CDE93B6742}"/>
              </a:ext>
            </a:extLst>
          </p:cNvPr>
          <p:cNvSpPr/>
          <p:nvPr/>
        </p:nvSpPr>
        <p:spPr>
          <a:xfrm>
            <a:off x="609901" y="6623335"/>
            <a:ext cx="4572000" cy="215444"/>
          </a:xfrm>
          <a:prstGeom prst="rect">
            <a:avLst/>
          </a:prstGeom>
        </p:spPr>
        <p:txBody>
          <a:bodyPr>
            <a:spAutoFit/>
          </a:bodyPr>
          <a:lstStyle/>
          <a:p>
            <a:r>
              <a:rPr lang="en-US" sz="800"/>
              <a:t>https://</a:t>
            </a:r>
            <a:r>
              <a:rPr lang="en-US" sz="800" err="1"/>
              <a:t>commons.wikimedia.org</a:t>
            </a:r>
            <a:r>
              <a:rPr lang="en-US" sz="800"/>
              <a:t>/wiki/</a:t>
            </a:r>
            <a:r>
              <a:rPr lang="en-US" sz="800" err="1"/>
              <a:t>File:Gas_exchange_in_the_aveolus.svg</a:t>
            </a:r>
            <a:endParaRPr lang="en-US" sz="800"/>
          </a:p>
        </p:txBody>
      </p:sp>
      <p:grpSp>
        <p:nvGrpSpPr>
          <p:cNvPr id="14" name="Group 13">
            <a:extLst>
              <a:ext uri="{FF2B5EF4-FFF2-40B4-BE49-F238E27FC236}">
                <a16:creationId xmlns:a16="http://schemas.microsoft.com/office/drawing/2014/main" id="{8D4378FB-626A-B542-BF8C-2DC1044141E5}"/>
              </a:ext>
            </a:extLst>
          </p:cNvPr>
          <p:cNvGrpSpPr/>
          <p:nvPr/>
        </p:nvGrpSpPr>
        <p:grpSpPr>
          <a:xfrm>
            <a:off x="-66133" y="6394191"/>
            <a:ext cx="628650" cy="470983"/>
            <a:chOff x="1452530" y="6019046"/>
            <a:chExt cx="838200" cy="627976"/>
          </a:xfrm>
        </p:grpSpPr>
        <p:pic>
          <p:nvPicPr>
            <p:cNvPr id="15" name="Picture 2" descr="C:\Program Files\Microsoft Office\MEDIA\CAGCAT10\j0185604.wmf">
              <a:hlinkClick r:id="rId3" action="ppaction://hlinksldjump"/>
              <a:extLst>
                <a:ext uri="{FF2B5EF4-FFF2-40B4-BE49-F238E27FC236}">
                  <a16:creationId xmlns:a16="http://schemas.microsoft.com/office/drawing/2014/main" id="{F1493F80-2836-024F-B7F5-75D795C86269}"/>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6" name="TextBox 15">
              <a:hlinkClick r:id="rId3" action="ppaction://hlinksldjump"/>
              <a:extLst>
                <a:ext uri="{FF2B5EF4-FFF2-40B4-BE49-F238E27FC236}">
                  <a16:creationId xmlns:a16="http://schemas.microsoft.com/office/drawing/2014/main" id="{72499981-F9BC-1E4E-808D-0AB6F9F01C68}"/>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7" name="Rectangle 2">
            <a:extLst>
              <a:ext uri="{FF2B5EF4-FFF2-40B4-BE49-F238E27FC236}">
                <a16:creationId xmlns:a16="http://schemas.microsoft.com/office/drawing/2014/main" id="{4A93DCB3-9A64-514B-B5EF-B243DA23C584}"/>
              </a:ext>
            </a:extLst>
          </p:cNvPr>
          <p:cNvSpPr>
            <a:spLocks noGrp="1" noRot="1" noChangeArrowheads="1"/>
          </p:cNvSpPr>
          <p:nvPr>
            <p:ph type="title"/>
          </p:nvPr>
        </p:nvSpPr>
        <p:spPr>
          <a:xfrm>
            <a:off x="1" y="1"/>
            <a:ext cx="9144000" cy="630763"/>
          </a:xfrm>
          <a:solidFill>
            <a:srgbClr val="92D050"/>
          </a:solidFill>
        </p:spPr>
        <p:style>
          <a:lnRef idx="3">
            <a:schemeClr val="lt1"/>
          </a:lnRef>
          <a:fillRef idx="1">
            <a:schemeClr val="dk1"/>
          </a:fillRef>
          <a:effectRef idx="1">
            <a:schemeClr val="dk1"/>
          </a:effectRef>
          <a:fontRef idx="minor">
            <a:schemeClr val="lt1"/>
          </a:fontRef>
        </p:style>
        <p:txBody>
          <a:bodyPr>
            <a:normAutofit/>
          </a:bodyPr>
          <a:lstStyle/>
          <a:p>
            <a:r>
              <a:rPr lang="en-AU" sz="2400" b="1" dirty="0">
                <a:solidFill>
                  <a:schemeClr val="bg1"/>
                </a:solidFill>
              </a:rPr>
              <a:t>IMMEDIATE RESPIRATORY RESPONSES TO PHYSICAL ACTIVITY</a:t>
            </a:r>
            <a:endParaRPr lang="en-US" sz="2400" dirty="0"/>
          </a:p>
        </p:txBody>
      </p:sp>
      <p:sp>
        <p:nvSpPr>
          <p:cNvPr id="18" name="Rectangle 17">
            <a:extLst>
              <a:ext uri="{FF2B5EF4-FFF2-40B4-BE49-F238E27FC236}">
                <a16:creationId xmlns:a16="http://schemas.microsoft.com/office/drawing/2014/main" id="{B49655CF-8625-A741-B22A-FDAEC442844B}"/>
              </a:ext>
            </a:extLst>
          </p:cNvPr>
          <p:cNvSpPr/>
          <p:nvPr/>
        </p:nvSpPr>
        <p:spPr>
          <a:xfrm>
            <a:off x="457200" y="796778"/>
            <a:ext cx="4830425" cy="369332"/>
          </a:xfrm>
          <a:prstGeom prst="rect">
            <a:avLst/>
          </a:prstGeom>
          <a:solidFill>
            <a:srgbClr val="FF0000"/>
          </a:solidFill>
          <a:ln>
            <a:solidFill>
              <a:schemeClr val="tx1"/>
            </a:solidFill>
          </a:ln>
        </p:spPr>
        <p:txBody>
          <a:bodyPr wrap="none">
            <a:spAutoFit/>
          </a:bodyPr>
          <a:lstStyle/>
          <a:p>
            <a:r>
              <a:rPr lang="en-AU" b="1" dirty="0">
                <a:solidFill>
                  <a:schemeClr val="bg1"/>
                </a:solidFill>
              </a:rPr>
              <a:t>4.   Increased Gas Exchange/pulmonary diffusion</a:t>
            </a:r>
            <a:endParaRPr lang="en-AU" b="1" baseline="-25000" dirty="0">
              <a:solidFill>
                <a:schemeClr val="bg1"/>
              </a:solidFill>
            </a:endParaRPr>
          </a:p>
        </p:txBody>
      </p:sp>
      <p:sp>
        <p:nvSpPr>
          <p:cNvPr id="19" name="Footer Placeholder 3">
            <a:extLst>
              <a:ext uri="{FF2B5EF4-FFF2-40B4-BE49-F238E27FC236}">
                <a16:creationId xmlns:a16="http://schemas.microsoft.com/office/drawing/2014/main" id="{DDB7E76F-F81C-9E40-A27C-3AE6C973D015}"/>
              </a:ext>
            </a:extLst>
          </p:cNvPr>
          <p:cNvSpPr>
            <a:spLocks noGrp="1"/>
          </p:cNvSpPr>
          <p:nvPr>
            <p:ph type="ftr" sz="quarter" idx="11"/>
          </p:nvPr>
        </p:nvSpPr>
        <p:spPr>
          <a:xfrm>
            <a:off x="3124200" y="6356350"/>
            <a:ext cx="2895600" cy="365125"/>
          </a:xfrm>
        </p:spPr>
        <p:txBody>
          <a:bodyPr/>
          <a:lstStyle/>
          <a:p>
            <a:r>
              <a:rPr lang="en-US"/>
              <a:t>©PE STUDIES RESOURCES</a:t>
            </a:r>
          </a:p>
        </p:txBody>
      </p:sp>
      <p:sp>
        <p:nvSpPr>
          <p:cNvPr id="13" name="Slide Number Placeholder 3">
            <a:extLst>
              <a:ext uri="{FF2B5EF4-FFF2-40B4-BE49-F238E27FC236}">
                <a16:creationId xmlns:a16="http://schemas.microsoft.com/office/drawing/2014/main" id="{CC04A72D-910A-7B44-9926-CF2BAD19ADF9}"/>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159</a:t>
            </a:fld>
            <a:endParaRPr lang="en-US"/>
          </a:p>
        </p:txBody>
      </p:sp>
    </p:spTree>
    <p:extLst>
      <p:ext uri="{BB962C8B-B14F-4D97-AF65-F5344CB8AC3E}">
        <p14:creationId xmlns:p14="http://schemas.microsoft.com/office/powerpoint/2010/main" val="3434017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16</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2063931" y="1718370"/>
            <a:ext cx="6851469" cy="20928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Muscular Endurance</a:t>
            </a:r>
          </a:p>
          <a:p>
            <a:pPr fontAlgn="base">
              <a:spcBef>
                <a:spcPct val="0"/>
              </a:spcBef>
              <a:spcAft>
                <a:spcPct val="0"/>
              </a:spcAft>
            </a:pPr>
            <a:endParaRPr lang="en-US" sz="1000" b="1" dirty="0"/>
          </a:p>
          <a:p>
            <a:pPr marL="342900" indent="-342900">
              <a:spcBef>
                <a:spcPts val="0"/>
              </a:spcBef>
              <a:buFont typeface="Arial" panose="020B0604020202020204" pitchFamily="34" charset="0"/>
              <a:buChar char="•"/>
            </a:pPr>
            <a:r>
              <a:rPr lang="en-US" dirty="0"/>
              <a:t>A muscle that has high levels of endurance must have reduced levels of fatigue; therefore muscular endurance can be also be thought of as the opposite of fatigue</a:t>
            </a:r>
          </a:p>
          <a:p>
            <a:pPr>
              <a:spcBef>
                <a:spcPts val="0"/>
              </a:spcBef>
            </a:pPr>
            <a:endParaRPr lang="en-US" sz="1000" dirty="0"/>
          </a:p>
          <a:p>
            <a:pPr marL="342900" indent="-342900">
              <a:spcBef>
                <a:spcPts val="0"/>
              </a:spcBef>
              <a:buFont typeface="Arial" panose="020B0604020202020204" pitchFamily="34" charset="0"/>
              <a:buChar char="•"/>
            </a:pPr>
            <a:r>
              <a:rPr lang="en-US" dirty="0"/>
              <a:t>The ability to sustain the contraction while fatigue increases is an important aspect of local muscular endurance</a:t>
            </a:r>
            <a:endParaRPr lang="en-US" b="1" dirty="0"/>
          </a:p>
        </p:txBody>
      </p:sp>
      <p:sp>
        <p:nvSpPr>
          <p:cNvPr id="21" name="Rectangle 2">
            <a:extLst>
              <a:ext uri="{FF2B5EF4-FFF2-40B4-BE49-F238E27FC236}">
                <a16:creationId xmlns:a16="http://schemas.microsoft.com/office/drawing/2014/main" id="{C906475F-C29A-BE45-84F6-F1348FB29686}"/>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15" name="Group 14">
            <a:extLst>
              <a:ext uri="{FF2B5EF4-FFF2-40B4-BE49-F238E27FC236}">
                <a16:creationId xmlns:a16="http://schemas.microsoft.com/office/drawing/2014/main" id="{36963A7C-6B46-EF41-A9E4-D6072F77EC2C}"/>
              </a:ext>
            </a:extLst>
          </p:cNvPr>
          <p:cNvGrpSpPr/>
          <p:nvPr/>
        </p:nvGrpSpPr>
        <p:grpSpPr>
          <a:xfrm>
            <a:off x="46334" y="977870"/>
            <a:ext cx="1921512" cy="5041929"/>
            <a:chOff x="-1216377" y="1368184"/>
            <a:chExt cx="1862315" cy="4917610"/>
          </a:xfrm>
        </p:grpSpPr>
        <p:sp>
          <p:nvSpPr>
            <p:cNvPr id="16" name="small_button1">
              <a:extLst>
                <a:ext uri="{FF2B5EF4-FFF2-40B4-BE49-F238E27FC236}">
                  <a16:creationId xmlns:a16="http://schemas.microsoft.com/office/drawing/2014/main" id="{0F7822FE-DE83-ED49-AEB0-BF91C9019FE6}"/>
                </a:ext>
              </a:extLst>
            </p:cNvPr>
            <p:cNvSpPr/>
            <p:nvPr/>
          </p:nvSpPr>
          <p:spPr>
            <a:xfrm>
              <a:off x="-1104647" y="2483764"/>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17" name="small_button1">
              <a:extLst>
                <a:ext uri="{FF2B5EF4-FFF2-40B4-BE49-F238E27FC236}">
                  <a16:creationId xmlns:a16="http://schemas.microsoft.com/office/drawing/2014/main" id="{7E411F56-F950-DF49-9EF2-0A20D841CAFD}"/>
                </a:ext>
              </a:extLst>
            </p:cNvPr>
            <p:cNvSpPr/>
            <p:nvPr/>
          </p:nvSpPr>
          <p:spPr>
            <a:xfrm>
              <a:off x="-1104647" y="3235437"/>
              <a:ext cx="1622604"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18" name="small_button1">
              <a:extLst>
                <a:ext uri="{FF2B5EF4-FFF2-40B4-BE49-F238E27FC236}">
                  <a16:creationId xmlns:a16="http://schemas.microsoft.com/office/drawing/2014/main" id="{34964184-0948-5946-A5A3-F27F98772485}"/>
                </a:ext>
              </a:extLst>
            </p:cNvPr>
            <p:cNvSpPr/>
            <p:nvPr/>
          </p:nvSpPr>
          <p:spPr>
            <a:xfrm>
              <a:off x="-1088396" y="3986553"/>
              <a:ext cx="1606355" cy="674905"/>
            </a:xfrm>
            <a:prstGeom prst="roundRect">
              <a:avLst/>
            </a:prstGeom>
            <a:solidFill>
              <a:srgbClr val="FFFF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19" name="small_button1">
              <a:extLst>
                <a:ext uri="{FF2B5EF4-FFF2-40B4-BE49-F238E27FC236}">
                  <a16:creationId xmlns:a16="http://schemas.microsoft.com/office/drawing/2014/main" id="{B47F2907-1C5F-E846-89B4-7E2A03B6B26A}"/>
                </a:ext>
              </a:extLst>
            </p:cNvPr>
            <p:cNvSpPr/>
            <p:nvPr/>
          </p:nvSpPr>
          <p:spPr>
            <a:xfrm>
              <a:off x="-1096523" y="473766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20" name="small_button1">
              <a:extLst>
                <a:ext uri="{FF2B5EF4-FFF2-40B4-BE49-F238E27FC236}">
                  <a16:creationId xmlns:a16="http://schemas.microsoft.com/office/drawing/2014/main" id="{D50BD59A-D14D-7D4B-87F8-B6D6A0B75F97}"/>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29" name="small_button1">
              <a:extLst>
                <a:ext uri="{FF2B5EF4-FFF2-40B4-BE49-F238E27FC236}">
                  <a16:creationId xmlns:a16="http://schemas.microsoft.com/office/drawing/2014/main" id="{C8DDC08A-6921-0644-9452-46018747A302}"/>
                </a:ext>
              </a:extLst>
            </p:cNvPr>
            <p:cNvSpPr/>
            <p:nvPr/>
          </p:nvSpPr>
          <p:spPr>
            <a:xfrm>
              <a:off x="-1121935" y="5549837"/>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Tree>
    <p:extLst>
      <p:ext uri="{BB962C8B-B14F-4D97-AF65-F5344CB8AC3E}">
        <p14:creationId xmlns:p14="http://schemas.microsoft.com/office/powerpoint/2010/main" val="14107626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7176"/>
            <a:ext cx="8458200" cy="3759200"/>
          </a:xfrm>
          <a:solidFill>
            <a:schemeClr val="bg1"/>
          </a:solidFill>
          <a:ln>
            <a:solidFill>
              <a:srgbClr val="92D050"/>
            </a:solidFill>
          </a:ln>
        </p:spPr>
        <p:txBody>
          <a:bodyPr>
            <a:normAutofit/>
          </a:bodyPr>
          <a:lstStyle/>
          <a:p>
            <a:pPr marL="596646" lvl="1">
              <a:buClr>
                <a:schemeClr val="tx1"/>
              </a:buClr>
              <a:buSzPct val="100000"/>
            </a:pPr>
            <a:endParaRPr lang="en-AU" sz="1800" dirty="0"/>
          </a:p>
          <a:p>
            <a:pPr>
              <a:buClr>
                <a:schemeClr val="tx1"/>
              </a:buClr>
              <a:buSzPct val="100000"/>
            </a:pPr>
            <a:r>
              <a:rPr lang="en-AU" sz="1800" dirty="0"/>
              <a:t>Oxygen uptake increases dramatically during first few minutes of exercise (oxygen deficit) as the anaerobic energy system is  the dominant energy provider</a:t>
            </a:r>
          </a:p>
          <a:p>
            <a:pPr>
              <a:buClr>
                <a:schemeClr val="tx1"/>
              </a:buClr>
              <a:buSzPct val="100000"/>
            </a:pPr>
            <a:r>
              <a:rPr lang="en-AU" sz="1800" dirty="0"/>
              <a:t>Once steady state is reached oxygen demand is met by oxygen supply</a:t>
            </a:r>
          </a:p>
          <a:p>
            <a:pPr marL="784225" lvl="1">
              <a:buClr>
                <a:schemeClr val="tx1"/>
              </a:buClr>
              <a:buSzPct val="100000"/>
            </a:pPr>
            <a:r>
              <a:rPr lang="en-AU" sz="1800" dirty="0"/>
              <a:t>At this point an increase in exercise intensity is met by an increase in oxygen consumption</a:t>
            </a:r>
          </a:p>
          <a:p>
            <a:pPr marL="784225" lvl="1">
              <a:buClr>
                <a:schemeClr val="tx1"/>
              </a:buClr>
              <a:buSzPct val="100000"/>
            </a:pPr>
            <a:r>
              <a:rPr lang="en-AU" sz="1800" dirty="0"/>
              <a:t>When an increase in exercise intensity no longer leads to an increase in oxygen consumption, the athlete has reached a point known as there </a:t>
            </a:r>
            <a:r>
              <a:rPr lang="en-AU" sz="1800" b="1" dirty="0"/>
              <a:t>VO</a:t>
            </a:r>
            <a:r>
              <a:rPr lang="en-AU" sz="1800" b="1" baseline="-25000" dirty="0"/>
              <a:t>2</a:t>
            </a:r>
            <a:r>
              <a:rPr lang="en-AU" sz="1800" b="1" dirty="0"/>
              <a:t> MAX</a:t>
            </a:r>
          </a:p>
          <a:p>
            <a:pPr marL="296863" lvl="1">
              <a:buClr>
                <a:schemeClr val="tx1"/>
              </a:buClr>
              <a:buSzPct val="100000"/>
              <a:buFont typeface="Arial" panose="020B0604020202020204" pitchFamily="34" charset="0"/>
              <a:buChar char="•"/>
            </a:pPr>
            <a:r>
              <a:rPr lang="en-AU" sz="1800" dirty="0"/>
              <a:t>As a result, athletes are forced to rely on their anaerobic (without O</a:t>
            </a:r>
            <a:r>
              <a:rPr lang="en-AU" sz="1800" baseline="-25000" dirty="0"/>
              <a:t>2</a:t>
            </a:r>
            <a:r>
              <a:rPr lang="en-AU" sz="1800" dirty="0"/>
              <a:t>) energy system  to supply energy to the working muscles</a:t>
            </a:r>
          </a:p>
          <a:p>
            <a:pPr marL="296863" lvl="1">
              <a:buClr>
                <a:schemeClr val="tx1"/>
              </a:buClr>
              <a:buSzPct val="100000"/>
              <a:buFont typeface="Arial" panose="020B0604020202020204" pitchFamily="34" charset="0"/>
              <a:buChar char="•"/>
            </a:pPr>
            <a:r>
              <a:rPr lang="en-AU" sz="1800" dirty="0"/>
              <a:t>At the completion of exercise, oxygen consumption remains high (oxygen deficit) to assist with the recovery process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extBox 6"/>
          <p:cNvSpPr txBox="1"/>
          <p:nvPr/>
        </p:nvSpPr>
        <p:spPr>
          <a:xfrm>
            <a:off x="317099" y="5094898"/>
            <a:ext cx="8686800" cy="923330"/>
          </a:xfrm>
          <a:prstGeom prst="rect">
            <a:avLst/>
          </a:prstGeom>
          <a:solidFill>
            <a:srgbClr val="FFC000"/>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b="1" dirty="0"/>
              <a:t>NOTE: VO</a:t>
            </a:r>
            <a:r>
              <a:rPr lang="en-AU" b="1" baseline="-25000" dirty="0"/>
              <a:t>2</a:t>
            </a:r>
            <a:r>
              <a:rPr lang="en-AU" b="1" dirty="0"/>
              <a:t> max </a:t>
            </a:r>
            <a:r>
              <a:rPr lang="en-US" b="1" dirty="0"/>
              <a:t>refers to the maximum capacity of an individual's body to transport and utilize oxygen during exercise, reflecting the aerobic capacity of the individual and is measured in L/min.</a:t>
            </a:r>
          </a:p>
        </p:txBody>
      </p:sp>
      <p:sp>
        <p:nvSpPr>
          <p:cNvPr id="11" name="Footer Placeholder 13">
            <a:extLst>
              <a:ext uri="{FF2B5EF4-FFF2-40B4-BE49-F238E27FC236}">
                <a16:creationId xmlns:a16="http://schemas.microsoft.com/office/drawing/2014/main" id="{176C7E9D-9E24-D545-BB70-4FC8E8F9CF34}"/>
              </a:ext>
            </a:extLst>
          </p:cNvPr>
          <p:cNvSpPr>
            <a:spLocks noGrp="1"/>
          </p:cNvSpPr>
          <p:nvPr>
            <p:ph type="ftr" sz="quarter" idx="11"/>
          </p:nvPr>
        </p:nvSpPr>
        <p:spPr>
          <a:xfrm>
            <a:off x="3166533" y="6484123"/>
            <a:ext cx="2895600" cy="365125"/>
          </a:xfrm>
        </p:spPr>
        <p:txBody>
          <a:bodyPr/>
          <a:lstStyle/>
          <a:p>
            <a:r>
              <a:rPr lang="en-US"/>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A8DAE5D3-837A-2243-967C-34C6768FDC6D}"/>
              </a:ext>
            </a:extLst>
          </p:cNvPr>
          <p:cNvPicPr>
            <a:picLocks noChangeAspect="1" noChangeArrowheads="1"/>
          </p:cNvPicPr>
          <p:nvPr/>
        </p:nvPicPr>
        <p:blipFill>
          <a:blip r:embed="rId3" cstate="print"/>
          <a:srcRect/>
          <a:stretch>
            <a:fillRect/>
          </a:stretch>
        </p:blipFill>
        <p:spPr bwMode="auto">
          <a:xfrm>
            <a:off x="88349" y="6218401"/>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62AA1B03-F0F8-F24D-8387-ED28DB788903}"/>
              </a:ext>
            </a:extLst>
          </p:cNvPr>
          <p:cNvSpPr txBox="1"/>
          <p:nvPr/>
        </p:nvSpPr>
        <p:spPr>
          <a:xfrm>
            <a:off x="-102001" y="6684817"/>
            <a:ext cx="838200" cy="215444"/>
          </a:xfrm>
          <a:prstGeom prst="rect">
            <a:avLst/>
          </a:prstGeom>
          <a:noFill/>
        </p:spPr>
        <p:txBody>
          <a:bodyPr wrap="square" rtlCol="0">
            <a:spAutoFit/>
          </a:bodyPr>
          <a:lstStyle/>
          <a:p>
            <a:pPr algn="ctr"/>
            <a:r>
              <a:rPr lang="en-AU" sz="800"/>
              <a:t>Home</a:t>
            </a:r>
            <a:endParaRPr lang="en-US" sz="800"/>
          </a:p>
        </p:txBody>
      </p:sp>
      <p:sp>
        <p:nvSpPr>
          <p:cNvPr id="14" name="Rectangle 2">
            <a:extLst>
              <a:ext uri="{FF2B5EF4-FFF2-40B4-BE49-F238E27FC236}">
                <a16:creationId xmlns:a16="http://schemas.microsoft.com/office/drawing/2014/main" id="{7924D7DC-6D01-CF47-BF4B-C7DA62BD98F5}"/>
              </a:ext>
            </a:extLst>
          </p:cNvPr>
          <p:cNvSpPr>
            <a:spLocks noGrp="1" noRot="1" noChangeArrowheads="1"/>
          </p:cNvSpPr>
          <p:nvPr>
            <p:ph type="title"/>
          </p:nvPr>
        </p:nvSpPr>
        <p:spPr>
          <a:xfrm>
            <a:off x="1" y="1"/>
            <a:ext cx="9144000" cy="630763"/>
          </a:xfrm>
          <a:solidFill>
            <a:srgbClr val="92D050"/>
          </a:solidFill>
        </p:spPr>
        <p:style>
          <a:lnRef idx="3">
            <a:schemeClr val="lt1"/>
          </a:lnRef>
          <a:fillRef idx="1">
            <a:schemeClr val="dk1"/>
          </a:fillRef>
          <a:effectRef idx="1">
            <a:schemeClr val="dk1"/>
          </a:effectRef>
          <a:fontRef idx="minor">
            <a:schemeClr val="lt1"/>
          </a:fontRef>
        </p:style>
        <p:txBody>
          <a:bodyPr>
            <a:normAutofit/>
          </a:bodyPr>
          <a:lstStyle/>
          <a:p>
            <a:r>
              <a:rPr lang="en-AU" sz="2400" b="1" dirty="0">
                <a:solidFill>
                  <a:schemeClr val="bg1"/>
                </a:solidFill>
              </a:rPr>
              <a:t>IMMEDIATE RESPIRATORY RESPONSES TO PHYSICAL ACTIVITY</a:t>
            </a:r>
            <a:endParaRPr lang="en-US" sz="2400" dirty="0"/>
          </a:p>
        </p:txBody>
      </p:sp>
      <p:sp>
        <p:nvSpPr>
          <p:cNvPr id="15" name="Rectangle 14">
            <a:extLst>
              <a:ext uri="{FF2B5EF4-FFF2-40B4-BE49-F238E27FC236}">
                <a16:creationId xmlns:a16="http://schemas.microsoft.com/office/drawing/2014/main" id="{9427B691-232C-C046-B7FB-D937BF1E73F0}"/>
              </a:ext>
            </a:extLst>
          </p:cNvPr>
          <p:cNvSpPr/>
          <p:nvPr/>
        </p:nvSpPr>
        <p:spPr>
          <a:xfrm>
            <a:off x="457200" y="1067176"/>
            <a:ext cx="2942729" cy="369332"/>
          </a:xfrm>
          <a:prstGeom prst="rect">
            <a:avLst/>
          </a:prstGeom>
          <a:solidFill>
            <a:srgbClr val="FF0000"/>
          </a:solidFill>
          <a:ln>
            <a:solidFill>
              <a:schemeClr val="tx1"/>
            </a:solidFill>
          </a:ln>
        </p:spPr>
        <p:txBody>
          <a:bodyPr wrap="none">
            <a:spAutoFit/>
          </a:bodyPr>
          <a:lstStyle/>
          <a:p>
            <a:r>
              <a:rPr lang="en-AU" b="1" dirty="0">
                <a:solidFill>
                  <a:schemeClr val="bg1"/>
                </a:solidFill>
              </a:rPr>
              <a:t>5.   Increased Oxygen Uptake</a:t>
            </a:r>
            <a:endParaRPr lang="en-AU" b="1" baseline="-25000" dirty="0">
              <a:solidFill>
                <a:schemeClr val="bg1"/>
              </a:solidFill>
            </a:endParaRPr>
          </a:p>
        </p:txBody>
      </p:sp>
    </p:spTree>
    <p:extLst>
      <p:ext uri="{BB962C8B-B14F-4D97-AF65-F5344CB8AC3E}">
        <p14:creationId xmlns:p14="http://schemas.microsoft.com/office/powerpoint/2010/main" val="29558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ED9FF6-1F47-2D48-ADB1-739AF87246A4}"/>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A217FEDC-A957-4240-8665-856261755BB9}"/>
              </a:ext>
            </a:extLst>
          </p:cNvPr>
          <p:cNvSpPr>
            <a:spLocks noGrp="1"/>
          </p:cNvSpPr>
          <p:nvPr>
            <p:ph type="sldNum" sz="quarter" idx="12"/>
          </p:nvPr>
        </p:nvSpPr>
        <p:spPr/>
        <p:txBody>
          <a:bodyPr/>
          <a:lstStyle/>
          <a:p>
            <a:fld id="{B6F15528-21DE-4FAA-801E-634DDDAF4B2B}" type="slidenum">
              <a:rPr lang="en-US" smtClean="0"/>
              <a:pPr/>
              <a:t>161</a:t>
            </a:fld>
            <a:endParaRPr lang="en-US"/>
          </a:p>
        </p:txBody>
      </p:sp>
      <p:sp>
        <p:nvSpPr>
          <p:cNvPr id="6" name="Rectangle 5">
            <a:extLst>
              <a:ext uri="{FF2B5EF4-FFF2-40B4-BE49-F238E27FC236}">
                <a16:creationId xmlns:a16="http://schemas.microsoft.com/office/drawing/2014/main" id="{D8DEEA3B-B822-3046-9C43-CB1680BB8654}"/>
              </a:ext>
            </a:extLst>
          </p:cNvPr>
          <p:cNvSpPr/>
          <p:nvPr/>
        </p:nvSpPr>
        <p:spPr>
          <a:xfrm>
            <a:off x="381000" y="1140608"/>
            <a:ext cx="8305800" cy="3970318"/>
          </a:xfrm>
          <a:prstGeom prst="rect">
            <a:avLst/>
          </a:prstGeom>
          <a:solidFill>
            <a:schemeClr val="bg1"/>
          </a:solidFill>
          <a:ln>
            <a:solidFill>
              <a:schemeClr val="accent6">
                <a:lumMod val="75000"/>
              </a:schemeClr>
            </a:solidFill>
          </a:ln>
        </p:spPr>
        <p:txBody>
          <a:bodyPr wrap="square">
            <a:spAutoFit/>
          </a:bodyPr>
          <a:lstStyle/>
          <a:p>
            <a:pPr marL="285750" lvl="0" indent="-285750">
              <a:buFont typeface="Arial" panose="020B0604020202020204" pitchFamily="34" charset="0"/>
              <a:buChar char="•"/>
            </a:pPr>
            <a:r>
              <a:rPr lang="en-AU" dirty="0">
                <a:highlight>
                  <a:srgbClr val="FFFF00"/>
                </a:highlight>
              </a:rPr>
              <a:t>long-term adaptations to training</a:t>
            </a:r>
          </a:p>
          <a:p>
            <a:pPr marL="742950" lvl="1" indent="-285750">
              <a:buFont typeface="Arial" panose="020B0604020202020204" pitchFamily="34" charset="0"/>
              <a:buChar char="•"/>
            </a:pPr>
            <a:r>
              <a:rPr lang="en-AU" dirty="0">
                <a:highlight>
                  <a:srgbClr val="FFFF00"/>
                </a:highlight>
              </a:rPr>
              <a:t>cardiac output</a:t>
            </a:r>
          </a:p>
          <a:p>
            <a:pPr marL="742950" lvl="1" indent="-285750">
              <a:buFont typeface="Arial" panose="020B0604020202020204" pitchFamily="34" charset="0"/>
              <a:buChar char="•"/>
            </a:pPr>
            <a:r>
              <a:rPr lang="en-AU" dirty="0">
                <a:highlight>
                  <a:srgbClr val="FFFF00"/>
                </a:highlight>
              </a:rPr>
              <a:t>heart rate (HR)</a:t>
            </a:r>
          </a:p>
          <a:p>
            <a:pPr marL="742950" lvl="1" indent="-285750">
              <a:buFont typeface="Arial" panose="020B0604020202020204" pitchFamily="34" charset="0"/>
              <a:buChar char="•"/>
            </a:pPr>
            <a:r>
              <a:rPr lang="en-AU" dirty="0">
                <a:highlight>
                  <a:srgbClr val="FFFF00"/>
                </a:highlight>
              </a:rPr>
              <a:t>blood pressure (BP)</a:t>
            </a:r>
          </a:p>
          <a:p>
            <a:pPr marL="742950" lvl="1" indent="-285750">
              <a:buFont typeface="Arial" panose="020B0604020202020204" pitchFamily="34" charset="0"/>
              <a:buChar char="•"/>
            </a:pPr>
            <a:r>
              <a:rPr lang="en-AU" dirty="0">
                <a:highlight>
                  <a:srgbClr val="FFFF00"/>
                </a:highlight>
              </a:rPr>
              <a:t>blood volume/haemoglobin</a:t>
            </a:r>
          </a:p>
          <a:p>
            <a:pPr marL="742950" lvl="1" indent="-285750">
              <a:buFont typeface="Arial" panose="020B0604020202020204" pitchFamily="34" charset="0"/>
              <a:buChar char="•"/>
            </a:pPr>
            <a:r>
              <a:rPr lang="en-AU" dirty="0">
                <a:highlight>
                  <a:srgbClr val="FFFF00"/>
                </a:highlight>
              </a:rPr>
              <a:t>stroke volume</a:t>
            </a:r>
          </a:p>
          <a:p>
            <a:pPr marL="742950" lvl="1" indent="-285750">
              <a:buFont typeface="Arial" panose="020B0604020202020204" pitchFamily="34" charset="0"/>
              <a:buChar char="•"/>
            </a:pPr>
            <a:r>
              <a:rPr lang="en-AU" dirty="0">
                <a:highlight>
                  <a:srgbClr val="FFFF00"/>
                </a:highlight>
              </a:rPr>
              <a:t>maximum oxygen uptake (VO</a:t>
            </a:r>
            <a:r>
              <a:rPr lang="en-AU" baseline="-25000" dirty="0">
                <a:highlight>
                  <a:srgbClr val="FFFF00"/>
                </a:highlight>
              </a:rPr>
              <a:t>2</a:t>
            </a:r>
            <a:r>
              <a:rPr lang="en-AU" dirty="0">
                <a:highlight>
                  <a:srgbClr val="FFFF00"/>
                </a:highlight>
              </a:rPr>
              <a:t> max)</a:t>
            </a:r>
          </a:p>
          <a:p>
            <a:pPr marL="742950" lvl="1" indent="-285750">
              <a:buFont typeface="Arial" panose="020B0604020202020204" pitchFamily="34" charset="0"/>
              <a:buChar char="•"/>
            </a:pPr>
            <a:r>
              <a:rPr lang="en-AU" dirty="0">
                <a:highlight>
                  <a:srgbClr val="FFFF00"/>
                </a:highlight>
              </a:rPr>
              <a:t>capillarisation</a:t>
            </a:r>
          </a:p>
          <a:p>
            <a:pPr marL="742950" lvl="1" indent="-285750">
              <a:buFont typeface="Arial" panose="020B0604020202020204" pitchFamily="34" charset="0"/>
              <a:buChar char="•"/>
            </a:pPr>
            <a:r>
              <a:rPr lang="en-AU" dirty="0">
                <a:highlight>
                  <a:srgbClr val="FFFF00"/>
                </a:highlight>
              </a:rPr>
              <a:t>ventilation</a:t>
            </a:r>
          </a:p>
          <a:p>
            <a:pPr marL="742950" lvl="1" indent="-285750">
              <a:buFont typeface="Arial" panose="020B0604020202020204" pitchFamily="34" charset="0"/>
              <a:buChar char="•"/>
            </a:pPr>
            <a:r>
              <a:rPr lang="en-AU" dirty="0">
                <a:highlight>
                  <a:srgbClr val="FFFF00"/>
                </a:highlight>
              </a:rPr>
              <a:t>oxygen exchange</a:t>
            </a:r>
          </a:p>
          <a:p>
            <a:pPr marL="742950" lvl="1" indent="-285750">
              <a:buFont typeface="Arial" panose="020B0604020202020204" pitchFamily="34" charset="0"/>
              <a:buChar char="•"/>
            </a:pPr>
            <a:r>
              <a:rPr lang="en-AU" dirty="0">
                <a:highlight>
                  <a:srgbClr val="FFFF00"/>
                </a:highlight>
              </a:rPr>
              <a:t>muscle hypertrophy</a:t>
            </a:r>
          </a:p>
          <a:p>
            <a:pPr marL="742950" lvl="1" indent="-285750">
              <a:buFont typeface="Arial" panose="020B0604020202020204" pitchFamily="34" charset="0"/>
              <a:buChar char="•"/>
            </a:pPr>
            <a:r>
              <a:rPr lang="en-AU" dirty="0">
                <a:highlight>
                  <a:srgbClr val="FFFF00"/>
                </a:highlight>
              </a:rPr>
              <a:t>increased flexibility</a:t>
            </a:r>
          </a:p>
          <a:p>
            <a:pPr marL="742950" lvl="1" indent="-285750">
              <a:buFont typeface="Arial" panose="020B0604020202020204" pitchFamily="34" charset="0"/>
              <a:buChar char="•"/>
            </a:pPr>
            <a:r>
              <a:rPr lang="en-AU" dirty="0">
                <a:highlight>
                  <a:srgbClr val="FFFF00"/>
                </a:highlight>
              </a:rPr>
              <a:t>increased aerobic and anaerobic capacity</a:t>
            </a:r>
          </a:p>
          <a:p>
            <a:pPr lvl="1">
              <a:spcAft>
                <a:spcPts val="0"/>
              </a:spcAft>
              <a:buSzPts val="1000"/>
              <a:tabLst>
                <a:tab pos="914400" algn="l"/>
              </a:tabLst>
            </a:pPr>
            <a:endParaRPr lang="en-AU" dirty="0">
              <a:effectLst/>
              <a:ea typeface="Calibri" panose="020F0502020204030204" pitchFamily="34" charset="0"/>
              <a:cs typeface="Times New Roman" panose="02020603050405020304" pitchFamily="18" charset="0"/>
            </a:endParaRPr>
          </a:p>
        </p:txBody>
      </p:sp>
      <p:pic>
        <p:nvPicPr>
          <p:cNvPr id="9" name="Picture 2" descr="C:\Program Files\Microsoft Office\MEDIA\CAGCAT10\j0185604.wmf">
            <a:hlinkClick r:id="rId2" action="ppaction://hlinksldjump"/>
            <a:extLst>
              <a:ext uri="{FF2B5EF4-FFF2-40B4-BE49-F238E27FC236}">
                <a16:creationId xmlns:a16="http://schemas.microsoft.com/office/drawing/2014/main" id="{E7B19277-4AC7-A94B-8CB4-3400035B17CE}"/>
              </a:ext>
            </a:extLst>
          </p:cNvPr>
          <p:cNvPicPr>
            <a:picLocks noChangeAspect="1" noChangeArrowheads="1"/>
          </p:cNvPicPr>
          <p:nvPr/>
        </p:nvPicPr>
        <p:blipFill>
          <a:blip r:embed="rId3" cstate="print"/>
          <a:srcRect/>
          <a:stretch>
            <a:fillRect/>
          </a:stretch>
        </p:blipFill>
        <p:spPr bwMode="auto">
          <a:xfrm>
            <a:off x="88349" y="6218401"/>
            <a:ext cx="457501" cy="457955"/>
          </a:xfrm>
          <a:prstGeom prst="rect">
            <a:avLst/>
          </a:prstGeom>
          <a:noFill/>
        </p:spPr>
      </p:pic>
      <p:sp>
        <p:nvSpPr>
          <p:cNvPr id="10" name="TextBox 9">
            <a:hlinkClick r:id="rId2" action="ppaction://hlinksldjump"/>
            <a:extLst>
              <a:ext uri="{FF2B5EF4-FFF2-40B4-BE49-F238E27FC236}">
                <a16:creationId xmlns:a16="http://schemas.microsoft.com/office/drawing/2014/main" id="{77848427-D0F4-2743-ADAB-F3CE97EFF677}"/>
              </a:ext>
            </a:extLst>
          </p:cNvPr>
          <p:cNvSpPr txBox="1"/>
          <p:nvPr/>
        </p:nvSpPr>
        <p:spPr>
          <a:xfrm>
            <a:off x="-102001" y="6684817"/>
            <a:ext cx="838200" cy="215444"/>
          </a:xfrm>
          <a:prstGeom prst="rect">
            <a:avLst/>
          </a:prstGeom>
          <a:noFill/>
        </p:spPr>
        <p:txBody>
          <a:bodyPr wrap="square" rtlCol="0">
            <a:spAutoFit/>
          </a:bodyPr>
          <a:lstStyle/>
          <a:p>
            <a:pPr algn="ctr"/>
            <a:r>
              <a:rPr lang="en-AU" sz="800"/>
              <a:t>Home</a:t>
            </a:r>
            <a:endParaRPr lang="en-US" sz="800"/>
          </a:p>
        </p:txBody>
      </p:sp>
      <p:sp>
        <p:nvSpPr>
          <p:cNvPr id="11" name="TextBox 10">
            <a:extLst>
              <a:ext uri="{FF2B5EF4-FFF2-40B4-BE49-F238E27FC236}">
                <a16:creationId xmlns:a16="http://schemas.microsoft.com/office/drawing/2014/main" id="{D18CE697-EC1B-924F-8028-FCDA13B91CEB}"/>
              </a:ext>
            </a:extLst>
          </p:cNvPr>
          <p:cNvSpPr txBox="1"/>
          <p:nvPr/>
        </p:nvSpPr>
        <p:spPr>
          <a:xfrm>
            <a:off x="2386778" y="4895482"/>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12" name="Title 1">
            <a:extLst>
              <a:ext uri="{FF2B5EF4-FFF2-40B4-BE49-F238E27FC236}">
                <a16:creationId xmlns:a16="http://schemas.microsoft.com/office/drawing/2014/main" id="{392161BC-CD5A-4C4E-83BD-790A797ACA25}"/>
              </a:ext>
            </a:extLst>
          </p:cNvPr>
          <p:cNvSpPr txBox="1">
            <a:spLocks/>
          </p:cNvSpPr>
          <p:nvPr/>
        </p:nvSpPr>
        <p:spPr>
          <a:xfrm>
            <a:off x="0" y="0"/>
            <a:ext cx="9144000" cy="653224"/>
          </a:xfrm>
          <a:prstGeom prst="rect">
            <a:avLst/>
          </a:prstGeom>
          <a:solidFill>
            <a:srgbClr val="FFFF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cap="all">
                <a:solidFill>
                  <a:schemeClr val="tx1"/>
                </a:solidFill>
              </a:rPr>
              <a:t>LONG TERM ADAPTATIONS TO TRAINING </a:t>
            </a:r>
            <a:endParaRPr lang="en-GB" sz="2400" b="1" cap="all" dirty="0">
              <a:solidFill>
                <a:schemeClr val="tx1"/>
              </a:solidFill>
            </a:endParaRPr>
          </a:p>
        </p:txBody>
      </p:sp>
    </p:spTree>
    <p:extLst>
      <p:ext uri="{BB962C8B-B14F-4D97-AF65-F5344CB8AC3E}">
        <p14:creationId xmlns:p14="http://schemas.microsoft.com/office/powerpoint/2010/main" val="28976016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35DFD103-AECF-4F25-A185-74DB0F655478}"/>
              </a:ext>
            </a:extLst>
          </p:cNvPr>
          <p:cNvSpPr txBox="1"/>
          <p:nvPr/>
        </p:nvSpPr>
        <p:spPr>
          <a:xfrm>
            <a:off x="219075" y="2080390"/>
            <a:ext cx="4981226" cy="1908215"/>
          </a:xfrm>
          <a:prstGeom prst="rect">
            <a:avLst/>
          </a:prstGeom>
          <a:ln>
            <a:solidFill>
              <a:srgbClr val="FFFF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defTabSz="457200" fontAlgn="base">
              <a:spcBef>
                <a:spcPct val="0"/>
              </a:spcBef>
              <a:spcAft>
                <a:spcPct val="0"/>
              </a:spcAft>
              <a:defRPr/>
            </a:pPr>
            <a:r>
              <a:rPr lang="en-US" altLang="en-US" dirty="0">
                <a:solidFill>
                  <a:prstClr val="black"/>
                </a:solidFill>
                <a:latin typeface="Calibri" panose="020F0502020204030204" pitchFamily="34" charset="0"/>
                <a:ea typeface="ＭＳ Ｐゴシック" panose="020B0600070205080204" pitchFamily="34" charset="-128"/>
              </a:rPr>
              <a:t>Long term adaptations to training are those that occur as a </a:t>
            </a:r>
            <a:r>
              <a:rPr lang="en-US" altLang="en-US" b="1" dirty="0">
                <a:solidFill>
                  <a:prstClr val="black"/>
                </a:solidFill>
                <a:latin typeface="Calibri" panose="020F0502020204030204" pitchFamily="34" charset="0"/>
                <a:ea typeface="ＭＳ Ｐゴシック" panose="020B0600070205080204" pitchFamily="34" charset="-128"/>
              </a:rPr>
              <a:t>physiological </a:t>
            </a:r>
            <a:r>
              <a:rPr lang="en-US" altLang="en-US" dirty="0">
                <a:solidFill>
                  <a:prstClr val="black"/>
                </a:solidFill>
                <a:latin typeface="Calibri" panose="020F0502020204030204" pitchFamily="34" charset="0"/>
                <a:ea typeface="ＭＳ Ｐゴシック" panose="020B0600070205080204" pitchFamily="34" charset="-128"/>
              </a:rPr>
              <a:t>response to the increased demands placed on the body through training. </a:t>
            </a:r>
          </a:p>
          <a:p>
            <a:pPr lvl="0" defTabSz="457200" fontAlgn="base">
              <a:spcBef>
                <a:spcPct val="0"/>
              </a:spcBef>
              <a:spcAft>
                <a:spcPct val="0"/>
              </a:spcAft>
              <a:defRPr/>
            </a:pPr>
            <a:endParaRPr lang="en-US" altLang="en-US" sz="1000" dirty="0">
              <a:solidFill>
                <a:prstClr val="black"/>
              </a:solidFill>
              <a:latin typeface="Calibri" panose="020F0502020204030204" pitchFamily="34" charset="0"/>
              <a:ea typeface="ＭＳ Ｐゴシック" panose="020B0600070205080204" pitchFamily="34" charset="-128"/>
            </a:endParaRPr>
          </a:p>
          <a:p>
            <a:pPr lvl="0" defTabSz="457200" fontAlgn="base">
              <a:spcBef>
                <a:spcPct val="0"/>
              </a:spcBef>
              <a:spcAft>
                <a:spcPct val="0"/>
              </a:spcAft>
              <a:defRPr/>
            </a:pPr>
            <a:r>
              <a:rPr lang="en-US" altLang="en-US" dirty="0">
                <a:solidFill>
                  <a:prstClr val="black"/>
                </a:solidFill>
                <a:latin typeface="Calibri" panose="020F0502020204030204" pitchFamily="34" charset="0"/>
                <a:ea typeface="ＭＳ Ｐゴシック" panose="020B0600070205080204" pitchFamily="34" charset="-128"/>
              </a:rPr>
              <a:t>Training effects are </a:t>
            </a:r>
            <a:r>
              <a:rPr lang="en-US" altLang="en-US" b="1" dirty="0">
                <a:solidFill>
                  <a:prstClr val="black"/>
                </a:solidFill>
                <a:latin typeface="Calibri" panose="020F0502020204030204" pitchFamily="34" charset="0"/>
                <a:ea typeface="ＭＳ Ｐゴシック" panose="020B0600070205080204" pitchFamily="34" charset="-128"/>
              </a:rPr>
              <a:t>specific</a:t>
            </a:r>
            <a:r>
              <a:rPr lang="en-US" altLang="en-US" dirty="0">
                <a:solidFill>
                  <a:prstClr val="black"/>
                </a:solidFill>
                <a:latin typeface="Calibri" panose="020F0502020204030204" pitchFamily="34" charset="0"/>
                <a:ea typeface="ＭＳ Ｐゴシック" panose="020B0600070205080204" pitchFamily="34" charset="-128"/>
              </a:rPr>
              <a:t> to the type of training undertaken (aerobic or anaerobic) &amp; to the system where the physiological change is occurring.</a:t>
            </a:r>
          </a:p>
        </p:txBody>
      </p:sp>
      <p:sp>
        <p:nvSpPr>
          <p:cNvPr id="14" name="Rectangle 4">
            <a:extLst>
              <a:ext uri="{FF2B5EF4-FFF2-40B4-BE49-F238E27FC236}">
                <a16:creationId xmlns:a16="http://schemas.microsoft.com/office/drawing/2014/main" id="{A1BBB75C-35AD-41F3-9223-CDB343873A62}"/>
              </a:ext>
            </a:extLst>
          </p:cNvPr>
          <p:cNvSpPr>
            <a:spLocks noChangeArrowheads="1"/>
          </p:cNvSpPr>
          <p:nvPr/>
        </p:nvSpPr>
        <p:spPr bwMode="auto">
          <a:xfrm>
            <a:off x="219075" y="1066800"/>
            <a:ext cx="8694738" cy="400110"/>
          </a:xfrm>
          <a:prstGeom prst="rect">
            <a:avLst/>
          </a:prstGeom>
          <a:solidFill>
            <a:schemeClr val="accent2"/>
          </a:solidFill>
          <a:ln>
            <a:solidFill>
              <a:schemeClr val="bg1"/>
            </a:solidFill>
          </a:ln>
        </p:spPr>
        <p:txBody>
          <a:bodyPr>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b="1" i="0" u="none" strike="noStrike" kern="1200" cap="none" spc="0" normalizeH="0" baseline="0" noProof="0" dirty="0">
                <a:ln>
                  <a:noFill/>
                </a:ln>
                <a:solidFill>
                  <a:schemeClr val="bg1"/>
                </a:solidFill>
                <a:effectLst/>
                <a:uLnTx/>
                <a:uFillTx/>
                <a:latin typeface="Calibri" panose="020F0502020204030204" pitchFamily="34" charset="0"/>
                <a:ea typeface="ＭＳ Ｐゴシック" panose="020B0600070205080204" pitchFamily="34" charset="-128"/>
                <a:cs typeface="+mn-cs"/>
              </a:rPr>
              <a:t>Long term </a:t>
            </a:r>
            <a:r>
              <a:rPr lang="en-US" altLang="en-US" b="1" dirty="0">
                <a:solidFill>
                  <a:schemeClr val="bg1"/>
                </a:solidFill>
                <a:latin typeface="Calibri" panose="020F0502020204030204" pitchFamily="34" charset="0"/>
              </a:rPr>
              <a:t>a</a:t>
            </a:r>
            <a:r>
              <a:rPr kumimoji="0" lang="en-US" altLang="en-US" b="1" i="0" u="none" strike="noStrike" kern="1200" cap="none" spc="0" normalizeH="0" baseline="0" noProof="0" dirty="0" err="1">
                <a:ln>
                  <a:noFill/>
                </a:ln>
                <a:solidFill>
                  <a:schemeClr val="bg1"/>
                </a:solidFill>
                <a:effectLst/>
                <a:uLnTx/>
                <a:uFillTx/>
                <a:latin typeface="Calibri" panose="020F0502020204030204" pitchFamily="34" charset="0"/>
                <a:ea typeface="ＭＳ Ｐゴシック" panose="020B0600070205080204" pitchFamily="34" charset="-128"/>
                <a:cs typeface="+mn-cs"/>
              </a:rPr>
              <a:t>daptations</a:t>
            </a:r>
            <a:r>
              <a:rPr kumimoji="0" lang="en-US" altLang="en-US" b="1" i="0" u="none" strike="noStrike" kern="1200" cap="none" spc="0" normalizeH="0" baseline="0" noProof="0" dirty="0">
                <a:ln>
                  <a:noFill/>
                </a:ln>
                <a:solidFill>
                  <a:schemeClr val="bg1"/>
                </a:solidFill>
                <a:effectLst/>
                <a:uLnTx/>
                <a:uFillTx/>
                <a:latin typeface="Calibri" panose="020F0502020204030204" pitchFamily="34" charset="0"/>
                <a:ea typeface="ＭＳ Ｐゴシック" panose="020B0600070205080204" pitchFamily="34" charset="-128"/>
                <a:cs typeface="+mn-cs"/>
              </a:rPr>
              <a:t> are changes that occur with training</a:t>
            </a:r>
          </a:p>
        </p:txBody>
      </p:sp>
      <p:pic>
        <p:nvPicPr>
          <p:cNvPr id="18" name="Picture 2" descr="training by ernie_greatoutdoors.">
            <a:extLst>
              <a:ext uri="{FF2B5EF4-FFF2-40B4-BE49-F238E27FC236}">
                <a16:creationId xmlns:a16="http://schemas.microsoft.com/office/drawing/2014/main" id="{6623B227-FB0C-4AAB-8E7B-2A65E4601227}"/>
              </a:ext>
            </a:extLst>
          </p:cNvPr>
          <p:cNvPicPr>
            <a:picLocks noChangeAspect="1" noChangeArrowheads="1"/>
          </p:cNvPicPr>
          <p:nvPr/>
        </p:nvPicPr>
        <p:blipFill>
          <a:blip r:embed="rId4" cstate="print"/>
          <a:srcRect/>
          <a:stretch>
            <a:fillRect/>
          </a:stretch>
        </p:blipFill>
        <p:spPr bwMode="auto">
          <a:xfrm>
            <a:off x="853780" y="4234607"/>
            <a:ext cx="3090718" cy="2052237"/>
          </a:xfrm>
          <a:prstGeom prst="rect">
            <a:avLst/>
          </a:prstGeom>
          <a:noFill/>
        </p:spPr>
      </p:pic>
      <p:sp>
        <p:nvSpPr>
          <p:cNvPr id="19" name="Rectangle 18">
            <a:extLst>
              <a:ext uri="{FF2B5EF4-FFF2-40B4-BE49-F238E27FC236}">
                <a16:creationId xmlns:a16="http://schemas.microsoft.com/office/drawing/2014/main" id="{5DA0A034-D026-4793-B9FA-69CBA526D3B3}"/>
              </a:ext>
            </a:extLst>
          </p:cNvPr>
          <p:cNvSpPr/>
          <p:nvPr/>
        </p:nvSpPr>
        <p:spPr>
          <a:xfrm>
            <a:off x="1388346" y="6312469"/>
            <a:ext cx="3200400" cy="184666"/>
          </a:xfrm>
          <a:prstGeom prst="rect">
            <a:avLst/>
          </a:prstGeom>
        </p:spPr>
        <p:txBody>
          <a:bodyPr wrap="square">
            <a:spAutoFit/>
          </a:bodyPr>
          <a:lstStyle/>
          <a:p>
            <a:pPr algn="ctr"/>
            <a:r>
              <a:rPr lang="en-AU" sz="600" dirty="0"/>
              <a:t>www.flickr.com/photos/66915552@N00/490631592/</a:t>
            </a:r>
          </a:p>
        </p:txBody>
      </p:sp>
      <p:sp>
        <p:nvSpPr>
          <p:cNvPr id="20" name="TextBox 19">
            <a:extLst>
              <a:ext uri="{FF2B5EF4-FFF2-40B4-BE49-F238E27FC236}">
                <a16:creationId xmlns:a16="http://schemas.microsoft.com/office/drawing/2014/main" id="{17E222AD-D103-4C77-896B-8A49C4EA90EC}"/>
              </a:ext>
            </a:extLst>
          </p:cNvPr>
          <p:cNvSpPr txBox="1"/>
          <p:nvPr/>
        </p:nvSpPr>
        <p:spPr>
          <a:xfrm>
            <a:off x="4010374" y="5585678"/>
            <a:ext cx="4981226"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1600" b="1" dirty="0"/>
              <a:t>Pre – season training programs look to prepare the body for a long season ahead and to make long term adaptations to imposed demands.</a:t>
            </a:r>
          </a:p>
        </p:txBody>
      </p:sp>
      <p:graphicFrame>
        <p:nvGraphicFramePr>
          <p:cNvPr id="21" name="Diagram 20">
            <a:extLst>
              <a:ext uri="{FF2B5EF4-FFF2-40B4-BE49-F238E27FC236}">
                <a16:creationId xmlns:a16="http://schemas.microsoft.com/office/drawing/2014/main" id="{B7BAF694-81BE-4C4F-9A08-5F63FDB16D35}"/>
              </a:ext>
            </a:extLst>
          </p:cNvPr>
          <p:cNvGraphicFramePr/>
          <p:nvPr/>
        </p:nvGraphicFramePr>
        <p:xfrm>
          <a:off x="4566444" y="1740662"/>
          <a:ext cx="4981226" cy="37645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Title 1">
            <a:extLst>
              <a:ext uri="{FF2B5EF4-FFF2-40B4-BE49-F238E27FC236}">
                <a16:creationId xmlns:a16="http://schemas.microsoft.com/office/drawing/2014/main" id="{DBE7B687-570C-6844-9E80-8B78F6E1F848}"/>
              </a:ext>
            </a:extLst>
          </p:cNvPr>
          <p:cNvSpPr>
            <a:spLocks noGrp="1"/>
          </p:cNvSpPr>
          <p:nvPr>
            <p:ph type="title"/>
          </p:nvPr>
        </p:nvSpPr>
        <p:spPr>
          <a:xfrm>
            <a:off x="0" y="0"/>
            <a:ext cx="9144000" cy="653224"/>
          </a:xfrm>
          <a:solidFill>
            <a:srgbClr val="FFFF00"/>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tx1"/>
                </a:solidFill>
              </a:rPr>
              <a:t>LONG TERM ADAPTATIONS TO TRAINING </a:t>
            </a:r>
          </a:p>
        </p:txBody>
      </p:sp>
    </p:spTree>
    <p:extLst>
      <p:ext uri="{BB962C8B-B14F-4D97-AF65-F5344CB8AC3E}">
        <p14:creationId xmlns:p14="http://schemas.microsoft.com/office/powerpoint/2010/main" val="2698738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163</a:t>
            </a:fld>
            <a:endParaRPr lang="en-US"/>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9" name="Rectangle 3">
            <a:extLst>
              <a:ext uri="{FF2B5EF4-FFF2-40B4-BE49-F238E27FC236}">
                <a16:creationId xmlns:a16="http://schemas.microsoft.com/office/drawing/2014/main" id="{7A21B9E6-8697-4525-89E5-6EDB55946B3A}"/>
              </a:ext>
            </a:extLst>
          </p:cNvPr>
          <p:cNvSpPr>
            <a:spLocks noChangeArrowheads="1"/>
          </p:cNvSpPr>
          <p:nvPr/>
        </p:nvSpPr>
        <p:spPr bwMode="auto">
          <a:xfrm>
            <a:off x="6070186" y="2742337"/>
            <a:ext cx="2884038" cy="1754326"/>
          </a:xfrm>
          <a:prstGeom prst="rect">
            <a:avLst/>
          </a:prstGeom>
          <a:solidFill>
            <a:schemeClr val="bg1"/>
          </a:solidFill>
          <a:ln w="28575">
            <a:solidFill>
              <a:srgbClr val="7030A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Cardiovascular adaptations are those which occur to the </a:t>
            </a:r>
            <a:r>
              <a:rPr kumimoji="0" lang="en-US" altLang="en-US" sz="1800" b="1"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structure</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 &amp; </a:t>
            </a:r>
            <a:r>
              <a:rPr kumimoji="0" lang="en-US" altLang="en-US" sz="1800" b="1"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function</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 of the </a:t>
            </a:r>
            <a:r>
              <a:rPr kumimoji="0" lang="en-US" altLang="en-US" sz="1800" b="1"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heart</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 </a:t>
            </a:r>
            <a:r>
              <a:rPr kumimoji="0" lang="en-US" altLang="en-US" sz="1800" b="1"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blood vessels </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(arteries, veins &amp; capillaries) &amp; the </a:t>
            </a:r>
            <a:r>
              <a:rPr kumimoji="0" lang="en-US" altLang="en-US" sz="1800" b="1"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blood.</a:t>
            </a:r>
            <a:endParaRPr lang="en-US" altLang="en-US" sz="1800" b="1" dirty="0">
              <a:solidFill>
                <a:prstClr val="black"/>
              </a:solidFill>
              <a:latin typeface="Calibri" panose="020F0502020204030204" pitchFamily="34" charset="0"/>
            </a:endParaRPr>
          </a:p>
        </p:txBody>
      </p:sp>
      <p:graphicFrame>
        <p:nvGraphicFramePr>
          <p:cNvPr id="23" name="Diagram 22">
            <a:extLst>
              <a:ext uri="{FF2B5EF4-FFF2-40B4-BE49-F238E27FC236}">
                <a16:creationId xmlns:a16="http://schemas.microsoft.com/office/drawing/2014/main" id="{24F101C4-6DFD-4608-B1BB-BB0ACEC5DFF7}"/>
              </a:ext>
            </a:extLst>
          </p:cNvPr>
          <p:cNvGraphicFramePr/>
          <p:nvPr>
            <p:extLst>
              <p:ext uri="{D42A27DB-BD31-4B8C-83A1-F6EECF244321}">
                <p14:modId xmlns:p14="http://schemas.microsoft.com/office/powerpoint/2010/main" val="846014088"/>
              </p:ext>
            </p:extLst>
          </p:nvPr>
        </p:nvGraphicFramePr>
        <p:xfrm>
          <a:off x="178214" y="817496"/>
          <a:ext cx="5791201" cy="44829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7767F909-DE16-B947-9F83-BDD66985EB74}"/>
              </a:ext>
            </a:extLst>
          </p:cNvPr>
          <p:cNvSpPr>
            <a:spLocks noGrp="1"/>
          </p:cNvSpPr>
          <p:nvPr>
            <p:ph type="title"/>
          </p:nvPr>
        </p:nvSpPr>
        <p:spPr>
          <a:xfrm>
            <a:off x="0" y="0"/>
            <a:ext cx="9144000" cy="653224"/>
          </a:xfrm>
          <a:solidFill>
            <a:srgbClr val="8560A6"/>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CARDIOVASCULAR ADAPTATIONS</a:t>
            </a:r>
          </a:p>
        </p:txBody>
      </p:sp>
    </p:spTree>
    <p:extLst>
      <p:ext uri="{BB962C8B-B14F-4D97-AF65-F5344CB8AC3E}">
        <p14:creationId xmlns:p14="http://schemas.microsoft.com/office/powerpoint/2010/main" val="169199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164</a:t>
            </a:fld>
            <a:endParaRPr lang="en-US"/>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9" name="Rectangle 3">
            <a:extLst>
              <a:ext uri="{FF2B5EF4-FFF2-40B4-BE49-F238E27FC236}">
                <a16:creationId xmlns:a16="http://schemas.microsoft.com/office/drawing/2014/main" id="{7A21B9E6-8697-4525-89E5-6EDB55946B3A}"/>
              </a:ext>
            </a:extLst>
          </p:cNvPr>
          <p:cNvSpPr>
            <a:spLocks noChangeArrowheads="1"/>
          </p:cNvSpPr>
          <p:nvPr/>
        </p:nvSpPr>
        <p:spPr bwMode="auto">
          <a:xfrm>
            <a:off x="262558" y="1078486"/>
            <a:ext cx="8618883" cy="3600986"/>
          </a:xfrm>
          <a:prstGeom prst="rect">
            <a:avLst/>
          </a:prstGeom>
          <a:solidFill>
            <a:schemeClr val="bg1"/>
          </a:solidFill>
          <a:ln w="28575">
            <a:solidFill>
              <a:srgbClr val="7030A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rPr>
              <a:t>THE HEART: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000" b="1"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defTabSz="457200" fontAlgn="base">
              <a:spcBef>
                <a:spcPct val="0"/>
              </a:spcBef>
              <a:spcAft>
                <a:spcPct val="0"/>
              </a:spcAft>
              <a:buClrTx/>
              <a:buNone/>
              <a:defRPr/>
            </a:pPr>
            <a:r>
              <a:rPr lang="en-AU" altLang="en-US" sz="1800" b="1" dirty="0">
                <a:solidFill>
                  <a:srgbClr val="FF0000"/>
                </a:solidFill>
                <a:latin typeface="+mn-lt"/>
                <a:sym typeface="Symbol" pitchFamily="18" charset="2"/>
              </a:rPr>
              <a:t>Increased</a:t>
            </a:r>
            <a:r>
              <a:rPr lang="en-US" altLang="en-US" sz="1800" b="1" dirty="0">
                <a:solidFill>
                  <a:srgbClr val="FF0000"/>
                </a:solidFill>
                <a:latin typeface="+mn-lt"/>
              </a:rPr>
              <a:t> myocardial contractility</a:t>
            </a:r>
            <a:endParaRPr kumimoji="0" lang="en-US" altLang="en-US" sz="1000" b="1" i="0" u="none" strike="noStrike" kern="1200" cap="none" spc="0" normalizeH="0" baseline="0" noProof="0" dirty="0">
              <a:ln>
                <a:noFill/>
              </a:ln>
              <a:solidFill>
                <a:srgbClr val="FF0000"/>
              </a:solidFill>
              <a:effectLst/>
              <a:uLnTx/>
              <a:uFillTx/>
              <a:latin typeface="+mn-lt"/>
              <a:ea typeface="ＭＳ Ｐゴシック" panose="020B0600070205080204" pitchFamily="34" charset="-128"/>
              <a:cs typeface="+mn-cs"/>
            </a:endParaRPr>
          </a:p>
          <a:p>
            <a:pPr marL="342900" indent="-342900" defTabSz="457200" fontAlgn="base">
              <a:spcBef>
                <a:spcPct val="0"/>
              </a:spcBef>
              <a:spcAft>
                <a:spcPct val="0"/>
              </a:spcAft>
              <a:buClrTx/>
              <a:buFont typeface="Arial" panose="020B0604020202020204" pitchFamily="34" charset="0"/>
              <a:buChar char="•"/>
            </a:pPr>
            <a:r>
              <a:rPr lang="en-US" altLang="en-US" sz="1800" dirty="0">
                <a:solidFill>
                  <a:prstClr val="black"/>
                </a:solidFill>
                <a:latin typeface="+mn-lt"/>
              </a:rPr>
              <a:t>The heart is</a:t>
            </a:r>
            <a:r>
              <a:rPr kumimoji="0" lang="en-US" altLang="en-US" sz="18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a muscle (myocardium) &amp; responds to training by getting bigger </a:t>
            </a:r>
            <a:r>
              <a:rPr lang="en-US" altLang="en-US" sz="1800" dirty="0">
                <a:solidFill>
                  <a:prstClr val="black"/>
                </a:solidFill>
                <a:latin typeface="+mn-lt"/>
              </a:rPr>
              <a:t>&amp;</a:t>
            </a:r>
            <a:r>
              <a:rPr kumimoji="0" lang="en-US" altLang="en-US" sz="18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stronger</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1800" dirty="0">
                <a:solidFill>
                  <a:prstClr val="black"/>
                </a:solidFill>
                <a:latin typeface="+mn-lt"/>
              </a:rPr>
              <a:t>The increase in size of the heart enables the left ventricle to stretch more &amp; thus fill with more blood</a:t>
            </a:r>
          </a:p>
          <a:p>
            <a:pPr marL="1085850" lvl="1" indent="-342900" defTabSz="457200" fontAlgn="base">
              <a:spcBef>
                <a:spcPct val="0"/>
              </a:spcBef>
              <a:spcAft>
                <a:spcPct val="0"/>
              </a:spcAft>
              <a:buClrTx/>
              <a:buFont typeface="Cambria Math" panose="02040503050406030204" pitchFamily="18" charset="0"/>
              <a:buChar char="⎯"/>
              <a:defRPr/>
            </a:pPr>
            <a:r>
              <a:rPr kumimoji="0" lang="en-US" altLang="en-US"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This increases the contractility, resulting in increased SV </a:t>
            </a:r>
            <a:r>
              <a:rPr lang="en-US" altLang="en-US" dirty="0">
                <a:solidFill>
                  <a:prstClr val="black"/>
                </a:solidFill>
                <a:latin typeface="+mn-lt"/>
              </a:rPr>
              <a:t>&amp; increased blood supply to the body</a:t>
            </a:r>
            <a:endParaRPr kumimoji="0" lang="en-US" altLang="en-US"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lang="en-US" altLang="en-US" sz="1800" dirty="0">
              <a:solidFill>
                <a:prstClr val="black"/>
              </a:solidFill>
              <a:latin typeface="+mn-lt"/>
            </a:endParaRPr>
          </a:p>
          <a:p>
            <a:pPr defTabSz="457200" fontAlgn="base">
              <a:spcBef>
                <a:spcPct val="0"/>
              </a:spcBef>
              <a:spcAft>
                <a:spcPct val="0"/>
              </a:spcAft>
              <a:buClrTx/>
              <a:buNone/>
              <a:defRPr/>
            </a:pPr>
            <a:r>
              <a:rPr lang="en-AU" altLang="en-US" sz="1800" b="1" dirty="0">
                <a:solidFill>
                  <a:srgbClr val="FF0000"/>
                </a:solidFill>
                <a:latin typeface="+mn-lt"/>
                <a:sym typeface="Symbol" pitchFamily="18" charset="2"/>
              </a:rPr>
              <a:t>Increased</a:t>
            </a:r>
            <a:r>
              <a:rPr lang="en-US" altLang="en-US" sz="1800" b="1" dirty="0">
                <a:solidFill>
                  <a:srgbClr val="FF0000"/>
                </a:solidFill>
                <a:latin typeface="+mn-lt"/>
              </a:rPr>
              <a:t> size of left ventricle</a:t>
            </a:r>
            <a:endParaRPr kumimoji="0" lang="en-US" altLang="en-US" sz="10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a:p>
            <a:pPr marL="342900" indent="-342900" defTabSz="457200" fontAlgn="base">
              <a:spcBef>
                <a:spcPct val="0"/>
              </a:spcBef>
              <a:spcAft>
                <a:spcPct val="0"/>
              </a:spcAft>
              <a:buClrTx/>
              <a:buFont typeface="Arial" panose="020B0604020202020204" pitchFamily="34" charset="0"/>
              <a:buChar char="•"/>
            </a:pPr>
            <a:r>
              <a:rPr kumimoji="0" lang="en-US" altLang="en-US" sz="18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Aerobic training results in </a:t>
            </a:r>
            <a:r>
              <a:rPr kumimoji="0" lang="en-US" altLang="en-US" sz="1800" i="0" u="sng"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hypertrophy</a:t>
            </a:r>
            <a:r>
              <a:rPr kumimoji="0" lang="en-US" altLang="en-US" sz="180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of the heart muscle, characterised by:</a:t>
            </a:r>
          </a:p>
          <a:p>
            <a:pPr marL="1085850" lvl="1" indent="-342900" defTabSz="457200" fontAlgn="base">
              <a:spcBef>
                <a:spcPct val="0"/>
              </a:spcBef>
              <a:spcAft>
                <a:spcPct val="0"/>
              </a:spcAft>
              <a:buClrTx/>
              <a:buFont typeface="Cambria Math" panose="02040503050406030204" pitchFamily="18" charset="0"/>
              <a:buChar char="⎯"/>
            </a:pPr>
            <a:r>
              <a:rPr lang="en-US" altLang="en-US" dirty="0">
                <a:solidFill>
                  <a:prstClr val="black"/>
                </a:solidFill>
                <a:latin typeface="+mn-lt"/>
              </a:rPr>
              <a:t>Increase </a:t>
            </a:r>
            <a:r>
              <a:rPr kumimoji="0" lang="en-US" altLang="en-US"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in the size of the left ventricular cavity</a:t>
            </a:r>
          </a:p>
          <a:p>
            <a:pPr marL="1028700" lvl="1" defTabSz="457200" fontAlgn="base">
              <a:spcBef>
                <a:spcPct val="0"/>
              </a:spcBef>
              <a:spcAft>
                <a:spcPct val="0"/>
              </a:spcAft>
              <a:buClrTx/>
              <a:buFont typeface="Cambria Math" panose="02040503050406030204" pitchFamily="18" charset="0"/>
              <a:buChar char="⎯"/>
            </a:pPr>
            <a:r>
              <a:rPr lang="en-US" altLang="en-US" dirty="0">
                <a:solidFill>
                  <a:prstClr val="black"/>
                </a:solidFill>
                <a:latin typeface="+mn-lt"/>
              </a:rPr>
              <a:t> T</a:t>
            </a:r>
            <a:r>
              <a:rPr kumimoji="0" lang="en-US" altLang="en-US" b="0" i="0" u="none" strike="noStrike" kern="1200" cap="none" spc="0" normalizeH="0" baseline="0" noProof="0" dirty="0" err="1">
                <a:ln>
                  <a:noFill/>
                </a:ln>
                <a:solidFill>
                  <a:prstClr val="black"/>
                </a:solidFill>
                <a:effectLst/>
                <a:uLnTx/>
                <a:uFillTx/>
                <a:latin typeface="+mn-lt"/>
                <a:ea typeface="ＭＳ Ｐゴシック" panose="020B0600070205080204" pitchFamily="34" charset="-128"/>
                <a:cs typeface="+mn-cs"/>
              </a:rPr>
              <a:t>hickening</a:t>
            </a:r>
            <a:r>
              <a:rPr kumimoji="0" lang="en-US" altLang="en-US"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of the ventricle walls</a:t>
            </a:r>
            <a:endParaRPr lang="en-US" altLang="en-US" dirty="0">
              <a:solidFill>
                <a:prstClr val="black"/>
              </a:solidFill>
              <a:latin typeface="+mn-lt"/>
            </a:endParaRPr>
          </a:p>
        </p:txBody>
      </p:sp>
      <p:sp>
        <p:nvSpPr>
          <p:cNvPr id="11" name="Title 1">
            <a:extLst>
              <a:ext uri="{FF2B5EF4-FFF2-40B4-BE49-F238E27FC236}">
                <a16:creationId xmlns:a16="http://schemas.microsoft.com/office/drawing/2014/main" id="{D7D7B0F4-2A3D-584F-8DB4-01696FB671AD}"/>
              </a:ext>
            </a:extLst>
          </p:cNvPr>
          <p:cNvSpPr>
            <a:spLocks noGrp="1"/>
          </p:cNvSpPr>
          <p:nvPr>
            <p:ph type="title"/>
          </p:nvPr>
        </p:nvSpPr>
        <p:spPr>
          <a:xfrm>
            <a:off x="0" y="0"/>
            <a:ext cx="9144000" cy="653224"/>
          </a:xfrm>
          <a:solidFill>
            <a:srgbClr val="8560A6"/>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CARDIOVASCULAR ADAPTATIONS</a:t>
            </a:r>
          </a:p>
        </p:txBody>
      </p:sp>
    </p:spTree>
    <p:extLst>
      <p:ext uri="{BB962C8B-B14F-4D97-AF65-F5344CB8AC3E}">
        <p14:creationId xmlns:p14="http://schemas.microsoft.com/office/powerpoint/2010/main" val="41912438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492875"/>
            <a:ext cx="2895600" cy="365125"/>
          </a:xfrm>
        </p:spPr>
        <p:txBody>
          <a:bodyPr/>
          <a:lstStyle/>
          <a:p>
            <a:r>
              <a:rPr lang="en-US"/>
              <a:t>©PE STUDIES RESOURCES</a:t>
            </a:r>
            <a:endParaRPr lang="en-US" dirty="0"/>
          </a:p>
        </p:txBody>
      </p:sp>
      <p:sp>
        <p:nvSpPr>
          <p:cNvPr id="4" name="Slide Number Placeholder 3"/>
          <p:cNvSpPr>
            <a:spLocks noGrp="1"/>
          </p:cNvSpPr>
          <p:nvPr>
            <p:ph type="sldNum" sz="quarter" idx="12"/>
          </p:nvPr>
        </p:nvSpPr>
        <p:spPr>
          <a:xfrm>
            <a:off x="6553200" y="6492875"/>
            <a:ext cx="2133600" cy="365125"/>
          </a:xfrm>
        </p:spPr>
        <p:txBody>
          <a:bodyPr/>
          <a:lstStyle/>
          <a:p>
            <a:fld id="{B6F15528-21DE-4FAA-801E-634DDDAF4B2B}" type="slidenum">
              <a:rPr lang="en-US" smtClean="0"/>
              <a:pPr/>
              <a:t>165</a:t>
            </a:fld>
            <a:endParaRPr lang="en-US"/>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9" name="Rectangle 4">
            <a:extLst>
              <a:ext uri="{FF2B5EF4-FFF2-40B4-BE49-F238E27FC236}">
                <a16:creationId xmlns:a16="http://schemas.microsoft.com/office/drawing/2014/main" id="{32E01F07-36AF-404E-9FCF-63375A85C1F0}"/>
              </a:ext>
            </a:extLst>
          </p:cNvPr>
          <p:cNvSpPr>
            <a:spLocks noChangeArrowheads="1"/>
          </p:cNvSpPr>
          <p:nvPr/>
        </p:nvSpPr>
        <p:spPr bwMode="auto">
          <a:xfrm>
            <a:off x="304800" y="838200"/>
            <a:ext cx="8534099" cy="5032147"/>
          </a:xfrm>
          <a:prstGeom prst="rect">
            <a:avLst/>
          </a:prstGeom>
          <a:solidFill>
            <a:schemeClr val="bg1"/>
          </a:solidFill>
          <a:ln w="38100">
            <a:solidFill>
              <a:srgbClr val="7030A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defRPr/>
            </a:pPr>
            <a:r>
              <a:rPr lang="en-AU" altLang="en-US" sz="1800" b="1" dirty="0">
                <a:solidFill>
                  <a:srgbClr val="FF0000"/>
                </a:solidFill>
                <a:latin typeface="+mn-lt"/>
                <a:sym typeface="Symbol" pitchFamily="18" charset="2"/>
              </a:rPr>
              <a:t>Increased</a:t>
            </a:r>
            <a:r>
              <a:rPr lang="en-US" altLang="en-US" sz="1800" b="1" dirty="0">
                <a:solidFill>
                  <a:srgbClr val="FF0000"/>
                </a:solidFill>
                <a:latin typeface="+mn-lt"/>
              </a:rPr>
              <a:t> Stroke Volume (SV)</a:t>
            </a:r>
            <a:endParaRPr lang="en-US" altLang="en-US" sz="1000" dirty="0">
              <a:solidFill>
                <a:srgbClr val="FF0000"/>
              </a:solidFill>
              <a:latin typeface="+mn-lt"/>
            </a:endParaRPr>
          </a:p>
          <a:p>
            <a:pPr marL="342900" lvl="0" indent="-342900" defTabSz="457200" fontAlgn="base">
              <a:spcBef>
                <a:spcPct val="0"/>
              </a:spcBef>
              <a:spcAft>
                <a:spcPct val="0"/>
              </a:spcAft>
              <a:buClrTx/>
              <a:buFont typeface="Arial" panose="020B0604020202020204" pitchFamily="34" charset="0"/>
              <a:buChar char="•"/>
              <a:defRPr/>
            </a:pPr>
            <a:r>
              <a:rPr lang="en-US" altLang="en-US" sz="1800" dirty="0">
                <a:solidFill>
                  <a:schemeClr val="tx1"/>
                </a:solidFill>
                <a:latin typeface="+mn-lt"/>
              </a:rPr>
              <a:t>SV increases (at rest &amp; during sub-maximal exercise) due to:</a:t>
            </a:r>
          </a:p>
          <a:p>
            <a:pPr marL="990600" lvl="1" indent="-533400">
              <a:buClr>
                <a:schemeClr val="tx1"/>
              </a:buClr>
              <a:buFont typeface="+mj-lt"/>
              <a:buAutoNum type="arabicPeriod"/>
              <a:defRPr/>
            </a:pPr>
            <a:r>
              <a:rPr lang="en-US" dirty="0">
                <a:solidFill>
                  <a:schemeClr val="tx1"/>
                </a:solidFill>
                <a:latin typeface="+mn-lt"/>
                <a:cs typeface="Times New Roman" pitchFamily="18" charset="0"/>
              </a:rPr>
              <a:t>Increase contractility of the myocardium – your heart can beat harder and can therefore eject more blood with each beat</a:t>
            </a:r>
          </a:p>
          <a:p>
            <a:pPr marL="990600" lvl="1" indent="-533400">
              <a:buClr>
                <a:schemeClr val="tx1"/>
              </a:buClr>
              <a:buFont typeface="+mj-lt"/>
              <a:buAutoNum type="arabicPeriod"/>
              <a:defRPr/>
            </a:pPr>
            <a:r>
              <a:rPr lang="en-US" dirty="0">
                <a:solidFill>
                  <a:schemeClr val="tx1"/>
                </a:solidFill>
                <a:latin typeface="+mn-lt"/>
                <a:cs typeface="Times New Roman" pitchFamily="18" charset="0"/>
              </a:rPr>
              <a:t>An increased cavity size of left ventricle allows more filling of blood and therefore a greater volume to be ejected</a:t>
            </a:r>
          </a:p>
          <a:p>
            <a:pPr marL="990600" lvl="1" indent="-533400">
              <a:buClr>
                <a:schemeClr val="tx1"/>
              </a:buClr>
              <a:buFont typeface="+mj-lt"/>
              <a:buAutoNum type="arabicPeriod"/>
              <a:defRPr/>
            </a:pPr>
            <a:r>
              <a:rPr lang="en-US" dirty="0">
                <a:solidFill>
                  <a:schemeClr val="tx1"/>
                </a:solidFill>
                <a:latin typeface="+mn-lt"/>
                <a:cs typeface="Times New Roman" pitchFamily="18" charset="0"/>
              </a:rPr>
              <a:t>Reduced heart rate allows longer rest period between beats and  more opportunity for blood to enter left ventricle</a:t>
            </a:r>
          </a:p>
          <a:p>
            <a:pPr lvl="0" defTabSz="457200" fontAlgn="base">
              <a:spcBef>
                <a:spcPct val="0"/>
              </a:spcBef>
              <a:spcAft>
                <a:spcPct val="0"/>
              </a:spcAft>
              <a:buClrTx/>
              <a:buNone/>
              <a:defRPr/>
            </a:pPr>
            <a:endParaRPr lang="en-US" altLang="en-US" sz="1800" dirty="0">
              <a:solidFill>
                <a:schemeClr val="tx1"/>
              </a:solidFill>
              <a:latin typeface="+mn-lt"/>
            </a:endParaRPr>
          </a:p>
          <a:p>
            <a:pPr defTabSz="457200" fontAlgn="base">
              <a:spcBef>
                <a:spcPct val="0"/>
              </a:spcBef>
              <a:spcAft>
                <a:spcPct val="0"/>
              </a:spcAft>
              <a:buClrTx/>
              <a:buNone/>
              <a:defRPr/>
            </a:pPr>
            <a:r>
              <a:rPr lang="en-US" altLang="en-US" sz="1800" b="1" dirty="0">
                <a:solidFill>
                  <a:srgbClr val="FF0000"/>
                </a:solidFill>
                <a:latin typeface="+mn-lt"/>
                <a:cs typeface="Calibri" panose="020F0502020204030204" pitchFamily="34" charset="0"/>
              </a:rPr>
              <a:t>Decreased heart rate (H</a:t>
            </a:r>
            <a:r>
              <a:rPr lang="en-US" altLang="en-US" sz="1800" b="1" dirty="0">
                <a:solidFill>
                  <a:srgbClr val="FF0000"/>
                </a:solidFill>
                <a:latin typeface="+mn-lt"/>
              </a:rPr>
              <a:t>R) during submaximal exercise and rest</a:t>
            </a:r>
            <a:endParaRPr lang="en-US" altLang="en-US" sz="1000" dirty="0">
              <a:solidFill>
                <a:srgbClr val="FF0000"/>
              </a:solidFill>
              <a:latin typeface="+mn-lt"/>
            </a:endParaRPr>
          </a:p>
          <a:p>
            <a:pPr marL="57150" indent="-342900" defTabSz="457200" fontAlgn="base">
              <a:spcBef>
                <a:spcPct val="0"/>
              </a:spcBef>
              <a:spcAft>
                <a:spcPct val="0"/>
              </a:spcAft>
              <a:buClrTx/>
              <a:buFont typeface="Arial" panose="020B0604020202020204" pitchFamily="34" charset="0"/>
              <a:buChar char="•"/>
              <a:defRPr/>
            </a:pPr>
            <a:r>
              <a:rPr lang="en-US" altLang="en-US" sz="1800" dirty="0">
                <a:solidFill>
                  <a:schemeClr val="tx1"/>
                </a:solidFill>
                <a:latin typeface="+mn-lt"/>
              </a:rPr>
              <a:t>The heart doesn’t have to work as hard to provide the </a:t>
            </a:r>
          </a:p>
          <a:p>
            <a:pPr defTabSz="457200" fontAlgn="base">
              <a:spcBef>
                <a:spcPct val="0"/>
              </a:spcBef>
              <a:spcAft>
                <a:spcPct val="0"/>
              </a:spcAft>
              <a:buClrTx/>
              <a:buNone/>
              <a:defRPr/>
            </a:pPr>
            <a:r>
              <a:rPr lang="en-US" altLang="en-US" sz="1800" dirty="0">
                <a:solidFill>
                  <a:schemeClr val="tx1"/>
                </a:solidFill>
                <a:latin typeface="+mn-lt"/>
              </a:rPr>
              <a:t>      required O</a:t>
            </a:r>
            <a:r>
              <a:rPr lang="en-US" altLang="en-US" sz="1800" baseline="-25000" dirty="0">
                <a:solidFill>
                  <a:schemeClr val="tx1"/>
                </a:solidFill>
                <a:latin typeface="+mn-lt"/>
              </a:rPr>
              <a:t>2 </a:t>
            </a:r>
            <a:r>
              <a:rPr lang="en-US" altLang="en-US" sz="1800" dirty="0">
                <a:solidFill>
                  <a:schemeClr val="tx1"/>
                </a:solidFill>
                <a:latin typeface="+mn-lt"/>
              </a:rPr>
              <a:t>&amp; nutrients to the muscles</a:t>
            </a: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schemeClr val="tx1"/>
                </a:solidFill>
                <a:latin typeface="+mn-lt"/>
              </a:rPr>
              <a:t>Decrease steady state heart rate</a:t>
            </a:r>
          </a:p>
          <a:p>
            <a:pPr marL="1085850" lvl="1" indent="-342900" defTabSz="457200" fontAlgn="base">
              <a:spcBef>
                <a:spcPct val="0"/>
              </a:spcBef>
              <a:spcAft>
                <a:spcPct val="0"/>
              </a:spcAft>
              <a:buClrTx/>
              <a:buFont typeface="Arial" panose="020B0604020202020204" pitchFamily="34" charset="0"/>
              <a:buChar char="•"/>
            </a:pPr>
            <a:r>
              <a:rPr lang="en-US" altLang="en-US" dirty="0">
                <a:solidFill>
                  <a:schemeClr val="tx1"/>
                </a:solidFill>
                <a:latin typeface="+mn-lt"/>
              </a:rPr>
              <a:t>Increase efficiency of the cardiovascular system </a:t>
            </a:r>
          </a:p>
          <a:p>
            <a:pPr lvl="1" indent="0" defTabSz="457200" fontAlgn="base">
              <a:spcBef>
                <a:spcPct val="0"/>
              </a:spcBef>
              <a:spcAft>
                <a:spcPct val="0"/>
              </a:spcAft>
              <a:buClrTx/>
              <a:buNone/>
            </a:pPr>
            <a:r>
              <a:rPr lang="en-US" altLang="en-US" dirty="0">
                <a:solidFill>
                  <a:schemeClr val="tx1"/>
                </a:solidFill>
                <a:latin typeface="+mn-lt"/>
              </a:rPr>
              <a:t>      means that at submaximal intensities, trained athletes</a:t>
            </a:r>
          </a:p>
          <a:p>
            <a:pPr lvl="1" indent="0" defTabSz="457200" fontAlgn="base">
              <a:spcBef>
                <a:spcPct val="0"/>
              </a:spcBef>
              <a:spcAft>
                <a:spcPct val="0"/>
              </a:spcAft>
              <a:buClrTx/>
              <a:buNone/>
            </a:pPr>
            <a:r>
              <a:rPr lang="en-US" altLang="en-US" dirty="0">
                <a:solidFill>
                  <a:schemeClr val="tx1"/>
                </a:solidFill>
                <a:latin typeface="+mn-lt"/>
              </a:rPr>
              <a:t>      will reach a steady state at a lower HR</a:t>
            </a:r>
          </a:p>
          <a:p>
            <a:pPr lvl="1" indent="0" defTabSz="457200" fontAlgn="base">
              <a:spcBef>
                <a:spcPct val="0"/>
              </a:spcBef>
              <a:spcAft>
                <a:spcPct val="0"/>
              </a:spcAft>
              <a:buClrTx/>
              <a:buNone/>
            </a:pPr>
            <a:endParaRPr lang="en-US" altLang="en-US" dirty="0">
              <a:solidFill>
                <a:schemeClr val="tx1"/>
              </a:solidFill>
              <a:latin typeface="+mn-lt"/>
            </a:endParaRPr>
          </a:p>
        </p:txBody>
      </p:sp>
      <p:sp>
        <p:nvSpPr>
          <p:cNvPr id="2" name="TextBox 1">
            <a:extLst>
              <a:ext uri="{FF2B5EF4-FFF2-40B4-BE49-F238E27FC236}">
                <a16:creationId xmlns:a16="http://schemas.microsoft.com/office/drawing/2014/main" id="{F1B203FF-5A29-492A-B0BD-1A37C7B1F5B7}"/>
              </a:ext>
            </a:extLst>
          </p:cNvPr>
          <p:cNvSpPr txBox="1"/>
          <p:nvPr/>
        </p:nvSpPr>
        <p:spPr>
          <a:xfrm>
            <a:off x="975732" y="5830669"/>
            <a:ext cx="7711068" cy="646331"/>
          </a:xfrm>
          <a:prstGeom prst="rect">
            <a:avLst/>
          </a:prstGeom>
          <a:solidFill>
            <a:srgbClr val="FF0000"/>
          </a:solidFill>
        </p:spPr>
        <p:txBody>
          <a:bodyPr wrap="square" rtlCol="0">
            <a:spAutoFit/>
          </a:bodyPr>
          <a:lstStyle/>
          <a:p>
            <a:pPr lvl="0" algn="ctr" defTabSz="457200" fontAlgn="base">
              <a:spcBef>
                <a:spcPct val="0"/>
              </a:spcBef>
              <a:spcAft>
                <a:spcPct val="0"/>
              </a:spcAft>
              <a:buClrTx/>
              <a:buNone/>
              <a:defRPr/>
            </a:pPr>
            <a:r>
              <a:rPr lang="en-US" altLang="en-US" b="1" dirty="0">
                <a:solidFill>
                  <a:schemeClr val="bg1"/>
                </a:solidFill>
                <a:latin typeface="Calibri" panose="020F0502020204030204" pitchFamily="34" charset="0"/>
              </a:rPr>
              <a:t>At sub maximal exercise, </a:t>
            </a:r>
            <a:r>
              <a:rPr lang="en-US" altLang="en-US" b="1" u="sng" dirty="0">
                <a:solidFill>
                  <a:schemeClr val="bg1"/>
                </a:solidFill>
                <a:latin typeface="Calibri" panose="020F0502020204030204" pitchFamily="34" charset="0"/>
              </a:rPr>
              <a:t>Cardiac Output</a:t>
            </a:r>
            <a:r>
              <a:rPr lang="en-US" altLang="en-US" b="1" dirty="0">
                <a:solidFill>
                  <a:schemeClr val="bg1"/>
                </a:solidFill>
                <a:latin typeface="Calibri" panose="020F0502020204030204" pitchFamily="34" charset="0"/>
              </a:rPr>
              <a:t> will remain unchanged, however, HR &amp; SV will change following an aerobic training program</a:t>
            </a:r>
          </a:p>
        </p:txBody>
      </p:sp>
      <p:pic>
        <p:nvPicPr>
          <p:cNvPr id="12" name="Picture 4" descr="Image result for muscle man cartoon">
            <a:extLst>
              <a:ext uri="{FF2B5EF4-FFF2-40B4-BE49-F238E27FC236}">
                <a16:creationId xmlns:a16="http://schemas.microsoft.com/office/drawing/2014/main" id="{AF5C9191-F292-4DAE-8036-5B9BA2DCC13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30" t="2357" r="7748"/>
          <a:stretch/>
        </p:blipFill>
        <p:spPr bwMode="auto">
          <a:xfrm>
            <a:off x="7066705" y="3276600"/>
            <a:ext cx="1644546" cy="23479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297E09F-B099-49E2-90D2-7101FBB87C27}"/>
              </a:ext>
            </a:extLst>
          </p:cNvPr>
          <p:cNvSpPr/>
          <p:nvPr/>
        </p:nvSpPr>
        <p:spPr>
          <a:xfrm>
            <a:off x="6934200" y="5606534"/>
            <a:ext cx="1972304" cy="184666"/>
          </a:xfrm>
          <a:prstGeom prst="rect">
            <a:avLst/>
          </a:prstGeom>
        </p:spPr>
        <p:txBody>
          <a:bodyPr wrap="square">
            <a:spAutoFit/>
          </a:bodyPr>
          <a:lstStyle/>
          <a:p>
            <a:r>
              <a:rPr lang="en-AU" sz="600" dirty="0"/>
              <a:t>https://pixabay.com/en/photos/shape/?cat=sports</a:t>
            </a:r>
          </a:p>
        </p:txBody>
      </p:sp>
      <p:sp>
        <p:nvSpPr>
          <p:cNvPr id="11" name="Title 1">
            <a:extLst>
              <a:ext uri="{FF2B5EF4-FFF2-40B4-BE49-F238E27FC236}">
                <a16:creationId xmlns:a16="http://schemas.microsoft.com/office/drawing/2014/main" id="{79FE7ED7-A909-7C4D-9149-06DDC2FE9F34}"/>
              </a:ext>
            </a:extLst>
          </p:cNvPr>
          <p:cNvSpPr>
            <a:spLocks noGrp="1"/>
          </p:cNvSpPr>
          <p:nvPr>
            <p:ph type="title"/>
          </p:nvPr>
        </p:nvSpPr>
        <p:spPr>
          <a:xfrm>
            <a:off x="0" y="0"/>
            <a:ext cx="9144000" cy="653224"/>
          </a:xfrm>
          <a:solidFill>
            <a:srgbClr val="8560A6"/>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CARDIOVASCULAR ADAPTATIONS</a:t>
            </a:r>
          </a:p>
        </p:txBody>
      </p:sp>
    </p:spTree>
    <p:extLst>
      <p:ext uri="{BB962C8B-B14F-4D97-AF65-F5344CB8AC3E}">
        <p14:creationId xmlns:p14="http://schemas.microsoft.com/office/powerpoint/2010/main" val="238195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166</a:t>
            </a:fld>
            <a:endParaRPr lang="en-US"/>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1" name="Rectangle 4">
            <a:extLst>
              <a:ext uri="{FF2B5EF4-FFF2-40B4-BE49-F238E27FC236}">
                <a16:creationId xmlns:a16="http://schemas.microsoft.com/office/drawing/2014/main" id="{06024186-C64E-47E9-ADD3-213B92338BD4}"/>
              </a:ext>
            </a:extLst>
          </p:cNvPr>
          <p:cNvSpPr>
            <a:spLocks noChangeArrowheads="1"/>
          </p:cNvSpPr>
          <p:nvPr/>
        </p:nvSpPr>
        <p:spPr bwMode="auto">
          <a:xfrm>
            <a:off x="381000" y="906748"/>
            <a:ext cx="8458200" cy="4124206"/>
          </a:xfrm>
          <a:prstGeom prst="rect">
            <a:avLst/>
          </a:prstGeom>
          <a:solidFill>
            <a:schemeClr val="bg1"/>
          </a:solidFill>
          <a:ln w="28575">
            <a:solidFill>
              <a:srgbClr val="7030A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defRPr/>
            </a:pPr>
            <a:r>
              <a:rPr lang="en-AU" sz="1800" b="1" dirty="0">
                <a:solidFill>
                  <a:srgbClr val="FF0000"/>
                </a:solidFill>
                <a:latin typeface="+mn-lt"/>
                <a:sym typeface="Symbol" pitchFamily="18" charset="2"/>
              </a:rPr>
              <a:t>Increased </a:t>
            </a:r>
            <a:r>
              <a:rPr lang="en-US" altLang="en-US" sz="1800" b="1" dirty="0">
                <a:solidFill>
                  <a:srgbClr val="FF0000"/>
                </a:solidFill>
                <a:latin typeface="+mn-lt"/>
              </a:rPr>
              <a:t>Cardiac Output (Q) during maximal exercise</a:t>
            </a:r>
            <a:endParaRPr kumimoji="0" lang="en-US" altLang="en-US" sz="1000" b="1"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a:p>
            <a:pPr marL="342900" indent="-342900" defTabSz="457200" fontAlgn="base">
              <a:spcBef>
                <a:spcPct val="0"/>
              </a:spcBef>
              <a:spcAft>
                <a:spcPct val="0"/>
              </a:spcAft>
              <a:buClrTx/>
              <a:buFont typeface="Arial" panose="020B0604020202020204" pitchFamily="34" charset="0"/>
              <a:buChar char="•"/>
              <a:defRPr/>
            </a:pPr>
            <a:r>
              <a:rPr lang="en-GB" altLang="en-US" sz="1800" dirty="0">
                <a:solidFill>
                  <a:schemeClr val="tx1"/>
                </a:solidFill>
                <a:latin typeface="Calibri" panose="020F0502020204030204" pitchFamily="34" charset="0"/>
              </a:rPr>
              <a:t>Increase in maximum cardiac output due to increase in SV</a:t>
            </a: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Cardiac Output increases at maximal workloads, which increases the delivery of oxygen &amp; the removal of by-products &amp; allows greater aerobic glycolysis to occur</a:t>
            </a:r>
          </a:p>
          <a:p>
            <a:pPr marL="342900" indent="-342900" defTabSz="457200" fontAlgn="base">
              <a:spcBef>
                <a:spcPct val="0"/>
              </a:spcBef>
              <a:spcAft>
                <a:spcPct val="0"/>
              </a:spcAft>
              <a:buClrTx/>
              <a:buFont typeface="Arial" panose="020B0604020202020204" pitchFamily="34" charset="0"/>
              <a:buChar char="•"/>
              <a:defRPr/>
            </a:pPr>
            <a:endParaRPr lang="en-GB" altLang="en-US" sz="1800" dirty="0">
              <a:solidFill>
                <a:schemeClr val="tx1"/>
              </a:solidFill>
              <a:latin typeface="Calibri" panose="020F0502020204030204" pitchFamily="34" charset="0"/>
            </a:endParaRPr>
          </a:p>
          <a:p>
            <a:pPr marL="342900" indent="-342900" defTabSz="457200" fontAlgn="base">
              <a:spcBef>
                <a:spcPct val="0"/>
              </a:spcBef>
              <a:spcAft>
                <a:spcPct val="0"/>
              </a:spcAft>
              <a:buClrTx/>
              <a:buFont typeface="Arial" panose="020B0604020202020204" pitchFamily="34" charset="0"/>
              <a:buChar char="•"/>
              <a:defRPr/>
            </a:pPr>
            <a:r>
              <a:rPr lang="en-GB" altLang="en-US" sz="1800" dirty="0">
                <a:solidFill>
                  <a:schemeClr val="tx1"/>
                </a:solidFill>
                <a:latin typeface="Calibri" panose="020F0502020204030204" pitchFamily="34" charset="0"/>
              </a:rPr>
              <a:t>See the following examples:</a:t>
            </a:r>
          </a:p>
          <a:p>
            <a:pPr marL="1085850" lvl="1" indent="-342900" defTabSz="457200" fontAlgn="base">
              <a:spcBef>
                <a:spcPct val="0"/>
              </a:spcBef>
              <a:spcAft>
                <a:spcPct val="0"/>
              </a:spcAft>
              <a:buClrTx/>
              <a:buFont typeface="Cambria Math" panose="02040503050406030204" pitchFamily="18" charset="0"/>
              <a:buChar char="⎯"/>
              <a:defRPr/>
            </a:pPr>
            <a:r>
              <a:rPr lang="en-GB" altLang="en-US" dirty="0">
                <a:solidFill>
                  <a:schemeClr val="tx1"/>
                </a:solidFill>
                <a:latin typeface="Calibri" panose="020F0502020204030204" pitchFamily="34" charset="0"/>
              </a:rPr>
              <a:t>Rest:</a:t>
            </a:r>
          </a:p>
          <a:p>
            <a:pPr marL="1485900" lvl="2" indent="-342900" defTabSz="457200" fontAlgn="base">
              <a:spcBef>
                <a:spcPct val="0"/>
              </a:spcBef>
              <a:spcAft>
                <a:spcPct val="0"/>
              </a:spcAft>
              <a:buClrTx/>
              <a:buFont typeface="Wingdings" pitchFamily="2" charset="2"/>
              <a:buChar char="§"/>
              <a:defRPr/>
            </a:pPr>
            <a:r>
              <a:rPr lang="en-GB" altLang="en-US" dirty="0">
                <a:solidFill>
                  <a:schemeClr val="tx1"/>
                </a:solidFill>
                <a:latin typeface="Calibri" panose="020F0502020204030204" pitchFamily="34" charset="0"/>
              </a:rPr>
              <a:t>Untrained: 5000ml = 70 bpm x 71 ml</a:t>
            </a:r>
          </a:p>
          <a:p>
            <a:pPr marL="1485900" lvl="2" indent="-342900" defTabSz="457200" fontAlgn="base">
              <a:spcBef>
                <a:spcPct val="0"/>
              </a:spcBef>
              <a:spcAft>
                <a:spcPct val="0"/>
              </a:spcAft>
              <a:buClrTx/>
              <a:buFont typeface="Wingdings" pitchFamily="2" charset="2"/>
              <a:buChar char="§"/>
              <a:defRPr/>
            </a:pPr>
            <a:r>
              <a:rPr lang="en-GB" altLang="en-US" dirty="0">
                <a:solidFill>
                  <a:schemeClr val="tx1"/>
                </a:solidFill>
                <a:latin typeface="Calibri" panose="020F0502020204030204" pitchFamily="34" charset="0"/>
              </a:rPr>
              <a:t>Trained:   5000ml = 50 bpm x 100 ml</a:t>
            </a:r>
          </a:p>
          <a:p>
            <a:pPr marL="342900" indent="-342900" defTabSz="457200" fontAlgn="base">
              <a:spcBef>
                <a:spcPct val="0"/>
              </a:spcBef>
              <a:spcAft>
                <a:spcPct val="0"/>
              </a:spcAft>
              <a:buClrTx/>
              <a:buFont typeface="Arial" panose="020B0604020202020204" pitchFamily="34" charset="0"/>
              <a:buChar char="•"/>
              <a:defRPr/>
            </a:pPr>
            <a:endParaRPr lang="en-GB" altLang="en-US" sz="1800" dirty="0">
              <a:solidFill>
                <a:schemeClr val="tx1"/>
              </a:solidFill>
              <a:latin typeface="Calibri" panose="020F0502020204030204" pitchFamily="34" charset="0"/>
            </a:endParaRPr>
          </a:p>
          <a:p>
            <a:pPr marL="1085850" lvl="1" indent="-342900" defTabSz="457200" fontAlgn="base">
              <a:spcBef>
                <a:spcPct val="0"/>
              </a:spcBef>
              <a:spcAft>
                <a:spcPct val="0"/>
              </a:spcAft>
              <a:buClrTx/>
              <a:buFont typeface="Cambria Math" panose="02040503050406030204" pitchFamily="18" charset="0"/>
              <a:buChar char="⎯"/>
              <a:defRPr/>
            </a:pPr>
            <a:r>
              <a:rPr lang="en-GB" altLang="en-US" dirty="0">
                <a:solidFill>
                  <a:schemeClr val="tx1"/>
                </a:solidFill>
                <a:latin typeface="Calibri" panose="020F0502020204030204" pitchFamily="34" charset="0"/>
              </a:rPr>
              <a:t>Maximal Exercise:</a:t>
            </a:r>
          </a:p>
          <a:p>
            <a:pPr marL="1485900" lvl="2" indent="-342900" defTabSz="457200" fontAlgn="base">
              <a:spcBef>
                <a:spcPct val="0"/>
              </a:spcBef>
              <a:spcAft>
                <a:spcPct val="0"/>
              </a:spcAft>
              <a:buClrTx/>
              <a:buFont typeface="Wingdings" pitchFamily="2" charset="2"/>
              <a:buChar char="§"/>
              <a:defRPr/>
            </a:pPr>
            <a:r>
              <a:rPr lang="en-GB" altLang="en-US" dirty="0">
                <a:solidFill>
                  <a:schemeClr val="tx1"/>
                </a:solidFill>
                <a:latin typeface="Calibri" panose="020F0502020204030204" pitchFamily="34" charset="0"/>
              </a:rPr>
              <a:t>Untrained: 20,000 ml = 200 bpm x 100ml</a:t>
            </a:r>
          </a:p>
          <a:p>
            <a:pPr marL="1485900" lvl="2" indent="-342900" defTabSz="457200" fontAlgn="base">
              <a:spcBef>
                <a:spcPct val="0"/>
              </a:spcBef>
              <a:spcAft>
                <a:spcPct val="0"/>
              </a:spcAft>
              <a:buClrTx/>
              <a:buFont typeface="Wingdings" pitchFamily="2" charset="2"/>
              <a:buChar char="§"/>
              <a:defRPr/>
            </a:pPr>
            <a:r>
              <a:rPr lang="en-GB" altLang="en-US" dirty="0">
                <a:solidFill>
                  <a:schemeClr val="tx1"/>
                </a:solidFill>
                <a:latin typeface="Calibri" panose="020F0502020204030204" pitchFamily="34" charset="0"/>
              </a:rPr>
              <a:t>Trained:    30,000ml = 200 bpm x 150ml</a:t>
            </a:r>
          </a:p>
          <a:p>
            <a:pPr marL="1485900" lvl="2" indent="-342900" defTabSz="457200" fontAlgn="base">
              <a:spcBef>
                <a:spcPct val="0"/>
              </a:spcBef>
              <a:spcAft>
                <a:spcPct val="0"/>
              </a:spcAft>
              <a:buClrTx/>
              <a:buFont typeface="Wingdings" pitchFamily="2" charset="2"/>
              <a:buChar char="§"/>
              <a:defRPr/>
            </a:pPr>
            <a:endParaRPr lang="en-GB" altLang="en-US" dirty="0">
              <a:solidFill>
                <a:schemeClr val="tx1"/>
              </a:solidFill>
              <a:latin typeface="Calibri" panose="020F0502020204030204" pitchFamily="34" charset="0"/>
            </a:endParaRPr>
          </a:p>
        </p:txBody>
      </p:sp>
      <p:pic>
        <p:nvPicPr>
          <p:cNvPr id="15" name="Picture 2" descr="ING - 2009 NYC Marathon by Randy Lemoine.">
            <a:extLst>
              <a:ext uri="{FF2B5EF4-FFF2-40B4-BE49-F238E27FC236}">
                <a16:creationId xmlns:a16="http://schemas.microsoft.com/office/drawing/2014/main" id="{31ABFD9F-9441-4DD2-BFF3-BAE1CB19C4B5}"/>
              </a:ext>
            </a:extLst>
          </p:cNvPr>
          <p:cNvPicPr>
            <a:picLocks noChangeAspect="1" noChangeArrowheads="1"/>
          </p:cNvPicPr>
          <p:nvPr/>
        </p:nvPicPr>
        <p:blipFill>
          <a:blip r:embed="rId4" cstate="print"/>
          <a:srcRect/>
          <a:stretch>
            <a:fillRect/>
          </a:stretch>
        </p:blipFill>
        <p:spPr bwMode="auto">
          <a:xfrm>
            <a:off x="6220626" y="2319528"/>
            <a:ext cx="2466174" cy="2466174"/>
          </a:xfrm>
          <a:prstGeom prst="rect">
            <a:avLst/>
          </a:prstGeom>
          <a:noFill/>
        </p:spPr>
      </p:pic>
      <p:sp>
        <p:nvSpPr>
          <p:cNvPr id="16" name="Rectangle 15">
            <a:extLst>
              <a:ext uri="{FF2B5EF4-FFF2-40B4-BE49-F238E27FC236}">
                <a16:creationId xmlns:a16="http://schemas.microsoft.com/office/drawing/2014/main" id="{3B38EA49-F3F4-4E77-AB5F-161151D488D6}"/>
              </a:ext>
            </a:extLst>
          </p:cNvPr>
          <p:cNvSpPr/>
          <p:nvPr/>
        </p:nvSpPr>
        <p:spPr>
          <a:xfrm>
            <a:off x="6851045" y="4773315"/>
            <a:ext cx="2064355" cy="184666"/>
          </a:xfrm>
          <a:prstGeom prst="rect">
            <a:avLst/>
          </a:prstGeom>
        </p:spPr>
        <p:txBody>
          <a:bodyPr wrap="square">
            <a:spAutoFit/>
          </a:bodyPr>
          <a:lstStyle/>
          <a:p>
            <a:r>
              <a:rPr lang="en-AU" sz="600" dirty="0"/>
              <a:t>www.flickr.com/photos/19942094@N00/4065213505/</a:t>
            </a:r>
          </a:p>
        </p:txBody>
      </p:sp>
      <p:sp>
        <p:nvSpPr>
          <p:cNvPr id="17" name="Rectangle 16">
            <a:extLst>
              <a:ext uri="{FF2B5EF4-FFF2-40B4-BE49-F238E27FC236}">
                <a16:creationId xmlns:a16="http://schemas.microsoft.com/office/drawing/2014/main" id="{0A632480-EEE1-4971-B123-82D665C1E1F1}"/>
              </a:ext>
            </a:extLst>
          </p:cNvPr>
          <p:cNvSpPr/>
          <p:nvPr/>
        </p:nvSpPr>
        <p:spPr>
          <a:xfrm>
            <a:off x="685800" y="5257800"/>
            <a:ext cx="7926886" cy="646331"/>
          </a:xfrm>
          <a:prstGeom prst="rect">
            <a:avLst/>
          </a:prstGeom>
          <a:solidFill>
            <a:srgbClr val="FF0000"/>
          </a:solidFill>
        </p:spPr>
        <p:style>
          <a:lnRef idx="3">
            <a:schemeClr val="lt1"/>
          </a:lnRef>
          <a:fillRef idx="1">
            <a:schemeClr val="accent6"/>
          </a:fillRef>
          <a:effectRef idx="1">
            <a:schemeClr val="accent6"/>
          </a:effectRef>
          <a:fontRef idx="minor">
            <a:schemeClr val="lt1"/>
          </a:fontRef>
        </p:style>
        <p:txBody>
          <a:bodyPr wrap="square">
            <a:spAutoFit/>
          </a:bodyPr>
          <a:lstStyle/>
          <a:p>
            <a:pPr marL="361950" lvl="2" indent="-361950">
              <a:buClr>
                <a:schemeClr val="accent1"/>
              </a:buClr>
              <a:tabLst>
                <a:tab pos="268288" algn="l"/>
              </a:tabLst>
              <a:defRPr/>
            </a:pPr>
            <a:r>
              <a:rPr lang="en-AU" dirty="0">
                <a:cs typeface="Times New Roman" pitchFamily="18" charset="0"/>
              </a:rPr>
              <a:t>An increased maximum cardiac output benefits the athlete as there is an increased</a:t>
            </a:r>
          </a:p>
          <a:p>
            <a:pPr marL="361950" lvl="2" indent="-361950">
              <a:buClr>
                <a:schemeClr val="accent1"/>
              </a:buClr>
              <a:tabLst>
                <a:tab pos="268288" algn="l"/>
              </a:tabLst>
              <a:defRPr/>
            </a:pPr>
            <a:r>
              <a:rPr lang="en-AU" dirty="0">
                <a:cs typeface="Times New Roman" pitchFamily="18" charset="0"/>
              </a:rPr>
              <a:t>ability to carry O</a:t>
            </a:r>
            <a:r>
              <a:rPr lang="en-AU" baseline="-25000" dirty="0">
                <a:cs typeface="Times New Roman" pitchFamily="18" charset="0"/>
              </a:rPr>
              <a:t>2</a:t>
            </a:r>
            <a:r>
              <a:rPr lang="en-AU" dirty="0">
                <a:cs typeface="Times New Roman" pitchFamily="18" charset="0"/>
              </a:rPr>
              <a:t> to the working muscles which increases the capacity to work.</a:t>
            </a:r>
            <a:endParaRPr lang="en-US" dirty="0">
              <a:cs typeface="Times New Roman" pitchFamily="18" charset="0"/>
            </a:endParaRPr>
          </a:p>
        </p:txBody>
      </p:sp>
      <p:sp>
        <p:nvSpPr>
          <p:cNvPr id="12" name="Title 1">
            <a:extLst>
              <a:ext uri="{FF2B5EF4-FFF2-40B4-BE49-F238E27FC236}">
                <a16:creationId xmlns:a16="http://schemas.microsoft.com/office/drawing/2014/main" id="{4A541D58-C7DA-AE48-A424-22BEF2845E73}"/>
              </a:ext>
            </a:extLst>
          </p:cNvPr>
          <p:cNvSpPr>
            <a:spLocks noGrp="1"/>
          </p:cNvSpPr>
          <p:nvPr>
            <p:ph type="title"/>
          </p:nvPr>
        </p:nvSpPr>
        <p:spPr>
          <a:xfrm>
            <a:off x="0" y="0"/>
            <a:ext cx="9144000" cy="653224"/>
          </a:xfrm>
          <a:solidFill>
            <a:srgbClr val="8560A6"/>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CARDIOVASCULAR ADAPTATIONS</a:t>
            </a:r>
          </a:p>
        </p:txBody>
      </p:sp>
    </p:spTree>
    <p:extLst>
      <p:ext uri="{BB962C8B-B14F-4D97-AF65-F5344CB8AC3E}">
        <p14:creationId xmlns:p14="http://schemas.microsoft.com/office/powerpoint/2010/main" val="302908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167</a:t>
            </a:fld>
            <a:endParaRPr lang="en-US"/>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8" name="TextBox 7">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9" name="Rectangle 4">
            <a:extLst>
              <a:ext uri="{FF2B5EF4-FFF2-40B4-BE49-F238E27FC236}">
                <a16:creationId xmlns:a16="http://schemas.microsoft.com/office/drawing/2014/main" id="{2DEB2569-FB13-4F39-B555-F0F7FE8010DA}"/>
              </a:ext>
            </a:extLst>
          </p:cNvPr>
          <p:cNvSpPr>
            <a:spLocks noChangeArrowheads="1"/>
          </p:cNvSpPr>
          <p:nvPr/>
        </p:nvSpPr>
        <p:spPr bwMode="auto">
          <a:xfrm>
            <a:off x="533400" y="1006827"/>
            <a:ext cx="8229600" cy="4708981"/>
          </a:xfrm>
          <a:prstGeom prst="rect">
            <a:avLst/>
          </a:prstGeom>
          <a:solidFill>
            <a:schemeClr val="bg1"/>
          </a:solidFill>
          <a:ln w="38100">
            <a:solidFill>
              <a:srgbClr val="7030A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defRPr/>
            </a:pPr>
            <a:r>
              <a:rPr lang="en-US" altLang="en-US" b="1" dirty="0">
                <a:solidFill>
                  <a:schemeClr val="tx1"/>
                </a:solidFill>
                <a:latin typeface="Calibri" panose="020F0502020204030204" pitchFamily="34" charset="0"/>
              </a:rPr>
              <a:t>BLOOD:</a:t>
            </a:r>
          </a:p>
          <a:p>
            <a:pPr defTabSz="457200" fontAlgn="base">
              <a:spcBef>
                <a:spcPct val="0"/>
              </a:spcBef>
              <a:spcAft>
                <a:spcPct val="0"/>
              </a:spcAft>
              <a:buClrTx/>
              <a:buNone/>
              <a:defRPr/>
            </a:pPr>
            <a:endParaRPr lang="en-US" altLang="en-US" sz="1000" b="1" dirty="0">
              <a:solidFill>
                <a:schemeClr val="tx1"/>
              </a:solidFill>
              <a:latin typeface="Calibri" panose="020F0502020204030204" pitchFamily="34" charset="0"/>
            </a:endParaRPr>
          </a:p>
          <a:p>
            <a:pPr defTabSz="457200" fontAlgn="base">
              <a:spcBef>
                <a:spcPct val="0"/>
              </a:spcBef>
              <a:spcAft>
                <a:spcPct val="0"/>
              </a:spcAft>
              <a:buClrTx/>
              <a:buNone/>
              <a:defRPr/>
            </a:pPr>
            <a:r>
              <a:rPr lang="en-AU" altLang="en-US" sz="1800" b="1" dirty="0">
                <a:solidFill>
                  <a:srgbClr val="FF0000"/>
                </a:solidFill>
                <a:latin typeface="Calibri" panose="020F0502020204030204" pitchFamily="34" charset="0"/>
                <a:sym typeface="Symbol" pitchFamily="18" charset="2"/>
              </a:rPr>
              <a:t>Increased</a:t>
            </a:r>
            <a:r>
              <a:rPr lang="en-US" altLang="en-US" sz="1800" b="1" dirty="0">
                <a:solidFill>
                  <a:srgbClr val="FF0000"/>
                </a:solidFill>
                <a:latin typeface="Calibri" panose="020F0502020204030204" pitchFamily="34" charset="0"/>
              </a:rPr>
              <a:t> blood volume (</a:t>
            </a:r>
            <a:r>
              <a:rPr lang="en-AU" sz="1800" b="1" dirty="0">
                <a:solidFill>
                  <a:srgbClr val="FF0000"/>
                </a:solidFill>
                <a:sym typeface="Symbol" pitchFamily="18" charset="2"/>
              </a:rPr>
              <a:t></a:t>
            </a:r>
            <a:r>
              <a:rPr lang="en-US" altLang="en-US" sz="1800" b="1" dirty="0">
                <a:solidFill>
                  <a:srgbClr val="FF0000"/>
                </a:solidFill>
                <a:latin typeface="Calibri" panose="020F0502020204030204" pitchFamily="34" charset="0"/>
              </a:rPr>
              <a:t> plasma volume &amp; </a:t>
            </a:r>
            <a:r>
              <a:rPr lang="en-AU" sz="1800" b="1" dirty="0">
                <a:solidFill>
                  <a:srgbClr val="FF0000"/>
                </a:solidFill>
                <a:sym typeface="Symbol" pitchFamily="18" charset="2"/>
              </a:rPr>
              <a:t></a:t>
            </a:r>
            <a:r>
              <a:rPr lang="en-US" altLang="en-US" sz="1800" b="1" dirty="0">
                <a:solidFill>
                  <a:srgbClr val="FF0000"/>
                </a:solidFill>
                <a:latin typeface="Calibri" panose="020F0502020204030204" pitchFamily="34" charset="0"/>
              </a:rPr>
              <a:t> in red blood cell count)</a:t>
            </a:r>
          </a:p>
          <a:p>
            <a:pPr lvl="0" defTabSz="457200" fontAlgn="base">
              <a:spcBef>
                <a:spcPct val="0"/>
              </a:spcBef>
              <a:spcAft>
                <a:spcPct val="0"/>
              </a:spcAft>
              <a:buClrTx/>
              <a:buNone/>
              <a:defRPr/>
            </a:pPr>
            <a:endParaRPr lang="en-US" altLang="en-US" sz="1800" dirty="0">
              <a:solidFill>
                <a:prstClr val="black"/>
              </a:solidFill>
              <a:latin typeface="Calibri" panose="020F0502020204030204" pitchFamily="34" charset="0"/>
            </a:endParaRPr>
          </a:p>
          <a:p>
            <a:pPr marL="28575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Highly trained endurance athletes have a blood </a:t>
            </a:r>
          </a:p>
          <a:p>
            <a:pPr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volume 20 - 25% greater than an untrained </a:t>
            </a:r>
          </a:p>
          <a:p>
            <a:pPr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subject</a:t>
            </a:r>
          </a:p>
          <a:p>
            <a:pPr lvl="0" defTabSz="457200" fontAlgn="base">
              <a:spcBef>
                <a:spcPct val="0"/>
              </a:spcBef>
              <a:spcAft>
                <a:spcPct val="0"/>
              </a:spcAft>
              <a:buClrTx/>
              <a:buNone/>
              <a:defRPr/>
            </a:pPr>
            <a:endParaRPr lang="en-US" altLang="en-US" sz="1800" dirty="0">
              <a:solidFill>
                <a:prstClr val="black"/>
              </a:solidFill>
              <a:latin typeface="Calibri" panose="020F0502020204030204" pitchFamily="34" charset="0"/>
            </a:endParaRPr>
          </a:p>
          <a:p>
            <a:pPr marL="285750" lvl="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Plasma volumes increases:</a:t>
            </a:r>
          </a:p>
          <a:p>
            <a:pPr marL="571500" indent="-285750" defTabSz="457200" fontAlgn="base">
              <a:spcBef>
                <a:spcPct val="0"/>
              </a:spcBef>
              <a:spcAft>
                <a:spcPct val="0"/>
              </a:spcAft>
              <a:buClrTx/>
              <a:buFont typeface="Cambria Math" panose="02040503050406030204" pitchFamily="18" charset="0"/>
              <a:buChar char="⎯"/>
              <a:defRPr/>
            </a:pPr>
            <a:r>
              <a:rPr lang="en-US" altLang="en-US" sz="1800" dirty="0">
                <a:solidFill>
                  <a:prstClr val="black"/>
                </a:solidFill>
                <a:latin typeface="Calibri" panose="020F0502020204030204" pitchFamily="34" charset="0"/>
              </a:rPr>
              <a:t>Assist in increasing SV </a:t>
            </a:r>
            <a:r>
              <a:rPr lang="en-US" altLang="en-US" sz="1800" i="1" dirty="0">
                <a:solidFill>
                  <a:prstClr val="black"/>
                </a:solidFill>
                <a:latin typeface="Calibri" panose="020F0502020204030204" pitchFamily="34" charset="0"/>
              </a:rPr>
              <a:t>(more blood can fill during </a:t>
            </a:r>
            <a:br>
              <a:rPr lang="en-US" altLang="en-US" sz="1800" i="1" dirty="0">
                <a:solidFill>
                  <a:prstClr val="black"/>
                </a:solidFill>
                <a:latin typeface="Calibri" panose="020F0502020204030204" pitchFamily="34" charset="0"/>
              </a:rPr>
            </a:br>
            <a:r>
              <a:rPr lang="en-US" altLang="en-US" sz="1800" i="1" dirty="0">
                <a:solidFill>
                  <a:prstClr val="black"/>
                </a:solidFill>
                <a:latin typeface="Calibri" panose="020F0502020204030204" pitchFamily="34" charset="0"/>
              </a:rPr>
              <a:t>diastole)</a:t>
            </a:r>
          </a:p>
          <a:p>
            <a:pPr marL="571500" indent="-285750" defTabSz="457200" fontAlgn="base">
              <a:spcBef>
                <a:spcPct val="0"/>
              </a:spcBef>
              <a:spcAft>
                <a:spcPct val="0"/>
              </a:spcAft>
              <a:buClrTx/>
              <a:buFont typeface="Cambria Math" panose="02040503050406030204" pitchFamily="18" charset="0"/>
              <a:buChar char="⎯"/>
              <a:defRPr/>
            </a:pPr>
            <a:r>
              <a:rPr lang="en-US" altLang="en-US" sz="1800" dirty="0">
                <a:solidFill>
                  <a:prstClr val="black"/>
                </a:solidFill>
                <a:latin typeface="Calibri" panose="020F0502020204030204" pitchFamily="34" charset="0"/>
              </a:rPr>
              <a:t>Assist in regulation of body temperature </a:t>
            </a:r>
          </a:p>
          <a:p>
            <a:pPr lvl="0" defTabSz="457200" fontAlgn="base">
              <a:spcBef>
                <a:spcPct val="0"/>
              </a:spcBef>
              <a:spcAft>
                <a:spcPct val="0"/>
              </a:spcAft>
              <a:buClrTx/>
              <a:buNone/>
              <a:defRPr/>
            </a:pPr>
            <a:endParaRPr lang="en-US" altLang="en-US" sz="1800" dirty="0">
              <a:solidFill>
                <a:prstClr val="black"/>
              </a:solidFill>
              <a:latin typeface="Calibri" panose="020F0502020204030204" pitchFamily="34" charset="0"/>
            </a:endParaRPr>
          </a:p>
          <a:p>
            <a:pPr marL="28575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Trained individuals are able to dissipate heat</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more quickly &amp; economically than untrained individuals </a:t>
            </a:r>
          </a:p>
          <a:p>
            <a:pPr marL="571500" indent="-285750" defTabSz="457200" fontAlgn="base">
              <a:spcBef>
                <a:spcPct val="0"/>
              </a:spcBef>
              <a:spcAft>
                <a:spcPct val="0"/>
              </a:spcAft>
              <a:buClrTx/>
              <a:buFont typeface="Cambria Math" panose="02040503050406030204" pitchFamily="18" charset="0"/>
              <a:buChar char="⎯"/>
              <a:defRPr/>
            </a:pPr>
            <a:r>
              <a:rPr lang="en-US" altLang="en-US" sz="1800" dirty="0">
                <a:solidFill>
                  <a:prstClr val="black"/>
                </a:solidFill>
                <a:latin typeface="Calibri" panose="020F0502020204030204" pitchFamily="34" charset="0"/>
              </a:rPr>
              <a:t>This improves performance, as the heat generated by energy metabolism is less detrimental to performance</a:t>
            </a:r>
            <a:endParaRPr lang="en-US" altLang="en-US" sz="1800" b="1" dirty="0">
              <a:solidFill>
                <a:srgbClr val="A2C816"/>
              </a:solidFill>
              <a:latin typeface="Calibri" panose="020F0502020204030204" pitchFamily="34" charset="0"/>
            </a:endParaRPr>
          </a:p>
        </p:txBody>
      </p:sp>
      <p:pic>
        <p:nvPicPr>
          <p:cNvPr id="128002" name="Picture 2" descr="Image result for blood plasma">
            <a:extLst>
              <a:ext uri="{FF2B5EF4-FFF2-40B4-BE49-F238E27FC236}">
                <a16:creationId xmlns:a16="http://schemas.microsoft.com/office/drawing/2014/main" id="{55C3A7A4-3BF8-4441-9AC0-0C2C7B22211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028" b="8778"/>
          <a:stretch/>
        </p:blipFill>
        <p:spPr bwMode="auto">
          <a:xfrm>
            <a:off x="6019800" y="1795027"/>
            <a:ext cx="2695516" cy="3101481"/>
          </a:xfrm>
          <a:prstGeom prst="rect">
            <a:avLst/>
          </a:prstGeom>
          <a:solidFill>
            <a:schemeClr val="bg1"/>
          </a:solidFill>
        </p:spPr>
      </p:pic>
      <p:sp>
        <p:nvSpPr>
          <p:cNvPr id="3" name="Rectangle 2">
            <a:extLst>
              <a:ext uri="{FF2B5EF4-FFF2-40B4-BE49-F238E27FC236}">
                <a16:creationId xmlns:a16="http://schemas.microsoft.com/office/drawing/2014/main" id="{B19A3AD0-D895-412E-A086-4B96BA91FF67}"/>
              </a:ext>
            </a:extLst>
          </p:cNvPr>
          <p:cNvSpPr/>
          <p:nvPr/>
        </p:nvSpPr>
        <p:spPr>
          <a:xfrm>
            <a:off x="6553200" y="4859179"/>
            <a:ext cx="1843367" cy="246221"/>
          </a:xfrm>
          <a:prstGeom prst="rect">
            <a:avLst/>
          </a:prstGeom>
        </p:spPr>
        <p:txBody>
          <a:bodyPr wrap="square">
            <a:spAutoFit/>
          </a:bodyPr>
          <a:lstStyle/>
          <a:p>
            <a:pPr algn="r"/>
            <a:r>
              <a:rPr lang="en-AU" sz="500" dirty="0"/>
              <a:t>https://commons.wikimedia.org/wiki/File:Diagram_of_what_is_in_blood_CRUK_050.svg</a:t>
            </a:r>
          </a:p>
        </p:txBody>
      </p:sp>
      <p:sp>
        <p:nvSpPr>
          <p:cNvPr id="11" name="Title 1">
            <a:extLst>
              <a:ext uri="{FF2B5EF4-FFF2-40B4-BE49-F238E27FC236}">
                <a16:creationId xmlns:a16="http://schemas.microsoft.com/office/drawing/2014/main" id="{DC6C63E2-A0D9-D843-909B-C14AA585FDAE}"/>
              </a:ext>
            </a:extLst>
          </p:cNvPr>
          <p:cNvSpPr>
            <a:spLocks noGrp="1"/>
          </p:cNvSpPr>
          <p:nvPr>
            <p:ph type="title"/>
          </p:nvPr>
        </p:nvSpPr>
        <p:spPr>
          <a:xfrm>
            <a:off x="0" y="0"/>
            <a:ext cx="9144000" cy="653224"/>
          </a:xfrm>
          <a:solidFill>
            <a:srgbClr val="8560A6"/>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CARDIOVASCULAR ADAPTATIONS</a:t>
            </a:r>
          </a:p>
        </p:txBody>
      </p:sp>
    </p:spTree>
    <p:extLst>
      <p:ext uri="{BB962C8B-B14F-4D97-AF65-F5344CB8AC3E}">
        <p14:creationId xmlns:p14="http://schemas.microsoft.com/office/powerpoint/2010/main" val="29450567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168</a:t>
            </a:fld>
            <a:endParaRPr lang="en-US"/>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76200" y="6337001"/>
            <a:ext cx="457501" cy="457955"/>
          </a:xfrm>
          <a:prstGeom prst="rect">
            <a:avLst/>
          </a:prstGeom>
          <a:noFill/>
        </p:spPr>
      </p:pic>
      <p:sp>
        <p:nvSpPr>
          <p:cNvPr id="8" name="TextBox 7">
            <a:hlinkClick r:id="rId3" action="ppaction://hlinksldjump"/>
          </p:cNvPr>
          <p:cNvSpPr txBox="1"/>
          <p:nvPr/>
        </p:nvSpPr>
        <p:spPr>
          <a:xfrm>
            <a:off x="-76200" y="6718756"/>
            <a:ext cx="838200" cy="215444"/>
          </a:xfrm>
          <a:prstGeom prst="rect">
            <a:avLst/>
          </a:prstGeom>
          <a:noFill/>
        </p:spPr>
        <p:txBody>
          <a:bodyPr wrap="square" rtlCol="0">
            <a:spAutoFit/>
          </a:bodyPr>
          <a:lstStyle/>
          <a:p>
            <a:pPr algn="ctr"/>
            <a:r>
              <a:rPr lang="en-AU" sz="800" dirty="0"/>
              <a:t>Home</a:t>
            </a:r>
            <a:endParaRPr lang="en-US" sz="800" dirty="0"/>
          </a:p>
        </p:txBody>
      </p:sp>
      <p:sp>
        <p:nvSpPr>
          <p:cNvPr id="9" name="Rectangle 4">
            <a:extLst>
              <a:ext uri="{FF2B5EF4-FFF2-40B4-BE49-F238E27FC236}">
                <a16:creationId xmlns:a16="http://schemas.microsoft.com/office/drawing/2014/main" id="{2DEB2569-FB13-4F39-B555-F0F7FE8010DA}"/>
              </a:ext>
            </a:extLst>
          </p:cNvPr>
          <p:cNvSpPr>
            <a:spLocks noChangeArrowheads="1"/>
          </p:cNvSpPr>
          <p:nvPr/>
        </p:nvSpPr>
        <p:spPr bwMode="auto">
          <a:xfrm>
            <a:off x="304800" y="1066800"/>
            <a:ext cx="8610600" cy="1908215"/>
          </a:xfrm>
          <a:prstGeom prst="rect">
            <a:avLst/>
          </a:prstGeom>
          <a:solidFill>
            <a:schemeClr val="bg1"/>
          </a:solidFill>
          <a:ln w="38100">
            <a:solidFill>
              <a:srgbClr val="7030A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defRPr/>
            </a:pPr>
            <a:r>
              <a:rPr lang="en-AU" sz="1800" b="1" dirty="0">
                <a:solidFill>
                  <a:srgbClr val="FF0000"/>
                </a:solidFill>
                <a:latin typeface="+mn-lt"/>
                <a:sym typeface="Symbol" pitchFamily="18" charset="2"/>
              </a:rPr>
              <a:t>Increased </a:t>
            </a:r>
            <a:r>
              <a:rPr lang="en-US" sz="1800" b="1" dirty="0">
                <a:solidFill>
                  <a:srgbClr val="FF0000"/>
                </a:solidFill>
                <a:latin typeface="+mn-lt"/>
                <a:sym typeface="Symbol" pitchFamily="18" charset="2"/>
              </a:rPr>
              <a:t>V</a:t>
            </a:r>
            <a:r>
              <a:rPr lang="en-US" altLang="en-US" sz="1800" b="1" dirty="0">
                <a:solidFill>
                  <a:srgbClr val="FF0000"/>
                </a:solidFill>
                <a:latin typeface="+mn-lt"/>
              </a:rPr>
              <a:t>olume of </a:t>
            </a:r>
            <a:r>
              <a:rPr lang="en-US" altLang="en-US" sz="1800" b="1" dirty="0" err="1">
                <a:solidFill>
                  <a:srgbClr val="FF0000"/>
                </a:solidFill>
                <a:latin typeface="+mn-lt"/>
              </a:rPr>
              <a:t>haemoglobin</a:t>
            </a:r>
            <a:endParaRPr lang="en-US" altLang="en-US" sz="1800" b="1" dirty="0">
              <a:solidFill>
                <a:srgbClr val="FF0000"/>
              </a:solidFill>
              <a:latin typeface="+mn-lt"/>
            </a:endParaRPr>
          </a:p>
          <a:p>
            <a:pPr defTabSz="457200" fontAlgn="base">
              <a:spcBef>
                <a:spcPct val="0"/>
              </a:spcBef>
              <a:spcAft>
                <a:spcPct val="0"/>
              </a:spcAft>
              <a:buClrTx/>
              <a:buNone/>
              <a:defRPr/>
            </a:pPr>
            <a:endParaRPr lang="en-US" altLang="en-US" sz="1000" b="1" dirty="0">
              <a:solidFill>
                <a:srgbClr val="FF0000"/>
              </a:solidFill>
              <a:latin typeface="Calibri" panose="020F0502020204030204" pitchFamily="34" charset="0"/>
            </a:endParaRPr>
          </a:p>
          <a:p>
            <a:pPr marL="342900" lvl="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The total amount of haemoglobin in the blood increases with aerobic training</a:t>
            </a:r>
          </a:p>
          <a:p>
            <a:pPr marL="342900" lvl="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Haemoglobin is important for the transport of O</a:t>
            </a:r>
            <a:r>
              <a:rPr lang="en-US" altLang="en-US" sz="1800" baseline="-25000" dirty="0">
                <a:solidFill>
                  <a:prstClr val="black"/>
                </a:solidFill>
                <a:latin typeface="Calibri" panose="020F0502020204030204" pitchFamily="34" charset="0"/>
              </a:rPr>
              <a:t>2</a:t>
            </a:r>
            <a:r>
              <a:rPr lang="en-US" altLang="en-US" sz="1800" dirty="0">
                <a:solidFill>
                  <a:prstClr val="black"/>
                </a:solidFill>
                <a:latin typeface="Calibri" panose="020F0502020204030204" pitchFamily="34" charset="0"/>
              </a:rPr>
              <a:t> from the lungs to the working muscles</a:t>
            </a:r>
          </a:p>
          <a:p>
            <a:pPr marL="342900" lvl="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Increases in blood volume are associated with greater </a:t>
            </a:r>
            <a:r>
              <a:rPr lang="en-US" altLang="en-US" sz="1800" u="sng" dirty="0">
                <a:solidFill>
                  <a:prstClr val="black"/>
                </a:solidFill>
                <a:latin typeface="Calibri" panose="020F0502020204030204" pitchFamily="34" charset="0"/>
              </a:rPr>
              <a:t>amounts</a:t>
            </a:r>
            <a:r>
              <a:rPr lang="en-US" altLang="en-US" sz="1800" i="1" dirty="0">
                <a:solidFill>
                  <a:prstClr val="black"/>
                </a:solidFill>
                <a:latin typeface="Calibri" panose="020F0502020204030204" pitchFamily="34" charset="0"/>
              </a:rPr>
              <a:t> </a:t>
            </a:r>
            <a:r>
              <a:rPr lang="en-US" altLang="en-US" sz="1800" dirty="0">
                <a:solidFill>
                  <a:prstClr val="black"/>
                </a:solidFill>
                <a:latin typeface="Calibri" panose="020F0502020204030204" pitchFamily="34" charset="0"/>
              </a:rPr>
              <a:t>of</a:t>
            </a:r>
            <a:r>
              <a:rPr lang="en-US" altLang="en-US" sz="1800" i="1" dirty="0">
                <a:solidFill>
                  <a:prstClr val="black"/>
                </a:solidFill>
                <a:latin typeface="Calibri" panose="020F0502020204030204" pitchFamily="34" charset="0"/>
              </a:rPr>
              <a:t> </a:t>
            </a:r>
            <a:r>
              <a:rPr lang="en-US" altLang="en-US" sz="1800" dirty="0">
                <a:solidFill>
                  <a:prstClr val="black"/>
                </a:solidFill>
                <a:latin typeface="Calibri" panose="020F0502020204030204" pitchFamily="34" charset="0"/>
              </a:rPr>
              <a:t>haemoglobin, but the </a:t>
            </a:r>
            <a:r>
              <a:rPr lang="en-US" altLang="en-US" sz="1800" u="sng" dirty="0">
                <a:solidFill>
                  <a:prstClr val="black"/>
                </a:solidFill>
                <a:latin typeface="Calibri" panose="020F0502020204030204" pitchFamily="34" charset="0"/>
              </a:rPr>
              <a:t>haemoglobin concentration does not increase</a:t>
            </a:r>
            <a:endParaRPr lang="en-US" altLang="en-US" sz="1800" b="1" u="sng" dirty="0">
              <a:solidFill>
                <a:srgbClr val="A2C816"/>
              </a:solidFill>
              <a:latin typeface="Calibri" panose="020F0502020204030204" pitchFamily="34" charset="0"/>
            </a:endParaRPr>
          </a:p>
        </p:txBody>
      </p:sp>
      <p:graphicFrame>
        <p:nvGraphicFramePr>
          <p:cNvPr id="13" name="Table 12">
            <a:extLst>
              <a:ext uri="{FF2B5EF4-FFF2-40B4-BE49-F238E27FC236}">
                <a16:creationId xmlns:a16="http://schemas.microsoft.com/office/drawing/2014/main" id="{ADA91C90-8E98-40DE-B840-18EB4112C4FA}"/>
              </a:ext>
            </a:extLst>
          </p:cNvPr>
          <p:cNvGraphicFramePr>
            <a:graphicFrameLocks noGrp="1"/>
          </p:cNvGraphicFramePr>
          <p:nvPr/>
        </p:nvGraphicFramePr>
        <p:xfrm>
          <a:off x="2339709" y="3400177"/>
          <a:ext cx="6575691" cy="1875037"/>
        </p:xfrm>
        <a:graphic>
          <a:graphicData uri="http://schemas.openxmlformats.org/drawingml/2006/table">
            <a:tbl>
              <a:tblPr/>
              <a:tblGrid>
                <a:gridCol w="3603730">
                  <a:extLst>
                    <a:ext uri="{9D8B030D-6E8A-4147-A177-3AD203B41FA5}">
                      <a16:colId xmlns:a16="http://schemas.microsoft.com/office/drawing/2014/main" val="20000"/>
                    </a:ext>
                  </a:extLst>
                </a:gridCol>
                <a:gridCol w="1444324">
                  <a:extLst>
                    <a:ext uri="{9D8B030D-6E8A-4147-A177-3AD203B41FA5}">
                      <a16:colId xmlns:a16="http://schemas.microsoft.com/office/drawing/2014/main" val="20001"/>
                    </a:ext>
                  </a:extLst>
                </a:gridCol>
                <a:gridCol w="1527637">
                  <a:extLst>
                    <a:ext uri="{9D8B030D-6E8A-4147-A177-3AD203B41FA5}">
                      <a16:colId xmlns:a16="http://schemas.microsoft.com/office/drawing/2014/main" val="20002"/>
                    </a:ext>
                  </a:extLst>
                </a:gridCol>
              </a:tblGrid>
              <a:tr h="35995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bg1"/>
                        </a:solidFill>
                        <a:effectLst/>
                        <a:latin typeface="Calibri" pitchFamily="34" charset="0"/>
                        <a:ea typeface="ＭＳ Ｐゴシック" pitchFamily="34" charset="-128"/>
                        <a:cs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bg1"/>
                          </a:solidFill>
                          <a:effectLst/>
                          <a:latin typeface="Calibri" pitchFamily="34" charset="0"/>
                          <a:ea typeface="ＭＳ Ｐゴシック" pitchFamily="34" charset="-128"/>
                          <a:cs typeface="Calibri" pitchFamily="34" charset="0"/>
                        </a:rPr>
                        <a:t>Pre-Training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34" charset="0"/>
                          <a:ea typeface="ＭＳ Ｐゴシック" pitchFamily="34" charset="-128"/>
                          <a:cs typeface="Calibri" pitchFamily="34" charset="0"/>
                        </a:rPr>
                        <a:t>Post-training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35995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ea typeface="ＭＳ Ｐゴシック" pitchFamily="34" charset="-128"/>
                          <a:cs typeface="Calibri" pitchFamily="34" charset="0"/>
                        </a:rPr>
                        <a:t>Total Haemoglobin (g)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ea typeface="ＭＳ Ｐゴシック" pitchFamily="34" charset="-128"/>
                          <a:cs typeface="Calibri" pitchFamily="34" charset="0"/>
                        </a:rPr>
                        <a:t>805.0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pitchFamily="34" charset="0"/>
                          <a:ea typeface="ＭＳ Ｐゴシック" pitchFamily="34" charset="-128"/>
                          <a:cs typeface="Calibri" pitchFamily="34" charset="0"/>
                        </a:rPr>
                        <a:t>995.0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5995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ea typeface="ＭＳ Ｐゴシック" pitchFamily="34" charset="-128"/>
                          <a:cs typeface="Calibri" pitchFamily="34" charset="0"/>
                        </a:rPr>
                        <a:t>Total Blood volume (L)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pitchFamily="34" charset="0"/>
                          <a:ea typeface="ＭＳ Ｐゴシック" pitchFamily="34" charset="-128"/>
                          <a:cs typeface="Calibri" pitchFamily="34" charset="0"/>
                        </a:rPr>
                        <a:t>5.25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ea typeface="ＭＳ Ｐゴシック" pitchFamily="34" charset="-128"/>
                          <a:cs typeface="Calibri" pitchFamily="34" charset="0"/>
                        </a:rPr>
                        <a:t>6.58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777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ea typeface="ＭＳ Ｐゴシック" pitchFamily="34" charset="-128"/>
                          <a:cs typeface="Calibri" pitchFamily="34" charset="0"/>
                        </a:rPr>
                        <a:t>Haemoglobin concentration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ea typeface="ＭＳ Ｐゴシック" pitchFamily="34" charset="-128"/>
                          <a:cs typeface="Calibri" pitchFamily="34" charset="0"/>
                        </a:rPr>
                        <a:t>(g/100mL of blood)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ea typeface="ＭＳ Ｐゴシック" pitchFamily="34" charset="-128"/>
                          <a:cs typeface="Calibri" pitchFamily="34" charset="0"/>
                        </a:rPr>
                        <a:t>15.3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ea typeface="ＭＳ Ｐゴシック" pitchFamily="34" charset="-128"/>
                          <a:cs typeface="Calibri" pitchFamily="34" charset="0"/>
                        </a:rPr>
                        <a:t>15.1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14" name="Picture 13" descr="A picture containing object&#10;&#10;Description automatically generated">
            <a:extLst>
              <a:ext uri="{FF2B5EF4-FFF2-40B4-BE49-F238E27FC236}">
                <a16:creationId xmlns:a16="http://schemas.microsoft.com/office/drawing/2014/main" id="{A785941B-E82C-41A8-950D-9FFACE4676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438" t="19253" r="9267"/>
          <a:stretch/>
        </p:blipFill>
        <p:spPr>
          <a:xfrm>
            <a:off x="50296" y="3447647"/>
            <a:ext cx="2007104" cy="1682336"/>
          </a:xfrm>
          <a:prstGeom prst="rect">
            <a:avLst/>
          </a:prstGeom>
        </p:spPr>
      </p:pic>
      <p:sp>
        <p:nvSpPr>
          <p:cNvPr id="15" name="Rectangle 14">
            <a:extLst>
              <a:ext uri="{FF2B5EF4-FFF2-40B4-BE49-F238E27FC236}">
                <a16:creationId xmlns:a16="http://schemas.microsoft.com/office/drawing/2014/main" id="{0C64DB7F-43F3-4F6F-B083-D06EFF444FA0}"/>
              </a:ext>
            </a:extLst>
          </p:cNvPr>
          <p:cNvSpPr/>
          <p:nvPr/>
        </p:nvSpPr>
        <p:spPr>
          <a:xfrm>
            <a:off x="152400" y="4676001"/>
            <a:ext cx="1882509" cy="276999"/>
          </a:xfrm>
          <a:prstGeom prst="rect">
            <a:avLst/>
          </a:prstGeom>
        </p:spPr>
        <p:txBody>
          <a:bodyPr wrap="square">
            <a:spAutoFit/>
          </a:bodyPr>
          <a:lstStyle/>
          <a:p>
            <a:pPr algn="r"/>
            <a:r>
              <a:rPr lang="en-AU" sz="600" dirty="0"/>
              <a:t>https://commons.wikimedia.org/wiki/File:Red-blood-cell_illust.svg</a:t>
            </a:r>
          </a:p>
        </p:txBody>
      </p:sp>
      <p:pic>
        <p:nvPicPr>
          <p:cNvPr id="129026" name="Picture 2" descr="Image result for haemoglobin">
            <a:extLst>
              <a:ext uri="{FF2B5EF4-FFF2-40B4-BE49-F238E27FC236}">
                <a16:creationId xmlns:a16="http://schemas.microsoft.com/office/drawing/2014/main" id="{B2B16A15-6A2B-4484-821B-84C293D524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4922955"/>
            <a:ext cx="1759549" cy="15804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0E29452-61A1-42D6-9C48-CA670166F857}"/>
              </a:ext>
            </a:extLst>
          </p:cNvPr>
          <p:cNvSpPr/>
          <p:nvPr/>
        </p:nvSpPr>
        <p:spPr>
          <a:xfrm>
            <a:off x="609600" y="6368534"/>
            <a:ext cx="2361899" cy="184666"/>
          </a:xfrm>
          <a:prstGeom prst="rect">
            <a:avLst/>
          </a:prstGeom>
        </p:spPr>
        <p:txBody>
          <a:bodyPr wrap="square">
            <a:spAutoFit/>
          </a:bodyPr>
          <a:lstStyle/>
          <a:p>
            <a:r>
              <a:rPr lang="en-AU" sz="600" dirty="0"/>
              <a:t>https://commons.wikimedia.org/wiki/File:1GZX_Haemoglobin.png</a:t>
            </a:r>
          </a:p>
        </p:txBody>
      </p:sp>
      <p:sp>
        <p:nvSpPr>
          <p:cNvPr id="16" name="Title 1">
            <a:extLst>
              <a:ext uri="{FF2B5EF4-FFF2-40B4-BE49-F238E27FC236}">
                <a16:creationId xmlns:a16="http://schemas.microsoft.com/office/drawing/2014/main" id="{58661310-E226-004E-B2AF-2B2424062ABA}"/>
              </a:ext>
            </a:extLst>
          </p:cNvPr>
          <p:cNvSpPr>
            <a:spLocks noGrp="1"/>
          </p:cNvSpPr>
          <p:nvPr>
            <p:ph type="title"/>
          </p:nvPr>
        </p:nvSpPr>
        <p:spPr>
          <a:xfrm>
            <a:off x="0" y="0"/>
            <a:ext cx="9144000" cy="653224"/>
          </a:xfrm>
          <a:solidFill>
            <a:srgbClr val="8560A6"/>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CARDIOVASCULAR ADAPTATIONS</a:t>
            </a:r>
          </a:p>
        </p:txBody>
      </p:sp>
    </p:spTree>
    <p:extLst>
      <p:ext uri="{BB962C8B-B14F-4D97-AF65-F5344CB8AC3E}">
        <p14:creationId xmlns:p14="http://schemas.microsoft.com/office/powerpoint/2010/main" val="2081196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169</a:t>
            </a:fld>
            <a:endParaRPr lang="en-US"/>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9" name="Rectangle 4">
            <a:extLst>
              <a:ext uri="{FF2B5EF4-FFF2-40B4-BE49-F238E27FC236}">
                <a16:creationId xmlns:a16="http://schemas.microsoft.com/office/drawing/2014/main" id="{2DEB2569-FB13-4F39-B555-F0F7FE8010DA}"/>
              </a:ext>
            </a:extLst>
          </p:cNvPr>
          <p:cNvSpPr>
            <a:spLocks noChangeArrowheads="1"/>
          </p:cNvSpPr>
          <p:nvPr/>
        </p:nvSpPr>
        <p:spPr bwMode="auto">
          <a:xfrm>
            <a:off x="542548" y="1066800"/>
            <a:ext cx="8058903" cy="3693319"/>
          </a:xfrm>
          <a:prstGeom prst="rect">
            <a:avLst/>
          </a:prstGeom>
          <a:solidFill>
            <a:schemeClr val="bg1"/>
          </a:solidFill>
          <a:ln w="38100">
            <a:solidFill>
              <a:srgbClr val="7030A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pPr>
            <a:r>
              <a:rPr lang="en-US" altLang="en-US" b="1" dirty="0">
                <a:solidFill>
                  <a:schemeClr val="tx1"/>
                </a:solidFill>
                <a:latin typeface="Calibri" panose="020F0502020204030204" pitchFamily="34" charset="0"/>
              </a:rPr>
              <a:t>BLOOD VESSELS:</a:t>
            </a:r>
          </a:p>
          <a:p>
            <a:pPr defTabSz="457200" fontAlgn="base">
              <a:spcBef>
                <a:spcPct val="0"/>
              </a:spcBef>
              <a:spcAft>
                <a:spcPct val="0"/>
              </a:spcAft>
              <a:buClrTx/>
              <a:buNone/>
            </a:pPr>
            <a:endParaRPr lang="en-US" altLang="en-US" sz="1000" b="1" dirty="0">
              <a:solidFill>
                <a:schemeClr val="tx1"/>
              </a:solidFill>
              <a:latin typeface="Calibri" panose="020F0502020204030204" pitchFamily="34" charset="0"/>
            </a:endParaRPr>
          </a:p>
          <a:p>
            <a:pPr defTabSz="457200" fontAlgn="base">
              <a:spcBef>
                <a:spcPct val="0"/>
              </a:spcBef>
              <a:spcAft>
                <a:spcPct val="0"/>
              </a:spcAft>
              <a:buClrTx/>
              <a:buNone/>
            </a:pPr>
            <a:r>
              <a:rPr lang="en-AU" sz="1800" b="1" dirty="0">
                <a:solidFill>
                  <a:srgbClr val="FF0000"/>
                </a:solidFill>
                <a:latin typeface="+mn-lt"/>
                <a:sym typeface="Symbol" pitchFamily="18" charset="2"/>
              </a:rPr>
              <a:t>Increased </a:t>
            </a:r>
            <a:r>
              <a:rPr lang="en-US" sz="1800" b="1" dirty="0">
                <a:solidFill>
                  <a:srgbClr val="FF0000"/>
                </a:solidFill>
                <a:latin typeface="+mn-lt"/>
                <a:sym typeface="Symbol" pitchFamily="18" charset="2"/>
              </a:rPr>
              <a:t>c</a:t>
            </a:r>
            <a:r>
              <a:rPr lang="en-US" altLang="en-US" sz="1800" b="1" dirty="0">
                <a:solidFill>
                  <a:srgbClr val="FF0000"/>
                </a:solidFill>
                <a:latin typeface="+mn-lt"/>
              </a:rPr>
              <a:t>apillarisation around heart &amp; skeletal muscle</a:t>
            </a:r>
          </a:p>
          <a:p>
            <a:pPr defTabSz="457200" fontAlgn="base">
              <a:spcBef>
                <a:spcPct val="0"/>
              </a:spcBef>
              <a:spcAft>
                <a:spcPct val="0"/>
              </a:spcAft>
              <a:buClrTx/>
              <a:buNone/>
            </a:pPr>
            <a:endParaRPr lang="en-US" altLang="en-US" sz="1000" b="1" dirty="0">
              <a:solidFill>
                <a:srgbClr val="FF0000"/>
              </a:solidFill>
              <a:latin typeface="+mn-lt"/>
            </a:endParaRPr>
          </a:p>
          <a:p>
            <a:pPr marL="342900" indent="-342900" defTabSz="457200" fontAlgn="base">
              <a:spcBef>
                <a:spcPct val="0"/>
              </a:spcBef>
              <a:spcAft>
                <a:spcPct val="0"/>
              </a:spcAft>
              <a:buClrTx/>
              <a:buFont typeface="Arial" panose="020B0604020202020204" pitchFamily="34" charset="0"/>
              <a:buChar char="•"/>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This increased capillarisation allows for improved blood flow to the heart delivering more O</a:t>
            </a:r>
            <a:r>
              <a:rPr kumimoji="0" lang="en-US" altLang="en-US" sz="1800" b="0" i="0" u="none" strike="noStrike" kern="1200" cap="none" spc="0" normalizeH="0" baseline="-2500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2</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 to the myocardium</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endParaRPr>
          </a:p>
          <a:p>
            <a:pPr marL="342900" indent="-342900" defTabSz="457200" fontAlgn="base">
              <a:spcBef>
                <a:spcPct val="0"/>
              </a:spcBef>
              <a:spcAft>
                <a:spcPct val="0"/>
              </a:spcAft>
              <a:buClrTx/>
              <a:buFont typeface="Arial" panose="020B0604020202020204" pitchFamily="34" charset="0"/>
              <a:buChar char="•"/>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With aerobic training myocardium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      O</a:t>
            </a:r>
            <a:r>
              <a:rPr kumimoji="0" lang="en-US" altLang="en-US" sz="1800" b="0" i="0" u="none" strike="noStrike" kern="1200" cap="none" spc="0" normalizeH="0" baseline="-2500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2</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 consumption decreases due to </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sz="1800" dirty="0">
                <a:solidFill>
                  <a:prstClr val="black"/>
                </a:solidFill>
                <a:latin typeface="Calibri" panose="020F0502020204030204" pitchFamily="34" charset="0"/>
              </a:rPr>
              <a:t>       </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rPr>
              <a:t>a decrease HR &amp; increase in SV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lang="en-US" altLang="en-US" dirty="0">
              <a:solidFill>
                <a:prstClr val="black"/>
              </a:solidFill>
              <a:latin typeface="Calibri" panose="020F050202020403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lang="en-US" altLang="en-US" dirty="0">
              <a:solidFill>
                <a:prstClr val="black"/>
              </a:solidFill>
              <a:latin typeface="Calibri" panose="020F0502020204030204" pitchFamily="34" charset="0"/>
            </a:endParaRPr>
          </a:p>
        </p:txBody>
      </p:sp>
      <p:sp>
        <p:nvSpPr>
          <p:cNvPr id="12" name="Rectangle 9">
            <a:extLst>
              <a:ext uri="{FF2B5EF4-FFF2-40B4-BE49-F238E27FC236}">
                <a16:creationId xmlns:a16="http://schemas.microsoft.com/office/drawing/2014/main" id="{029B7836-7528-4E72-8A0F-AA6CCC4230EC}"/>
              </a:ext>
            </a:extLst>
          </p:cNvPr>
          <p:cNvSpPr>
            <a:spLocks noChangeArrowheads="1"/>
          </p:cNvSpPr>
          <p:nvPr/>
        </p:nvSpPr>
        <p:spPr bwMode="auto">
          <a:xfrm>
            <a:off x="627897" y="4865773"/>
            <a:ext cx="8058903" cy="923330"/>
          </a:xfrm>
          <a:prstGeom prst="rect">
            <a:avLst/>
          </a:prstGeom>
          <a:solidFill>
            <a:srgbClr val="FF0000"/>
          </a:solidFill>
          <a:ln/>
        </p:spPr>
        <p:style>
          <a:lnRef idx="1">
            <a:schemeClr val="accent4"/>
          </a:lnRef>
          <a:fillRef idx="2">
            <a:schemeClr val="accent4"/>
          </a:fillRef>
          <a:effectRef idx="1">
            <a:schemeClr val="accent4"/>
          </a:effectRef>
          <a:fontRef idx="minor">
            <a:schemeClr val="dk1"/>
          </a:fontRef>
        </p:style>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chemeClr val="bg1"/>
                </a:solidFill>
                <a:effectLst/>
                <a:uLnTx/>
                <a:uFillTx/>
                <a:latin typeface="Calibri" panose="020F0502020204030204" pitchFamily="34" charset="0"/>
                <a:ea typeface="ＭＳ Ｐゴシック" panose="020B0600070205080204" pitchFamily="34" charset="-128"/>
                <a:cs typeface="+mn-cs"/>
              </a:rPr>
              <a:t>Therefore at rest &amp; during submaximal exercise there is a slight decrease in blood flow to the heart muscle as it’s not having to work as hard.</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chemeClr val="bg1"/>
                </a:solidFill>
                <a:effectLst/>
                <a:uLnTx/>
                <a:uFillTx/>
                <a:latin typeface="Calibri" panose="020F0502020204030204" pitchFamily="34" charset="0"/>
                <a:ea typeface="ＭＳ Ｐゴシック" panose="020B0600070205080204" pitchFamily="34" charset="-128"/>
                <a:cs typeface="+mn-cs"/>
              </a:rPr>
              <a:t> </a:t>
            </a:r>
            <a:r>
              <a:rPr kumimoji="0" lang="en-US" altLang="en-US" sz="1800" b="0" i="1" u="none" strike="noStrike" kern="1200" cap="none" spc="0" normalizeH="0" baseline="0" noProof="0" dirty="0">
                <a:ln>
                  <a:noFill/>
                </a:ln>
                <a:solidFill>
                  <a:schemeClr val="bg1"/>
                </a:solidFill>
                <a:effectLst/>
                <a:uLnTx/>
                <a:uFillTx/>
                <a:latin typeface="Calibri" panose="020F0502020204030204" pitchFamily="34" charset="0"/>
                <a:ea typeface="ＭＳ Ｐゴシック" panose="020B0600070205080204" pitchFamily="34" charset="-128"/>
                <a:cs typeface="+mn-cs"/>
              </a:rPr>
              <a:t>(remember: decrease in resting &amp; submaximal heart rate)</a:t>
            </a:r>
          </a:p>
        </p:txBody>
      </p:sp>
      <p:pic>
        <p:nvPicPr>
          <p:cNvPr id="13" name="Picture 4" descr="Image result for arteries and veins">
            <a:extLst>
              <a:ext uri="{FF2B5EF4-FFF2-40B4-BE49-F238E27FC236}">
                <a16:creationId xmlns:a16="http://schemas.microsoft.com/office/drawing/2014/main" id="{5B7D6147-74E1-4042-93E9-CACCB62E7F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2499662"/>
            <a:ext cx="1971674" cy="196339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A4EA8BE-227A-498D-91B8-DA65DC9F4B12}"/>
              </a:ext>
            </a:extLst>
          </p:cNvPr>
          <p:cNvSpPr/>
          <p:nvPr/>
        </p:nvSpPr>
        <p:spPr>
          <a:xfrm>
            <a:off x="4305164" y="4474994"/>
            <a:ext cx="2467110" cy="184666"/>
          </a:xfrm>
          <a:prstGeom prst="rect">
            <a:avLst/>
          </a:prstGeom>
        </p:spPr>
        <p:txBody>
          <a:bodyPr wrap="square">
            <a:spAutoFit/>
          </a:bodyPr>
          <a:lstStyle/>
          <a:p>
            <a:r>
              <a:rPr lang="en-AU" sz="600" dirty="0"/>
              <a:t>https://commons.wikimedia.org/wiki/File:Capillary_system_CERT.jpg</a:t>
            </a:r>
          </a:p>
        </p:txBody>
      </p:sp>
      <p:pic>
        <p:nvPicPr>
          <p:cNvPr id="15" name="Picture 2" descr="Aorta, Artery, Blood, Cardiac, Cardiology, Heart, Human">
            <a:extLst>
              <a:ext uri="{FF2B5EF4-FFF2-40B4-BE49-F238E27FC236}">
                <a16:creationId xmlns:a16="http://schemas.microsoft.com/office/drawing/2014/main" id="{30F64701-B664-469C-8562-5A8847E396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1597" y="2363929"/>
            <a:ext cx="1653812" cy="207496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E849289-C4DD-488C-A4FA-22333389584A}"/>
              </a:ext>
            </a:extLst>
          </p:cNvPr>
          <p:cNvSpPr/>
          <p:nvPr/>
        </p:nvSpPr>
        <p:spPr>
          <a:xfrm>
            <a:off x="1855182" y="7113502"/>
            <a:ext cx="2076209" cy="184666"/>
          </a:xfrm>
          <a:prstGeom prst="rect">
            <a:avLst/>
          </a:prstGeom>
        </p:spPr>
        <p:txBody>
          <a:bodyPr wrap="none">
            <a:spAutoFit/>
          </a:bodyPr>
          <a:lstStyle/>
          <a:p>
            <a:r>
              <a:rPr lang="en-AU" sz="600" dirty="0">
                <a:solidFill>
                  <a:schemeClr val="bg1"/>
                </a:solidFill>
              </a:rPr>
              <a:t>https://pixabay.com/en/aorta-artery-blood-cardiac-151145/</a:t>
            </a:r>
          </a:p>
        </p:txBody>
      </p:sp>
      <p:sp>
        <p:nvSpPr>
          <p:cNvPr id="17" name="Rectangle 16">
            <a:extLst>
              <a:ext uri="{FF2B5EF4-FFF2-40B4-BE49-F238E27FC236}">
                <a16:creationId xmlns:a16="http://schemas.microsoft.com/office/drawing/2014/main" id="{0C293B1F-E83F-42F7-A3D7-0DE73E6573B1}"/>
              </a:ext>
            </a:extLst>
          </p:cNvPr>
          <p:cNvSpPr/>
          <p:nvPr/>
        </p:nvSpPr>
        <p:spPr>
          <a:xfrm>
            <a:off x="6553200" y="4474994"/>
            <a:ext cx="2076209" cy="184666"/>
          </a:xfrm>
          <a:prstGeom prst="rect">
            <a:avLst/>
          </a:prstGeom>
        </p:spPr>
        <p:txBody>
          <a:bodyPr wrap="none">
            <a:spAutoFit/>
          </a:bodyPr>
          <a:lstStyle/>
          <a:p>
            <a:r>
              <a:rPr lang="en-AU" sz="600" dirty="0"/>
              <a:t>https://pixabay.com/en/aorta-artery-blood-cardiac-151145/</a:t>
            </a:r>
          </a:p>
        </p:txBody>
      </p:sp>
      <p:sp>
        <p:nvSpPr>
          <p:cNvPr id="18" name="Title 1">
            <a:extLst>
              <a:ext uri="{FF2B5EF4-FFF2-40B4-BE49-F238E27FC236}">
                <a16:creationId xmlns:a16="http://schemas.microsoft.com/office/drawing/2014/main" id="{5C1E6F1A-EA66-4B40-8DD4-586D88C7504B}"/>
              </a:ext>
            </a:extLst>
          </p:cNvPr>
          <p:cNvSpPr>
            <a:spLocks noGrp="1"/>
          </p:cNvSpPr>
          <p:nvPr>
            <p:ph type="title"/>
          </p:nvPr>
        </p:nvSpPr>
        <p:spPr>
          <a:xfrm>
            <a:off x="0" y="0"/>
            <a:ext cx="9144000" cy="653224"/>
          </a:xfrm>
          <a:solidFill>
            <a:srgbClr val="8560A6"/>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CARDIOVASCULAR ADAPTATIONS</a:t>
            </a:r>
          </a:p>
        </p:txBody>
      </p:sp>
    </p:spTree>
    <p:extLst>
      <p:ext uri="{BB962C8B-B14F-4D97-AF65-F5344CB8AC3E}">
        <p14:creationId xmlns:p14="http://schemas.microsoft.com/office/powerpoint/2010/main" val="227552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17</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2072640" y="959696"/>
            <a:ext cx="6922044" cy="36009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Flexibility</a:t>
            </a:r>
          </a:p>
          <a:p>
            <a:pPr fontAlgn="base">
              <a:spcBef>
                <a:spcPct val="0"/>
              </a:spcBef>
              <a:spcAft>
                <a:spcPct val="0"/>
              </a:spcAft>
            </a:pPr>
            <a:endParaRPr lang="en-US" sz="1000" b="1" dirty="0">
              <a:solidFill>
                <a:srgbClr val="FF0000"/>
              </a:solidFill>
            </a:endParaRPr>
          </a:p>
          <a:p>
            <a:pPr marL="285750" indent="-285750">
              <a:buFont typeface="Arial" panose="020B0604020202020204" pitchFamily="34" charset="0"/>
              <a:buChar char="•"/>
            </a:pPr>
            <a:r>
              <a:rPr lang="en-AU" dirty="0">
                <a:cs typeface="Times New Roman" pitchFamily="18" charset="0"/>
              </a:rPr>
              <a:t>Flexibility is the range of motion (ROM) around a joint. </a:t>
            </a:r>
          </a:p>
          <a:p>
            <a:pPr marL="285750" indent="-285750">
              <a:buFont typeface="Arial" panose="020B0604020202020204" pitchFamily="34" charset="0"/>
              <a:buChar char="•"/>
            </a:pPr>
            <a:r>
              <a:rPr lang="en-US" dirty="0">
                <a:cs typeface="Times New Roman" pitchFamily="18" charset="0"/>
              </a:rPr>
              <a:t>It serves the following functions:</a:t>
            </a:r>
          </a:p>
          <a:p>
            <a:pPr marL="742950" lvl="1" indent="-285750">
              <a:buFont typeface="Arial" panose="020B0604020202020204" pitchFamily="34" charset="0"/>
              <a:buChar char="•"/>
            </a:pPr>
            <a:r>
              <a:rPr lang="en-US" dirty="0">
                <a:cs typeface="Times New Roman" pitchFamily="18" charset="0"/>
              </a:rPr>
              <a:t>Promotes healthy muscles and joints.</a:t>
            </a:r>
          </a:p>
          <a:p>
            <a:pPr marL="742950" lvl="1" indent="-285750">
              <a:buFont typeface="Arial" panose="020B0604020202020204" pitchFamily="34" charset="0"/>
              <a:buChar char="•"/>
            </a:pPr>
            <a:r>
              <a:rPr lang="en-US" dirty="0">
                <a:cs typeface="Times New Roman" pitchFamily="18" charset="0"/>
              </a:rPr>
              <a:t>Improves elasticity of muscles and connective tissue around joints, which increases freedom of movement and creating potential for greater force production.</a:t>
            </a:r>
          </a:p>
          <a:p>
            <a:pPr marL="742950" lvl="1" indent="-285750">
              <a:buFont typeface="Arial" panose="020B0604020202020204" pitchFamily="34" charset="0"/>
              <a:buChar char="•"/>
            </a:pPr>
            <a:r>
              <a:rPr lang="en-US" dirty="0">
                <a:cs typeface="Times New Roman" pitchFamily="18" charset="0"/>
              </a:rPr>
              <a:t>Makes day to day activities (turning, lifting, and bending) easier to perform</a:t>
            </a:r>
          </a:p>
          <a:p>
            <a:pPr marL="742950" lvl="1" indent="-285750">
              <a:buFont typeface="Arial" panose="020B0604020202020204" pitchFamily="34" charset="0"/>
              <a:buChar char="•"/>
            </a:pPr>
            <a:r>
              <a:rPr lang="en-US" dirty="0">
                <a:cs typeface="Times New Roman" pitchFamily="18" charset="0"/>
              </a:rPr>
              <a:t>Helps prevent lower-back and other spinal column problems.</a:t>
            </a:r>
          </a:p>
          <a:p>
            <a:pPr marL="342900" indent="-342900">
              <a:spcBef>
                <a:spcPts val="0"/>
              </a:spcBef>
              <a:buFont typeface="Arial" panose="020B0604020202020204" pitchFamily="34" charset="0"/>
              <a:buChar char="•"/>
            </a:pPr>
            <a:r>
              <a:rPr lang="en-GB" dirty="0"/>
              <a:t>It is the capacity of a joint to move through its full range of motion, &amp; reflects the ability of the muscle &amp; connective tissue to stretch</a:t>
            </a:r>
          </a:p>
        </p:txBody>
      </p:sp>
      <p:sp>
        <p:nvSpPr>
          <p:cNvPr id="21" name="Rectangle 2">
            <a:extLst>
              <a:ext uri="{FF2B5EF4-FFF2-40B4-BE49-F238E27FC236}">
                <a16:creationId xmlns:a16="http://schemas.microsoft.com/office/drawing/2014/main" id="{95AFAC6A-BDCE-8542-916E-02D0233A0114}"/>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17" name="Group 16">
            <a:extLst>
              <a:ext uri="{FF2B5EF4-FFF2-40B4-BE49-F238E27FC236}">
                <a16:creationId xmlns:a16="http://schemas.microsoft.com/office/drawing/2014/main" id="{8464F1AD-371C-174C-8B0F-BB25FDB7AE09}"/>
              </a:ext>
            </a:extLst>
          </p:cNvPr>
          <p:cNvGrpSpPr/>
          <p:nvPr/>
        </p:nvGrpSpPr>
        <p:grpSpPr>
          <a:xfrm>
            <a:off x="46334" y="977870"/>
            <a:ext cx="1921512" cy="5041929"/>
            <a:chOff x="-1216377" y="1368184"/>
            <a:chExt cx="1862315" cy="4917610"/>
          </a:xfrm>
        </p:grpSpPr>
        <p:sp>
          <p:nvSpPr>
            <p:cNvPr id="18" name="small_button1">
              <a:extLst>
                <a:ext uri="{FF2B5EF4-FFF2-40B4-BE49-F238E27FC236}">
                  <a16:creationId xmlns:a16="http://schemas.microsoft.com/office/drawing/2014/main" id="{049B6943-80B8-EA49-8EEA-2472CE60F445}"/>
                </a:ext>
              </a:extLst>
            </p:cNvPr>
            <p:cNvSpPr/>
            <p:nvPr/>
          </p:nvSpPr>
          <p:spPr>
            <a:xfrm>
              <a:off x="-1104647" y="2483764"/>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19" name="small_button1">
              <a:extLst>
                <a:ext uri="{FF2B5EF4-FFF2-40B4-BE49-F238E27FC236}">
                  <a16:creationId xmlns:a16="http://schemas.microsoft.com/office/drawing/2014/main" id="{64C2DAEA-1FE4-B24F-8B79-A4452EAA3F72}"/>
                </a:ext>
              </a:extLst>
            </p:cNvPr>
            <p:cNvSpPr/>
            <p:nvPr/>
          </p:nvSpPr>
          <p:spPr>
            <a:xfrm>
              <a:off x="-1104647" y="3235437"/>
              <a:ext cx="1622604"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20" name="small_button1">
              <a:extLst>
                <a:ext uri="{FF2B5EF4-FFF2-40B4-BE49-F238E27FC236}">
                  <a16:creationId xmlns:a16="http://schemas.microsoft.com/office/drawing/2014/main" id="{0F0CA010-B340-414A-833D-867D83D27AE3}"/>
                </a:ext>
              </a:extLst>
            </p:cNvPr>
            <p:cNvSpPr/>
            <p:nvPr/>
          </p:nvSpPr>
          <p:spPr>
            <a:xfrm>
              <a:off x="-1088396" y="3986553"/>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29" name="small_button1">
              <a:extLst>
                <a:ext uri="{FF2B5EF4-FFF2-40B4-BE49-F238E27FC236}">
                  <a16:creationId xmlns:a16="http://schemas.microsoft.com/office/drawing/2014/main" id="{72AA7123-6C91-DB41-8161-599E6786093D}"/>
                </a:ext>
              </a:extLst>
            </p:cNvPr>
            <p:cNvSpPr/>
            <p:nvPr/>
          </p:nvSpPr>
          <p:spPr>
            <a:xfrm>
              <a:off x="-1096523" y="4737669"/>
              <a:ext cx="1606355" cy="735957"/>
            </a:xfrm>
            <a:prstGeom prst="roundRect">
              <a:avLst/>
            </a:prstGeom>
            <a:solidFill>
              <a:srgbClr val="FA12CE"/>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30" name="small_button1">
              <a:extLst>
                <a:ext uri="{FF2B5EF4-FFF2-40B4-BE49-F238E27FC236}">
                  <a16:creationId xmlns:a16="http://schemas.microsoft.com/office/drawing/2014/main" id="{CD68D508-0ED4-C24B-B1D8-9C096058F34A}"/>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31" name="small_button1">
              <a:extLst>
                <a:ext uri="{FF2B5EF4-FFF2-40B4-BE49-F238E27FC236}">
                  <a16:creationId xmlns:a16="http://schemas.microsoft.com/office/drawing/2014/main" id="{3124EF47-81CE-8343-BC24-76D946C67935}"/>
                </a:ext>
              </a:extLst>
            </p:cNvPr>
            <p:cNvSpPr/>
            <p:nvPr/>
          </p:nvSpPr>
          <p:spPr>
            <a:xfrm>
              <a:off x="-1121935" y="5549837"/>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Tree>
    <p:extLst>
      <p:ext uri="{BB962C8B-B14F-4D97-AF65-F5344CB8AC3E}">
        <p14:creationId xmlns:p14="http://schemas.microsoft.com/office/powerpoint/2010/main" val="14857366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4928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170</a:t>
            </a:fld>
            <a:endParaRPr lang="en-US"/>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9" name="Rectangle 4">
            <a:extLst>
              <a:ext uri="{FF2B5EF4-FFF2-40B4-BE49-F238E27FC236}">
                <a16:creationId xmlns:a16="http://schemas.microsoft.com/office/drawing/2014/main" id="{2DEB2569-FB13-4F39-B555-F0F7FE8010DA}"/>
              </a:ext>
            </a:extLst>
          </p:cNvPr>
          <p:cNvSpPr>
            <a:spLocks noChangeArrowheads="1"/>
          </p:cNvSpPr>
          <p:nvPr/>
        </p:nvSpPr>
        <p:spPr bwMode="auto">
          <a:xfrm>
            <a:off x="381000" y="1066800"/>
            <a:ext cx="8610600" cy="1077218"/>
          </a:xfrm>
          <a:prstGeom prst="rect">
            <a:avLst/>
          </a:prstGeom>
          <a:solidFill>
            <a:schemeClr val="bg1"/>
          </a:solidFill>
          <a:ln w="38100">
            <a:solidFill>
              <a:srgbClr val="7030A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pPr>
            <a:r>
              <a:rPr lang="en-US" altLang="en-US" sz="1800" b="1" dirty="0">
                <a:solidFill>
                  <a:srgbClr val="FF0000"/>
                </a:solidFill>
                <a:latin typeface="+mn-lt"/>
              </a:rPr>
              <a:t>Decreased Blood Pressure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000" b="0" i="0" u="none" strike="noStrike" kern="1200" cap="none" spc="0" normalizeH="0" baseline="0" noProof="0" dirty="0">
              <a:ln>
                <a:noFill/>
              </a:ln>
              <a:solidFill>
                <a:schemeClr val="tx1"/>
              </a:solidFill>
              <a:effectLst/>
              <a:uLnTx/>
              <a:uFillTx/>
              <a:latin typeface="+mn-lt"/>
              <a:ea typeface="ＭＳ Ｐゴシック" panose="020B0600070205080204" pitchFamily="34" charset="-128"/>
              <a:cs typeface="+mn-cs"/>
            </a:endParaRPr>
          </a:p>
          <a:p>
            <a:pPr marL="342900" indent="-342900" defTabSz="457200" fontAlgn="base">
              <a:spcBef>
                <a:spcPct val="0"/>
              </a:spcBef>
              <a:spcAft>
                <a:spcPct val="0"/>
              </a:spcAft>
              <a:buClrTx/>
              <a:buFont typeface="Arial" panose="020B0604020202020204" pitchFamily="34" charset="0"/>
              <a:buChar char="•"/>
              <a:defRPr/>
            </a:pPr>
            <a:r>
              <a:rPr lang="en-AU" sz="1800" dirty="0">
                <a:solidFill>
                  <a:schemeClr val="tx1"/>
                </a:solidFill>
                <a:latin typeface="+mn-lt"/>
                <a:cs typeface="Times New Roman" pitchFamily="18" charset="0"/>
              </a:rPr>
              <a:t>Trained individuals have a lower BP, particularly systolic BP, due to capillarisation of the heart &amp; muscles and enhanced elasticity of the arteries.</a:t>
            </a:r>
          </a:p>
        </p:txBody>
      </p:sp>
      <p:sp>
        <p:nvSpPr>
          <p:cNvPr id="16" name="Rectangle 15">
            <a:extLst>
              <a:ext uri="{FF2B5EF4-FFF2-40B4-BE49-F238E27FC236}">
                <a16:creationId xmlns:a16="http://schemas.microsoft.com/office/drawing/2014/main" id="{9E849289-C4DD-488C-A4FA-22333389584A}"/>
              </a:ext>
            </a:extLst>
          </p:cNvPr>
          <p:cNvSpPr/>
          <p:nvPr/>
        </p:nvSpPr>
        <p:spPr>
          <a:xfrm>
            <a:off x="1855182" y="7113502"/>
            <a:ext cx="2076209" cy="184666"/>
          </a:xfrm>
          <a:prstGeom prst="rect">
            <a:avLst/>
          </a:prstGeom>
        </p:spPr>
        <p:txBody>
          <a:bodyPr wrap="none">
            <a:spAutoFit/>
          </a:bodyPr>
          <a:lstStyle/>
          <a:p>
            <a:r>
              <a:rPr lang="en-AU" sz="600" dirty="0">
                <a:solidFill>
                  <a:schemeClr val="bg1"/>
                </a:solidFill>
              </a:rPr>
              <a:t>https://pixabay.com/en/aorta-artery-blood-cardiac-151145/</a:t>
            </a:r>
          </a:p>
        </p:txBody>
      </p:sp>
      <p:pic>
        <p:nvPicPr>
          <p:cNvPr id="2050" name="Picture 2" descr="Image result for blood pressure">
            <a:extLst>
              <a:ext uri="{FF2B5EF4-FFF2-40B4-BE49-F238E27FC236}">
                <a16:creationId xmlns:a16="http://schemas.microsoft.com/office/drawing/2014/main" id="{2D7E9393-ACF8-3B45-8FEF-A977F2123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103" y="2351173"/>
            <a:ext cx="5479697" cy="36559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1C18982-EEB5-2F48-AC96-A9EFA6838809}"/>
              </a:ext>
            </a:extLst>
          </p:cNvPr>
          <p:cNvSpPr/>
          <p:nvPr/>
        </p:nvSpPr>
        <p:spPr>
          <a:xfrm>
            <a:off x="2064102" y="5976507"/>
            <a:ext cx="5479697" cy="184666"/>
          </a:xfrm>
          <a:prstGeom prst="rect">
            <a:avLst/>
          </a:prstGeom>
        </p:spPr>
        <p:txBody>
          <a:bodyPr wrap="square">
            <a:spAutoFit/>
          </a:bodyPr>
          <a:lstStyle/>
          <a:p>
            <a:pPr algn="r"/>
            <a:r>
              <a:rPr lang="en-US" sz="600" dirty="0"/>
              <a:t>https://</a:t>
            </a:r>
            <a:r>
              <a:rPr lang="en-US" sz="600" dirty="0" err="1"/>
              <a:t>www.flickr.com</a:t>
            </a:r>
            <a:r>
              <a:rPr lang="en-US" sz="600" dirty="0"/>
              <a:t>/photos/68716695@N06/29095583293</a:t>
            </a:r>
          </a:p>
        </p:txBody>
      </p:sp>
      <p:sp>
        <p:nvSpPr>
          <p:cNvPr id="11" name="Title 1">
            <a:extLst>
              <a:ext uri="{FF2B5EF4-FFF2-40B4-BE49-F238E27FC236}">
                <a16:creationId xmlns:a16="http://schemas.microsoft.com/office/drawing/2014/main" id="{4AC4501C-DFCA-E84E-BB8F-77C946084B94}"/>
              </a:ext>
            </a:extLst>
          </p:cNvPr>
          <p:cNvSpPr>
            <a:spLocks noGrp="1"/>
          </p:cNvSpPr>
          <p:nvPr>
            <p:ph type="title"/>
          </p:nvPr>
        </p:nvSpPr>
        <p:spPr>
          <a:xfrm>
            <a:off x="0" y="0"/>
            <a:ext cx="9144000" cy="653224"/>
          </a:xfrm>
          <a:solidFill>
            <a:srgbClr val="8560A6"/>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CARDIOVASCULAR ADAPTATIONS</a:t>
            </a:r>
          </a:p>
        </p:txBody>
      </p:sp>
    </p:spTree>
    <p:extLst>
      <p:ext uri="{BB962C8B-B14F-4D97-AF65-F5344CB8AC3E}">
        <p14:creationId xmlns:p14="http://schemas.microsoft.com/office/powerpoint/2010/main" val="36950835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Right 20">
            <a:extLst>
              <a:ext uri="{FF2B5EF4-FFF2-40B4-BE49-F238E27FC236}">
                <a16:creationId xmlns:a16="http://schemas.microsoft.com/office/drawing/2014/main" id="{667B41C3-C537-4530-BDA8-83222C302964}"/>
              </a:ext>
            </a:extLst>
          </p:cNvPr>
          <p:cNvSpPr/>
          <p:nvPr/>
        </p:nvSpPr>
        <p:spPr>
          <a:xfrm>
            <a:off x="5029200" y="3657600"/>
            <a:ext cx="762000" cy="544277"/>
          </a:xfrm>
          <a:prstGeom prst="rightArrow">
            <a:avLst/>
          </a:prstGeom>
          <a:solidFill>
            <a:srgbClr val="92D05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171</a:t>
            </a:fld>
            <a:endParaRPr lang="en-US"/>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graphicFrame>
        <p:nvGraphicFramePr>
          <p:cNvPr id="19" name="Diagram 18">
            <a:extLst>
              <a:ext uri="{FF2B5EF4-FFF2-40B4-BE49-F238E27FC236}">
                <a16:creationId xmlns:a16="http://schemas.microsoft.com/office/drawing/2014/main" id="{542D7A96-4650-4F56-95C9-3B6F4CF737E8}"/>
              </a:ext>
            </a:extLst>
          </p:cNvPr>
          <p:cNvGraphicFramePr/>
          <p:nvPr>
            <p:extLst>
              <p:ext uri="{D42A27DB-BD31-4B8C-83A1-F6EECF244321}">
                <p14:modId xmlns:p14="http://schemas.microsoft.com/office/powerpoint/2010/main" val="347537948"/>
              </p:ext>
            </p:extLst>
          </p:nvPr>
        </p:nvGraphicFramePr>
        <p:xfrm>
          <a:off x="849761" y="1447800"/>
          <a:ext cx="4548877" cy="3655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extBox 19">
            <a:extLst>
              <a:ext uri="{FF2B5EF4-FFF2-40B4-BE49-F238E27FC236}">
                <a16:creationId xmlns:a16="http://schemas.microsoft.com/office/drawing/2014/main" id="{0AEE0F6F-0A71-4C9D-B133-93902AAB2B67}"/>
              </a:ext>
            </a:extLst>
          </p:cNvPr>
          <p:cNvSpPr txBox="1"/>
          <p:nvPr/>
        </p:nvSpPr>
        <p:spPr>
          <a:xfrm>
            <a:off x="5844277" y="2498577"/>
            <a:ext cx="3048000" cy="3139321"/>
          </a:xfrm>
          <a:prstGeom prst="rect">
            <a:avLst/>
          </a:prstGeom>
          <a:solidFill>
            <a:srgbClr val="92D050"/>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defTabSz="457200" fontAlgn="base">
              <a:spcBef>
                <a:spcPct val="0"/>
              </a:spcBef>
              <a:spcAft>
                <a:spcPct val="0"/>
              </a:spcAft>
              <a:buFont typeface="Arial" panose="020B0604020202020204" pitchFamily="34" charset="0"/>
              <a:buChar char="•"/>
              <a:defRPr/>
            </a:pPr>
            <a:r>
              <a:rPr lang="en-US" altLang="en-US" dirty="0">
                <a:solidFill>
                  <a:schemeClr val="tx1"/>
                </a:solidFill>
                <a:latin typeface="Calibri" panose="020F0502020204030204" pitchFamily="34" charset="0"/>
                <a:cs typeface="Calibri" panose="020F0502020204030204" pitchFamily="34" charset="0"/>
              </a:rPr>
              <a:t>↑ </a:t>
            </a:r>
            <a:r>
              <a:rPr lang="en-US" altLang="en-US" dirty="0">
                <a:solidFill>
                  <a:schemeClr val="tx1"/>
                </a:solidFill>
                <a:latin typeface="Calibri" panose="020F0502020204030204" pitchFamily="34" charset="0"/>
              </a:rPr>
              <a:t>Maximal oxygen consumption (VO</a:t>
            </a:r>
            <a:r>
              <a:rPr lang="en-US" altLang="en-US" baseline="-25000" dirty="0">
                <a:solidFill>
                  <a:schemeClr val="tx1"/>
                </a:solidFill>
                <a:latin typeface="Calibri" panose="020F0502020204030204" pitchFamily="34" charset="0"/>
              </a:rPr>
              <a:t>2</a:t>
            </a:r>
            <a:r>
              <a:rPr lang="en-US" altLang="en-US" dirty="0">
                <a:solidFill>
                  <a:schemeClr val="tx1"/>
                </a:solidFill>
                <a:latin typeface="Calibri" panose="020F0502020204030204" pitchFamily="34" charset="0"/>
              </a:rPr>
              <a:t> max) (VO</a:t>
            </a:r>
            <a:r>
              <a:rPr lang="en-US" altLang="en-US" baseline="-25000" dirty="0">
                <a:solidFill>
                  <a:schemeClr val="tx1"/>
                </a:solidFill>
                <a:latin typeface="Calibri" panose="020F0502020204030204" pitchFamily="34" charset="0"/>
              </a:rPr>
              <a:t>2</a:t>
            </a:r>
            <a:r>
              <a:rPr lang="en-US" altLang="en-US" dirty="0">
                <a:solidFill>
                  <a:schemeClr val="tx1"/>
                </a:solidFill>
                <a:latin typeface="Calibri" panose="020F0502020204030204" pitchFamily="34" charset="0"/>
              </a:rPr>
              <a:t> remains the same or slightly lower at rest &amp; during submaximal exercise)</a:t>
            </a:r>
          </a:p>
          <a:p>
            <a:pPr marL="285750" indent="-285750" defTabSz="457200" fontAlgn="base">
              <a:spcBef>
                <a:spcPct val="0"/>
              </a:spcBef>
              <a:spcAft>
                <a:spcPct val="0"/>
              </a:spcAft>
              <a:buFont typeface="Arial" panose="020B0604020202020204" pitchFamily="34" charset="0"/>
              <a:buChar char="•"/>
              <a:defRPr/>
            </a:pPr>
            <a:r>
              <a:rPr lang="en-US" altLang="en-US" dirty="0">
                <a:solidFill>
                  <a:schemeClr val="tx1"/>
                </a:solidFill>
                <a:latin typeface="Calibri" panose="020F0502020204030204" pitchFamily="34" charset="0"/>
                <a:cs typeface="Calibri" panose="020F0502020204030204" pitchFamily="34" charset="0"/>
              </a:rPr>
              <a:t>↑ </a:t>
            </a:r>
            <a:r>
              <a:rPr lang="en-US" altLang="en-US" dirty="0">
                <a:solidFill>
                  <a:schemeClr val="tx1"/>
                </a:solidFill>
                <a:latin typeface="Calibri" panose="020F0502020204030204" pitchFamily="34" charset="0"/>
              </a:rPr>
              <a:t>oxygen delivery to the working muscles</a:t>
            </a:r>
          </a:p>
          <a:p>
            <a:pPr marL="285750" indent="-285750" defTabSz="457200" fontAlgn="base">
              <a:spcBef>
                <a:spcPct val="0"/>
              </a:spcBef>
              <a:spcAft>
                <a:spcPct val="0"/>
              </a:spcAft>
              <a:buFont typeface="Arial" panose="020B0604020202020204" pitchFamily="34" charset="0"/>
              <a:buChar char="•"/>
              <a:defRPr/>
            </a:pPr>
            <a:r>
              <a:rPr lang="en-US" altLang="en-US" dirty="0">
                <a:solidFill>
                  <a:schemeClr val="tx1"/>
                </a:solidFill>
                <a:latin typeface="Calibri" panose="020F0502020204030204" pitchFamily="34" charset="0"/>
                <a:cs typeface="Calibri" panose="020F0502020204030204" pitchFamily="34" charset="0"/>
              </a:rPr>
              <a:t>↑ </a:t>
            </a:r>
            <a:r>
              <a:rPr lang="en-US" altLang="en-US" dirty="0">
                <a:solidFill>
                  <a:schemeClr val="tx1"/>
                </a:solidFill>
                <a:latin typeface="Calibri" panose="020F0502020204030204" pitchFamily="34" charset="0"/>
              </a:rPr>
              <a:t> ability of the muscles to extract the oxygen from the blood (the a-vO2 diff)</a:t>
            </a:r>
          </a:p>
        </p:txBody>
      </p:sp>
      <p:sp>
        <p:nvSpPr>
          <p:cNvPr id="10" name="Title 1">
            <a:extLst>
              <a:ext uri="{FF2B5EF4-FFF2-40B4-BE49-F238E27FC236}">
                <a16:creationId xmlns:a16="http://schemas.microsoft.com/office/drawing/2014/main" id="{6D764529-7DCF-F14B-99AD-E1901AE72AD6}"/>
              </a:ext>
            </a:extLst>
          </p:cNvPr>
          <p:cNvSpPr>
            <a:spLocks noGrp="1"/>
          </p:cNvSpPr>
          <p:nvPr>
            <p:ph type="title"/>
          </p:nvPr>
        </p:nvSpPr>
        <p:spPr>
          <a:xfrm>
            <a:off x="0" y="0"/>
            <a:ext cx="9144000" cy="653224"/>
          </a:xfrm>
          <a:solidFill>
            <a:srgbClr val="FA12CE"/>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RESPIRATORY ADAPTATIONS</a:t>
            </a:r>
          </a:p>
        </p:txBody>
      </p:sp>
    </p:spTree>
    <p:extLst>
      <p:ext uri="{BB962C8B-B14F-4D97-AF65-F5344CB8AC3E}">
        <p14:creationId xmlns:p14="http://schemas.microsoft.com/office/powerpoint/2010/main" val="401939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199" y="6516066"/>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172</a:t>
            </a:fld>
            <a:endParaRPr lang="en-US"/>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3" name="Rectangle 3">
            <a:extLst>
              <a:ext uri="{FF2B5EF4-FFF2-40B4-BE49-F238E27FC236}">
                <a16:creationId xmlns:a16="http://schemas.microsoft.com/office/drawing/2014/main" id="{7CE66AEB-BAF0-4960-A5E7-4F28B9E4F5C5}"/>
              </a:ext>
            </a:extLst>
          </p:cNvPr>
          <p:cNvSpPr>
            <a:spLocks noChangeArrowheads="1"/>
          </p:cNvSpPr>
          <p:nvPr/>
        </p:nvSpPr>
        <p:spPr bwMode="auto">
          <a:xfrm>
            <a:off x="318652" y="1001270"/>
            <a:ext cx="8596747" cy="1862048"/>
          </a:xfrm>
          <a:prstGeom prst="rect">
            <a:avLst/>
          </a:prstGeom>
          <a:solidFill>
            <a:schemeClr val="bg1"/>
          </a:solidFill>
          <a:ln w="28575">
            <a:solidFill>
              <a:srgbClr val="FA12CE"/>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Long Term Respiratory adaptations as a result of aerobic training allow for greater amounts of oxygen to be taken in &amp; used by the body.</a:t>
            </a:r>
          </a:p>
          <a:p>
            <a:pPr lvl="0" defTabSz="457200" fontAlgn="base">
              <a:lnSpc>
                <a:spcPct val="150000"/>
              </a:lnSpc>
              <a:spcBef>
                <a:spcPct val="0"/>
              </a:spcBef>
              <a:spcAft>
                <a:spcPct val="0"/>
              </a:spcAft>
              <a:buClrTx/>
              <a:buNone/>
              <a:defRPr/>
            </a:pPr>
            <a:endParaRPr lang="en-US" altLang="en-US" sz="1000" dirty="0">
              <a:solidFill>
                <a:prstClr val="black"/>
              </a:solidFill>
              <a:latin typeface="Calibri" panose="020F0502020204030204" pitchFamily="34" charset="0"/>
            </a:endParaRP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The mechanisms responsible for this increase are either:</a:t>
            </a:r>
          </a:p>
          <a:p>
            <a:pPr lvl="0" defTabSz="457200" fontAlgn="base">
              <a:spcBef>
                <a:spcPct val="0"/>
              </a:spcBef>
              <a:spcAft>
                <a:spcPct val="0"/>
              </a:spcAft>
              <a:buClrTx/>
              <a:buNone/>
              <a:defRPr/>
            </a:pPr>
            <a:endParaRPr lang="en-US" altLang="en-US" sz="1000" dirty="0">
              <a:solidFill>
                <a:prstClr val="black"/>
              </a:solidFill>
              <a:latin typeface="Calibri" panose="020F0502020204030204" pitchFamily="34" charset="0"/>
            </a:endParaRPr>
          </a:p>
          <a:p>
            <a:pPr marL="1085850" lvl="1" indent="-342900" defTabSz="457200" fontAlgn="base">
              <a:spcBef>
                <a:spcPct val="0"/>
              </a:spcBef>
              <a:spcAft>
                <a:spcPct val="0"/>
              </a:spcAft>
              <a:buClrTx/>
              <a:buFont typeface="Arial" panose="020B0604020202020204" pitchFamily="34" charset="0"/>
              <a:buChar char="•"/>
              <a:defRPr/>
            </a:pPr>
            <a:r>
              <a:rPr lang="en-US" altLang="en-US" b="1" dirty="0">
                <a:solidFill>
                  <a:prstClr val="black"/>
                </a:solidFill>
                <a:latin typeface="Calibri" panose="020F0502020204030204" pitchFamily="34" charset="0"/>
              </a:rPr>
              <a:t>Structural </a:t>
            </a:r>
            <a:r>
              <a:rPr lang="en-US" altLang="en-US" dirty="0">
                <a:solidFill>
                  <a:prstClr val="black"/>
                </a:solidFill>
                <a:latin typeface="Calibri" panose="020F0502020204030204" pitchFamily="34" charset="0"/>
              </a:rPr>
              <a:t>– a result of changes to the respiratory system</a:t>
            </a:r>
          </a:p>
          <a:p>
            <a:pPr marL="1085850" lvl="1" indent="-342900" defTabSz="457200" fontAlgn="base">
              <a:spcBef>
                <a:spcPct val="0"/>
              </a:spcBef>
              <a:spcAft>
                <a:spcPct val="0"/>
              </a:spcAft>
              <a:buClrTx/>
              <a:buFont typeface="Arial" panose="020B0604020202020204" pitchFamily="34" charset="0"/>
              <a:buChar char="•"/>
              <a:defRPr/>
            </a:pPr>
            <a:r>
              <a:rPr lang="en-US" altLang="en-US" b="1" dirty="0">
                <a:solidFill>
                  <a:prstClr val="black"/>
                </a:solidFill>
                <a:latin typeface="Calibri" panose="020F0502020204030204" pitchFamily="34" charset="0"/>
              </a:rPr>
              <a:t>Functional</a:t>
            </a:r>
            <a:r>
              <a:rPr lang="en-US" altLang="en-US" dirty="0">
                <a:solidFill>
                  <a:prstClr val="black"/>
                </a:solidFill>
                <a:latin typeface="Calibri" panose="020F0502020204030204" pitchFamily="34" charset="0"/>
              </a:rPr>
              <a:t> – a result of improved function of the respiratory system</a:t>
            </a:r>
          </a:p>
        </p:txBody>
      </p:sp>
      <p:grpSp>
        <p:nvGrpSpPr>
          <p:cNvPr id="12" name="Group 11">
            <a:extLst>
              <a:ext uri="{FF2B5EF4-FFF2-40B4-BE49-F238E27FC236}">
                <a16:creationId xmlns:a16="http://schemas.microsoft.com/office/drawing/2014/main" id="{EABAF988-D1F8-4D94-B55E-B9446564FCF0}"/>
              </a:ext>
            </a:extLst>
          </p:cNvPr>
          <p:cNvGrpSpPr/>
          <p:nvPr/>
        </p:nvGrpSpPr>
        <p:grpSpPr>
          <a:xfrm>
            <a:off x="2866284" y="3067316"/>
            <a:ext cx="3800849" cy="3437727"/>
            <a:chOff x="8839200" y="609600"/>
            <a:chExt cx="3550739" cy="3665578"/>
          </a:xfrm>
        </p:grpSpPr>
        <p:pic>
          <p:nvPicPr>
            <p:cNvPr id="16" name="Picture 4" descr="Lungs, Organ, Anatomy, Bronchia, Bronchial Tubes">
              <a:extLst>
                <a:ext uri="{FF2B5EF4-FFF2-40B4-BE49-F238E27FC236}">
                  <a16:creationId xmlns:a16="http://schemas.microsoft.com/office/drawing/2014/main" id="{2F02A78C-656E-4742-BF89-213AC6D2F2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9200" y="609600"/>
              <a:ext cx="3446040" cy="339883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3539EA5-D1DA-4A15-B5BD-EEC1E4583DC6}"/>
                </a:ext>
              </a:extLst>
            </p:cNvPr>
            <p:cNvSpPr/>
            <p:nvPr/>
          </p:nvSpPr>
          <p:spPr>
            <a:xfrm>
              <a:off x="10147931" y="4078272"/>
              <a:ext cx="2242008" cy="196906"/>
            </a:xfrm>
            <a:prstGeom prst="rect">
              <a:avLst/>
            </a:prstGeom>
          </p:spPr>
          <p:txBody>
            <a:bodyPr wrap="square">
              <a:spAutoFit/>
            </a:bodyPr>
            <a:lstStyle/>
            <a:p>
              <a:pPr algn="r"/>
              <a:r>
                <a:rPr lang="en-AU" sz="600" dirty="0"/>
                <a:t>https://pixabay.com/en/lungs-organ-anatomy-bronchia-154282/</a:t>
              </a:r>
            </a:p>
          </p:txBody>
        </p:sp>
      </p:grpSp>
      <p:sp>
        <p:nvSpPr>
          <p:cNvPr id="14" name="Title 1">
            <a:extLst>
              <a:ext uri="{FF2B5EF4-FFF2-40B4-BE49-F238E27FC236}">
                <a16:creationId xmlns:a16="http://schemas.microsoft.com/office/drawing/2014/main" id="{98D22748-820F-3E47-B2CE-2852676DC721}"/>
              </a:ext>
            </a:extLst>
          </p:cNvPr>
          <p:cNvSpPr>
            <a:spLocks noGrp="1"/>
          </p:cNvSpPr>
          <p:nvPr>
            <p:ph type="title"/>
          </p:nvPr>
        </p:nvSpPr>
        <p:spPr>
          <a:xfrm>
            <a:off x="0" y="0"/>
            <a:ext cx="9144000" cy="653224"/>
          </a:xfrm>
          <a:solidFill>
            <a:srgbClr val="FA12CE"/>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RESPIRATORY ADAPTATIONS</a:t>
            </a:r>
          </a:p>
        </p:txBody>
      </p:sp>
    </p:spTree>
    <p:extLst>
      <p:ext uri="{BB962C8B-B14F-4D97-AF65-F5344CB8AC3E}">
        <p14:creationId xmlns:p14="http://schemas.microsoft.com/office/powerpoint/2010/main" val="40680695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173</a:t>
            </a:fld>
            <a:endParaRPr lang="en-US"/>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3" name="Rectangle 3">
            <a:extLst>
              <a:ext uri="{FF2B5EF4-FFF2-40B4-BE49-F238E27FC236}">
                <a16:creationId xmlns:a16="http://schemas.microsoft.com/office/drawing/2014/main" id="{7CE66AEB-BAF0-4960-A5E7-4F28B9E4F5C5}"/>
              </a:ext>
            </a:extLst>
          </p:cNvPr>
          <p:cNvSpPr>
            <a:spLocks noChangeArrowheads="1"/>
          </p:cNvSpPr>
          <p:nvPr/>
        </p:nvSpPr>
        <p:spPr bwMode="auto">
          <a:xfrm>
            <a:off x="457501" y="990600"/>
            <a:ext cx="8381699" cy="2492990"/>
          </a:xfrm>
          <a:prstGeom prst="rect">
            <a:avLst/>
          </a:prstGeom>
          <a:solidFill>
            <a:schemeClr val="bg1"/>
          </a:solidFill>
          <a:ln w="28575">
            <a:solidFill>
              <a:srgbClr val="FA12CE"/>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lvl="0" defTabSz="457200" fontAlgn="base">
              <a:spcBef>
                <a:spcPct val="0"/>
              </a:spcBef>
              <a:spcAft>
                <a:spcPct val="0"/>
              </a:spcAft>
              <a:buClrTx/>
              <a:buNone/>
              <a:defRPr/>
            </a:pPr>
            <a:r>
              <a:rPr lang="en-US" altLang="en-US" b="1" dirty="0">
                <a:solidFill>
                  <a:schemeClr val="tx1"/>
                </a:solidFill>
                <a:latin typeface="Calibri" panose="020F0502020204030204" pitchFamily="34" charset="0"/>
              </a:rPr>
              <a:t>STRUCTURAL ADAPTATIONS:</a:t>
            </a:r>
          </a:p>
          <a:p>
            <a:pPr lvl="0" defTabSz="457200" fontAlgn="base">
              <a:spcBef>
                <a:spcPct val="0"/>
              </a:spcBef>
              <a:spcAft>
                <a:spcPct val="0"/>
              </a:spcAft>
              <a:buClrTx/>
              <a:buNone/>
              <a:defRPr/>
            </a:pPr>
            <a:endParaRPr lang="en-US" altLang="en-US" sz="1000" dirty="0">
              <a:solidFill>
                <a:prstClr val="black"/>
              </a:solidFill>
              <a:latin typeface="Calibri" panose="020F0502020204030204" pitchFamily="34" charset="0"/>
            </a:endParaRPr>
          </a:p>
          <a:p>
            <a:pPr lvl="0" defTabSz="457200" fontAlgn="base">
              <a:spcBef>
                <a:spcPct val="0"/>
              </a:spcBef>
              <a:spcAft>
                <a:spcPct val="0"/>
              </a:spcAft>
              <a:buClrTx/>
              <a:buNone/>
              <a:defRPr/>
            </a:pPr>
            <a:r>
              <a:rPr lang="en-US" altLang="en-US" sz="1800" b="1" dirty="0">
                <a:solidFill>
                  <a:srgbClr val="FF0000"/>
                </a:solidFill>
                <a:latin typeface="Calibri" panose="020F0502020204030204" pitchFamily="34" charset="0"/>
              </a:rPr>
              <a:t>Increased total lung volume &amp; vital capacity</a:t>
            </a:r>
          </a:p>
          <a:p>
            <a:pPr marL="342900" indent="-342900" defTabSz="457200" fontAlgn="base">
              <a:spcBef>
                <a:spcPct val="0"/>
              </a:spcBef>
              <a:spcAft>
                <a:spcPct val="0"/>
              </a:spcAft>
              <a:buClrTx/>
              <a:buFont typeface="Arial" panose="020B0604020202020204" pitchFamily="34" charset="0"/>
              <a:buChar char="•"/>
              <a:defRPr/>
            </a:pPr>
            <a:r>
              <a:rPr lang="en-GB" altLang="en-US" sz="1800" dirty="0">
                <a:solidFill>
                  <a:prstClr val="black"/>
                </a:solidFill>
                <a:latin typeface="Calibri" panose="020F0502020204030204" pitchFamily="34" charset="0"/>
              </a:rPr>
              <a:t>An </a:t>
            </a:r>
            <a:r>
              <a:rPr lang="en-GB" altLang="en-US" sz="1800" dirty="0">
                <a:solidFill>
                  <a:prstClr val="black"/>
                </a:solidFill>
                <a:latin typeface="Calibri" panose="020F0502020204030204" pitchFamily="34" charset="0"/>
                <a:cs typeface="Calibri" panose="020F0502020204030204" pitchFamily="34" charset="0"/>
              </a:rPr>
              <a:t>↑</a:t>
            </a:r>
            <a:r>
              <a:rPr lang="en-GB" altLang="en-US" sz="1800" dirty="0">
                <a:solidFill>
                  <a:prstClr val="black"/>
                </a:solidFill>
                <a:latin typeface="Calibri" panose="020F0502020204030204" pitchFamily="34" charset="0"/>
              </a:rPr>
              <a:t> lung capacity allows more oxygen to be inspired &amp; transported to the working muscles</a:t>
            </a:r>
            <a:endParaRPr lang="en-US" altLang="en-US" sz="1800" b="1" dirty="0">
              <a:solidFill>
                <a:srgbClr val="FF0000"/>
              </a:solidFill>
              <a:latin typeface="Calibri" panose="020F0502020204030204" pitchFamily="34" charset="0"/>
            </a:endParaRPr>
          </a:p>
          <a:p>
            <a:pPr marL="1085850" lvl="1" indent="-342900" defTabSz="457200" fontAlgn="base">
              <a:spcBef>
                <a:spcPct val="0"/>
              </a:spcBef>
              <a:spcAft>
                <a:spcPct val="0"/>
              </a:spcAft>
              <a:buClrTx/>
              <a:buFont typeface="Arial" panose="020B0604020202020204" pitchFamily="34" charset="0"/>
              <a:buChar char="•"/>
              <a:defRPr/>
            </a:pPr>
            <a:r>
              <a:rPr lang="en-US" altLang="en-US" b="1" dirty="0">
                <a:solidFill>
                  <a:srgbClr val="FF0000"/>
                </a:solidFill>
                <a:latin typeface="Calibri" panose="020F0502020204030204" pitchFamily="34" charset="0"/>
              </a:rPr>
              <a:t>Total lung volume </a:t>
            </a:r>
            <a:r>
              <a:rPr lang="en-US" altLang="en-US" dirty="0">
                <a:solidFill>
                  <a:prstClr val="black"/>
                </a:solidFill>
                <a:latin typeface="Calibri" panose="020F0502020204030204" pitchFamily="34" charset="0"/>
              </a:rPr>
              <a:t>- amount of air in the lungs at the end of a maximal inspiration </a:t>
            </a:r>
          </a:p>
          <a:p>
            <a:pPr marL="1085850" lvl="1" indent="-342900" defTabSz="457200" fontAlgn="base">
              <a:spcBef>
                <a:spcPct val="0"/>
              </a:spcBef>
              <a:spcAft>
                <a:spcPct val="0"/>
              </a:spcAft>
              <a:buClrTx/>
              <a:buFont typeface="Arial" panose="020B0604020202020204" pitchFamily="34" charset="0"/>
              <a:buChar char="•"/>
              <a:defRPr/>
            </a:pPr>
            <a:r>
              <a:rPr lang="en-US" altLang="en-US" b="1" dirty="0">
                <a:solidFill>
                  <a:srgbClr val="FF0000"/>
                </a:solidFill>
                <a:latin typeface="Calibri" panose="020F0502020204030204" pitchFamily="34" charset="0"/>
              </a:rPr>
              <a:t>Vital capacity </a:t>
            </a:r>
            <a:r>
              <a:rPr lang="en-US" altLang="en-US" b="1" dirty="0">
                <a:solidFill>
                  <a:prstClr val="black"/>
                </a:solidFill>
                <a:latin typeface="Calibri" panose="020F0502020204030204" pitchFamily="34" charset="0"/>
              </a:rPr>
              <a:t>- </a:t>
            </a:r>
            <a:r>
              <a:rPr lang="en-US" altLang="en-US" dirty="0">
                <a:solidFill>
                  <a:prstClr val="black"/>
                </a:solidFill>
                <a:latin typeface="Calibri" panose="020F0502020204030204" pitchFamily="34" charset="0"/>
              </a:rPr>
              <a:t>volume of air that can be forcefully expired after maximal inspiration</a:t>
            </a:r>
          </a:p>
        </p:txBody>
      </p:sp>
      <p:pic>
        <p:nvPicPr>
          <p:cNvPr id="16" name="Picture 2" descr="Tour de France 2009 - Montpellier by Mikani - Nicolas.">
            <a:extLst>
              <a:ext uri="{FF2B5EF4-FFF2-40B4-BE49-F238E27FC236}">
                <a16:creationId xmlns:a16="http://schemas.microsoft.com/office/drawing/2014/main" id="{B1C547F1-7AB8-45E9-A32D-3BA374A380DE}"/>
              </a:ext>
            </a:extLst>
          </p:cNvPr>
          <p:cNvPicPr>
            <a:picLocks noChangeAspect="1" noChangeArrowheads="1"/>
          </p:cNvPicPr>
          <p:nvPr/>
        </p:nvPicPr>
        <p:blipFill rotWithShape="1">
          <a:blip r:embed="rId4" cstate="print"/>
          <a:srcRect l="15577" t="21028" r="4144" b="134"/>
          <a:stretch/>
        </p:blipFill>
        <p:spPr bwMode="auto">
          <a:xfrm>
            <a:off x="4956762" y="3627338"/>
            <a:ext cx="3806238" cy="2521612"/>
          </a:xfrm>
          <a:prstGeom prst="rect">
            <a:avLst/>
          </a:prstGeom>
          <a:noFill/>
        </p:spPr>
      </p:pic>
      <p:sp>
        <p:nvSpPr>
          <p:cNvPr id="17" name="TextBox 16">
            <a:extLst>
              <a:ext uri="{FF2B5EF4-FFF2-40B4-BE49-F238E27FC236}">
                <a16:creationId xmlns:a16="http://schemas.microsoft.com/office/drawing/2014/main" id="{41F5F9D1-1F13-496B-B188-4B646DCA25A1}"/>
              </a:ext>
            </a:extLst>
          </p:cNvPr>
          <p:cNvSpPr txBox="1"/>
          <p:nvPr/>
        </p:nvSpPr>
        <p:spPr>
          <a:xfrm>
            <a:off x="381000" y="4167750"/>
            <a:ext cx="3576216"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AU" dirty="0"/>
              <a:t>Aerobic training will result in an increased lung capacity, increasing the amount of oxygen that can be transported to the working muscles.</a:t>
            </a:r>
            <a:endParaRPr lang="en-US" dirty="0"/>
          </a:p>
        </p:txBody>
      </p:sp>
      <p:sp>
        <p:nvSpPr>
          <p:cNvPr id="18" name="Right Arrow 8">
            <a:extLst>
              <a:ext uri="{FF2B5EF4-FFF2-40B4-BE49-F238E27FC236}">
                <a16:creationId xmlns:a16="http://schemas.microsoft.com/office/drawing/2014/main" id="{3EC87B9D-7ADA-4FAE-A206-9ABBE5DA9185}"/>
              </a:ext>
            </a:extLst>
          </p:cNvPr>
          <p:cNvSpPr/>
          <p:nvPr/>
        </p:nvSpPr>
        <p:spPr>
          <a:xfrm>
            <a:off x="3944122" y="4544034"/>
            <a:ext cx="1012640" cy="44776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CBA73AC-51C9-4939-BF55-AF1EEE72FA5C}"/>
              </a:ext>
            </a:extLst>
          </p:cNvPr>
          <p:cNvSpPr/>
          <p:nvPr/>
        </p:nvSpPr>
        <p:spPr>
          <a:xfrm>
            <a:off x="7239000" y="6160317"/>
            <a:ext cx="1727931" cy="184666"/>
          </a:xfrm>
          <a:prstGeom prst="rect">
            <a:avLst/>
          </a:prstGeom>
        </p:spPr>
        <p:txBody>
          <a:bodyPr wrap="square">
            <a:spAutoFit/>
          </a:bodyPr>
          <a:lstStyle/>
          <a:p>
            <a:r>
              <a:rPr lang="en-US" sz="600" dirty="0"/>
              <a:t>www.flickr.com/photos/ndumas/3810148213/</a:t>
            </a:r>
          </a:p>
        </p:txBody>
      </p:sp>
      <p:sp>
        <p:nvSpPr>
          <p:cNvPr id="12" name="Title 1">
            <a:extLst>
              <a:ext uri="{FF2B5EF4-FFF2-40B4-BE49-F238E27FC236}">
                <a16:creationId xmlns:a16="http://schemas.microsoft.com/office/drawing/2014/main" id="{7C696163-A616-E64C-B185-ECCA89C38AD9}"/>
              </a:ext>
            </a:extLst>
          </p:cNvPr>
          <p:cNvSpPr>
            <a:spLocks noGrp="1"/>
          </p:cNvSpPr>
          <p:nvPr>
            <p:ph type="title"/>
          </p:nvPr>
        </p:nvSpPr>
        <p:spPr>
          <a:xfrm>
            <a:off x="0" y="0"/>
            <a:ext cx="9144000" cy="653224"/>
          </a:xfrm>
          <a:solidFill>
            <a:srgbClr val="FA12CE"/>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RESPIRATORY ADAPTATIONS</a:t>
            </a:r>
          </a:p>
        </p:txBody>
      </p:sp>
    </p:spTree>
    <p:extLst>
      <p:ext uri="{BB962C8B-B14F-4D97-AF65-F5344CB8AC3E}">
        <p14:creationId xmlns:p14="http://schemas.microsoft.com/office/powerpoint/2010/main" val="16798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404253" y="6440614"/>
            <a:ext cx="2895600" cy="365125"/>
          </a:xfrm>
        </p:spPr>
        <p:txBody>
          <a:bodyPr/>
          <a:lstStyle/>
          <a:p>
            <a:r>
              <a:rPr lang="en-US"/>
              <a:t>©PE STUDIES RESOURCES</a:t>
            </a:r>
            <a:endParaRPr lang="en-US" dirty="0"/>
          </a:p>
        </p:txBody>
      </p:sp>
      <p:sp>
        <p:nvSpPr>
          <p:cNvPr id="4" name="Slide Number Placeholder 3"/>
          <p:cNvSpPr>
            <a:spLocks noGrp="1"/>
          </p:cNvSpPr>
          <p:nvPr>
            <p:ph type="sldNum" sz="quarter" idx="12"/>
          </p:nvPr>
        </p:nvSpPr>
        <p:spPr>
          <a:xfrm>
            <a:off x="7010400" y="6467193"/>
            <a:ext cx="2133600" cy="365125"/>
          </a:xfrm>
        </p:spPr>
        <p:txBody>
          <a:bodyPr/>
          <a:lstStyle/>
          <a:p>
            <a:fld id="{B6F15528-21DE-4FAA-801E-634DDDAF4B2B}" type="slidenum">
              <a:rPr lang="en-US" smtClean="0"/>
              <a:pPr/>
              <a:t>174</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3" name="Rectangle 3">
            <a:extLst>
              <a:ext uri="{FF2B5EF4-FFF2-40B4-BE49-F238E27FC236}">
                <a16:creationId xmlns:a16="http://schemas.microsoft.com/office/drawing/2014/main" id="{7CE66AEB-BAF0-4960-A5E7-4F28B9E4F5C5}"/>
              </a:ext>
            </a:extLst>
          </p:cNvPr>
          <p:cNvSpPr>
            <a:spLocks noChangeArrowheads="1"/>
          </p:cNvSpPr>
          <p:nvPr/>
        </p:nvSpPr>
        <p:spPr bwMode="auto">
          <a:xfrm>
            <a:off x="632202" y="1447800"/>
            <a:ext cx="3974246" cy="3631763"/>
          </a:xfrm>
          <a:prstGeom prst="rect">
            <a:avLst/>
          </a:prstGeom>
          <a:solidFill>
            <a:schemeClr val="bg1"/>
          </a:solidFill>
          <a:ln w="28575">
            <a:solidFill>
              <a:srgbClr val="FA12CE"/>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lvl="0" defTabSz="457200" fontAlgn="base">
              <a:spcBef>
                <a:spcPct val="0"/>
              </a:spcBef>
              <a:spcAft>
                <a:spcPct val="0"/>
              </a:spcAft>
              <a:buClrTx/>
              <a:buNone/>
              <a:defRPr/>
            </a:pPr>
            <a:r>
              <a:rPr lang="en-US" altLang="en-US" sz="1800" b="1" dirty="0">
                <a:solidFill>
                  <a:srgbClr val="FF0000"/>
                </a:solidFill>
                <a:latin typeface="Calibri" panose="020F0502020204030204" pitchFamily="34" charset="0"/>
              </a:rPr>
              <a:t>Increased Tidal Volume</a:t>
            </a:r>
          </a:p>
          <a:p>
            <a:pPr marL="342900" lvl="0" indent="-342900" defTabSz="457200" fontAlgn="base">
              <a:spcBef>
                <a:spcPct val="0"/>
              </a:spcBef>
              <a:spcAft>
                <a:spcPct val="0"/>
              </a:spcAft>
              <a:buClrTx/>
              <a:buFont typeface="Arial" panose="020B0604020202020204" pitchFamily="34" charset="0"/>
              <a:buChar char="•"/>
              <a:defRPr/>
            </a:pPr>
            <a:r>
              <a:rPr lang="en-GB" altLang="en-US" sz="1800" dirty="0">
                <a:solidFill>
                  <a:prstClr val="black"/>
                </a:solidFill>
                <a:latin typeface="Calibri" panose="020F0502020204030204" pitchFamily="34" charset="0"/>
              </a:rPr>
              <a:t>An </a:t>
            </a:r>
            <a:r>
              <a:rPr lang="en-GB" altLang="en-US" sz="1800" dirty="0">
                <a:solidFill>
                  <a:prstClr val="black"/>
                </a:solidFill>
                <a:latin typeface="Calibri" panose="020F0502020204030204" pitchFamily="34" charset="0"/>
                <a:cs typeface="Calibri" panose="020F0502020204030204" pitchFamily="34" charset="0"/>
              </a:rPr>
              <a:t>↑</a:t>
            </a:r>
            <a:r>
              <a:rPr lang="en-GB" altLang="en-US" sz="1800" dirty="0">
                <a:solidFill>
                  <a:prstClr val="black"/>
                </a:solidFill>
                <a:latin typeface="Calibri" panose="020F0502020204030204" pitchFamily="34" charset="0"/>
              </a:rPr>
              <a:t> in the volume of air inspired &amp; expired with each breath results in the respiratory system reducing the number of breaths per minute (RR)</a:t>
            </a:r>
          </a:p>
          <a:p>
            <a:pPr marL="1085850" lvl="1" indent="-342900" defTabSz="457200" fontAlgn="base">
              <a:spcBef>
                <a:spcPct val="0"/>
              </a:spcBef>
              <a:spcAft>
                <a:spcPct val="0"/>
              </a:spcAft>
              <a:buClrTx/>
              <a:buFont typeface="Cambria Math" panose="02040503050406030204" pitchFamily="18" charset="0"/>
              <a:buChar char="⎯"/>
              <a:defRPr/>
            </a:pPr>
            <a:r>
              <a:rPr lang="en-GB" altLang="en-US" dirty="0">
                <a:solidFill>
                  <a:prstClr val="black"/>
                </a:solidFill>
                <a:latin typeface="Calibri" panose="020F0502020204030204" pitchFamily="34" charset="0"/>
              </a:rPr>
              <a:t>This occurs as a result of more efficient cardiorespiratory &amp; muscular systems</a:t>
            </a:r>
          </a:p>
          <a:p>
            <a:pPr lvl="0" defTabSz="457200" fontAlgn="base">
              <a:spcBef>
                <a:spcPct val="0"/>
              </a:spcBef>
              <a:spcAft>
                <a:spcPct val="0"/>
              </a:spcAft>
              <a:buClrTx/>
              <a:buNone/>
              <a:defRPr/>
            </a:pPr>
            <a:endParaRPr lang="en-US" altLang="en-US" sz="1800" b="1" dirty="0">
              <a:solidFill>
                <a:srgbClr val="FF0000"/>
              </a:solidFill>
              <a:latin typeface="Calibri" panose="020F0502020204030204" pitchFamily="34" charset="0"/>
            </a:endParaRPr>
          </a:p>
          <a:p>
            <a:pPr lvl="0" defTabSz="457200" fontAlgn="base">
              <a:spcBef>
                <a:spcPct val="0"/>
              </a:spcBef>
              <a:spcAft>
                <a:spcPct val="0"/>
              </a:spcAft>
              <a:buClrTx/>
              <a:buNone/>
              <a:defRPr/>
            </a:pPr>
            <a:endParaRPr lang="en-US" altLang="en-US" sz="1800" b="1" dirty="0">
              <a:solidFill>
                <a:srgbClr val="FF0000"/>
              </a:solidFill>
              <a:latin typeface="Calibri" panose="020F0502020204030204" pitchFamily="34" charset="0"/>
            </a:endParaRPr>
          </a:p>
          <a:p>
            <a:pPr defTabSz="457200" fontAlgn="base">
              <a:spcBef>
                <a:spcPct val="0"/>
              </a:spcBef>
              <a:spcAft>
                <a:spcPct val="0"/>
              </a:spcAft>
              <a:buClrTx/>
              <a:buNone/>
              <a:defRPr/>
            </a:pPr>
            <a:r>
              <a:rPr lang="en-US" altLang="en-US" sz="1600" b="1" dirty="0">
                <a:solidFill>
                  <a:srgbClr val="FF0000"/>
                </a:solidFill>
                <a:latin typeface="Calibri" panose="020F0502020204030204" pitchFamily="34" charset="0"/>
              </a:rPr>
              <a:t>Total lung volume </a:t>
            </a:r>
            <a:r>
              <a:rPr lang="en-US" altLang="en-US" sz="1600" dirty="0">
                <a:solidFill>
                  <a:prstClr val="black"/>
                </a:solidFill>
                <a:latin typeface="Calibri" panose="020F0502020204030204" pitchFamily="34" charset="0"/>
              </a:rPr>
              <a:t>– volume of air inhaled during each breathe.</a:t>
            </a:r>
            <a:endParaRPr lang="en-US" altLang="en-US" dirty="0">
              <a:solidFill>
                <a:prstClr val="black"/>
              </a:solidFill>
              <a:latin typeface="Calibri" panose="020F0502020204030204" pitchFamily="34" charset="0"/>
            </a:endParaRPr>
          </a:p>
        </p:txBody>
      </p:sp>
      <p:pic>
        <p:nvPicPr>
          <p:cNvPr id="1026" name="Picture 2" descr="Image result for lungs">
            <a:extLst>
              <a:ext uri="{FF2B5EF4-FFF2-40B4-BE49-F238E27FC236}">
                <a16:creationId xmlns:a16="http://schemas.microsoft.com/office/drawing/2014/main" id="{3C31480E-F474-BD42-A006-E5840BC8F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848" y="972640"/>
            <a:ext cx="4232752" cy="55043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1F426A-F112-4346-B0A4-C30FE200460B}"/>
              </a:ext>
            </a:extLst>
          </p:cNvPr>
          <p:cNvSpPr/>
          <p:nvPr/>
        </p:nvSpPr>
        <p:spPr>
          <a:xfrm>
            <a:off x="5275024" y="6477000"/>
            <a:ext cx="3200400" cy="184666"/>
          </a:xfrm>
          <a:prstGeom prst="rect">
            <a:avLst/>
          </a:prstGeom>
        </p:spPr>
        <p:txBody>
          <a:bodyPr wrap="square">
            <a:spAutoFit/>
          </a:bodyPr>
          <a:lstStyle/>
          <a:p>
            <a:pPr algn="r"/>
            <a:r>
              <a:rPr lang="en-US" sz="600" dirty="0"/>
              <a:t>https://</a:t>
            </a:r>
            <a:r>
              <a:rPr lang="en-US" sz="600" dirty="0" err="1"/>
              <a:t>pixabay.com</a:t>
            </a:r>
            <a:r>
              <a:rPr lang="en-US" sz="600" dirty="0"/>
              <a:t>/vectors/anatomy-lungs-breathing-human-145696/</a:t>
            </a:r>
          </a:p>
        </p:txBody>
      </p:sp>
      <p:sp>
        <p:nvSpPr>
          <p:cNvPr id="10" name="Title 1">
            <a:extLst>
              <a:ext uri="{FF2B5EF4-FFF2-40B4-BE49-F238E27FC236}">
                <a16:creationId xmlns:a16="http://schemas.microsoft.com/office/drawing/2014/main" id="{3C4DB3A4-396A-DA4A-B9B9-4A6E91E86296}"/>
              </a:ext>
            </a:extLst>
          </p:cNvPr>
          <p:cNvSpPr>
            <a:spLocks noGrp="1"/>
          </p:cNvSpPr>
          <p:nvPr>
            <p:ph type="title"/>
          </p:nvPr>
        </p:nvSpPr>
        <p:spPr>
          <a:xfrm>
            <a:off x="0" y="0"/>
            <a:ext cx="9144000" cy="653224"/>
          </a:xfrm>
          <a:solidFill>
            <a:srgbClr val="FA12CE"/>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RESPIRATORY ADAPTATIONS</a:t>
            </a:r>
          </a:p>
        </p:txBody>
      </p:sp>
    </p:spTree>
    <p:extLst>
      <p:ext uri="{BB962C8B-B14F-4D97-AF65-F5344CB8AC3E}">
        <p14:creationId xmlns:p14="http://schemas.microsoft.com/office/powerpoint/2010/main" val="39226109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175</a:t>
            </a:fld>
            <a:endParaRPr lang="en-US"/>
          </a:p>
        </p:txBody>
      </p:sp>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3" name="Rectangle 3">
            <a:extLst>
              <a:ext uri="{FF2B5EF4-FFF2-40B4-BE49-F238E27FC236}">
                <a16:creationId xmlns:a16="http://schemas.microsoft.com/office/drawing/2014/main" id="{7CE66AEB-BAF0-4960-A5E7-4F28B9E4F5C5}"/>
              </a:ext>
            </a:extLst>
          </p:cNvPr>
          <p:cNvSpPr>
            <a:spLocks noChangeArrowheads="1"/>
          </p:cNvSpPr>
          <p:nvPr/>
        </p:nvSpPr>
        <p:spPr bwMode="auto">
          <a:xfrm>
            <a:off x="304800" y="1079242"/>
            <a:ext cx="8610600" cy="4247317"/>
          </a:xfrm>
          <a:prstGeom prst="rect">
            <a:avLst/>
          </a:prstGeom>
          <a:solidFill>
            <a:schemeClr val="bg1"/>
          </a:solidFill>
          <a:ln w="28575">
            <a:solidFill>
              <a:srgbClr val="FA12CE"/>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defRPr/>
            </a:pPr>
            <a:r>
              <a:rPr lang="en-US" altLang="en-US" sz="1800" b="1" dirty="0">
                <a:solidFill>
                  <a:srgbClr val="FF0000"/>
                </a:solidFill>
                <a:latin typeface="Calibri" panose="020F0502020204030204" pitchFamily="34" charset="0"/>
                <a:cs typeface="Calibri" panose="020F0502020204030204" pitchFamily="34" charset="0"/>
              </a:rPr>
              <a:t>Increased Diffusion (movement of O2 into the lungs and CO2 out)</a:t>
            </a:r>
          </a:p>
          <a:p>
            <a:pPr marL="342900" indent="-342900" defTabSz="457200" fontAlgn="base">
              <a:spcBef>
                <a:spcPct val="0"/>
              </a:spcBef>
              <a:spcAft>
                <a:spcPct val="0"/>
              </a:spcAft>
              <a:buClrTx/>
              <a:buFont typeface="Arial" panose="020B0604020202020204" pitchFamily="34" charset="0"/>
              <a:buChar char="•"/>
              <a:defRPr/>
            </a:pPr>
            <a:r>
              <a:rPr lang="en-GB" altLang="en-US" sz="1800" dirty="0">
                <a:solidFill>
                  <a:prstClr val="black"/>
                </a:solidFill>
                <a:latin typeface="Calibri" panose="020F0502020204030204" pitchFamily="34" charset="0"/>
                <a:cs typeface="Calibri" panose="020F0502020204030204" pitchFamily="34" charset="0"/>
              </a:rPr>
              <a:t>↑</a:t>
            </a:r>
            <a:r>
              <a:rPr lang="en-US" altLang="en-US" sz="1800" dirty="0">
                <a:solidFill>
                  <a:prstClr val="black"/>
                </a:solidFill>
                <a:latin typeface="Calibri" panose="020F0502020204030204" pitchFamily="34" charset="0"/>
              </a:rPr>
              <a:t> in diffusion is at rest &amp; during submaximal &amp; maximal  exercise intensities</a:t>
            </a:r>
            <a:endParaRPr lang="en-US" altLang="en-US" sz="1800" b="1" dirty="0">
              <a:solidFill>
                <a:srgbClr val="FF0000"/>
              </a:solidFill>
              <a:latin typeface="Calibri" panose="020F0502020204030204" pitchFamily="34" charset="0"/>
            </a:endParaRP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Diffusion increases due to the </a:t>
            </a:r>
            <a:r>
              <a:rPr lang="en-GB" altLang="en-US" sz="1800" dirty="0">
                <a:solidFill>
                  <a:prstClr val="black"/>
                </a:solidFill>
                <a:latin typeface="Calibri" panose="020F0502020204030204" pitchFamily="34" charset="0"/>
                <a:cs typeface="Calibri" panose="020F0502020204030204" pitchFamily="34" charset="0"/>
              </a:rPr>
              <a:t>↑</a:t>
            </a:r>
            <a:r>
              <a:rPr lang="en-US" altLang="en-US" sz="1800" dirty="0">
                <a:solidFill>
                  <a:prstClr val="black"/>
                </a:solidFill>
                <a:latin typeface="Calibri" panose="020F0502020204030204" pitchFamily="34" charset="0"/>
              </a:rPr>
              <a:t> in lung volumes (which provides greater alveolar–capillary surface area &amp; therefore more sites where diffusion can occur)</a:t>
            </a:r>
          </a:p>
          <a:p>
            <a:pPr defTabSz="457200" fontAlgn="base">
              <a:spcBef>
                <a:spcPct val="0"/>
              </a:spcBef>
              <a:spcAft>
                <a:spcPct val="0"/>
              </a:spcAft>
              <a:buClrTx/>
              <a:buNone/>
              <a:defRPr/>
            </a:pPr>
            <a:endParaRPr lang="en-US" altLang="en-US" sz="1800" dirty="0">
              <a:solidFill>
                <a:prstClr val="black"/>
              </a:solidFill>
              <a:latin typeface="Calibri" panose="020F0502020204030204" pitchFamily="34" charset="0"/>
            </a:endParaRPr>
          </a:p>
          <a:p>
            <a:pPr defTabSz="457200" fontAlgn="base">
              <a:spcBef>
                <a:spcPct val="0"/>
              </a:spcBef>
              <a:spcAft>
                <a:spcPct val="0"/>
              </a:spcAft>
              <a:buClrTx/>
              <a:buNone/>
              <a:defRPr/>
            </a:pPr>
            <a:r>
              <a:rPr lang="en-US" altLang="en-US" sz="1800" b="1" dirty="0">
                <a:solidFill>
                  <a:srgbClr val="FF0000"/>
                </a:solidFill>
                <a:latin typeface="Calibri" panose="020F0502020204030204" pitchFamily="34" charset="0"/>
                <a:cs typeface="Calibri" panose="020F0502020204030204" pitchFamily="34" charset="0"/>
              </a:rPr>
              <a:t>Increased Membrane Surface area</a:t>
            </a:r>
            <a:endParaRPr lang="en-US" altLang="en-US" sz="1800" dirty="0">
              <a:solidFill>
                <a:prstClr val="black"/>
              </a:solidFill>
              <a:latin typeface="Calibri" panose="020F0502020204030204" pitchFamily="34" charset="0"/>
            </a:endParaRPr>
          </a:p>
          <a:p>
            <a:pPr marL="342900" lvl="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Diffusion of O</a:t>
            </a:r>
            <a:r>
              <a:rPr lang="en-US" altLang="en-US" sz="1800" baseline="-25000" dirty="0">
                <a:solidFill>
                  <a:prstClr val="black"/>
                </a:solidFill>
                <a:latin typeface="Calibri" panose="020F0502020204030204" pitchFamily="34" charset="0"/>
              </a:rPr>
              <a:t>2</a:t>
            </a:r>
            <a:r>
              <a:rPr lang="en-US" altLang="en-US" sz="1800" dirty="0">
                <a:solidFill>
                  <a:prstClr val="black"/>
                </a:solidFill>
                <a:latin typeface="Calibri" panose="020F0502020204030204" pitchFamily="34" charset="0"/>
              </a:rPr>
              <a:t> across the </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alveolar–capillary membrane</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&amp; of CO</a:t>
            </a:r>
            <a:r>
              <a:rPr lang="en-US" altLang="en-US" sz="1800" baseline="-25000" dirty="0">
                <a:solidFill>
                  <a:prstClr val="black"/>
                </a:solidFill>
                <a:latin typeface="Calibri" panose="020F0502020204030204" pitchFamily="34" charset="0"/>
              </a:rPr>
              <a:t>2 </a:t>
            </a:r>
            <a:r>
              <a:rPr lang="en-US" altLang="en-US" sz="1800" dirty="0">
                <a:solidFill>
                  <a:prstClr val="black"/>
                </a:solidFill>
                <a:latin typeface="Calibri" panose="020F0502020204030204" pitchFamily="34" charset="0"/>
              </a:rPr>
              <a:t>across the tissue–capillary</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membrane is greater in trained subjects</a:t>
            </a:r>
          </a:p>
          <a:p>
            <a:pPr lvl="0" defTabSz="457200" fontAlgn="base">
              <a:spcBef>
                <a:spcPct val="0"/>
              </a:spcBef>
              <a:spcAft>
                <a:spcPct val="0"/>
              </a:spcAft>
              <a:buClrTx/>
              <a:buNone/>
              <a:defRPr/>
            </a:pPr>
            <a:endParaRPr lang="en-US" altLang="en-US" sz="1800" dirty="0">
              <a:solidFill>
                <a:prstClr val="black"/>
              </a:solidFill>
              <a:latin typeface="Calibri" panose="020F0502020204030204" pitchFamily="34" charset="0"/>
            </a:endParaRPr>
          </a:p>
          <a:p>
            <a:pPr marL="342900" indent="-342900" defTabSz="457200" fontAlgn="base">
              <a:spcBef>
                <a:spcPct val="0"/>
              </a:spcBef>
              <a:spcAft>
                <a:spcPct val="0"/>
              </a:spcAft>
              <a:buClrTx/>
              <a:buFont typeface="Arial" panose="020B0604020202020204" pitchFamily="34" charset="0"/>
              <a:buChar char="•"/>
              <a:defRPr/>
            </a:pPr>
            <a:r>
              <a:rPr lang="en-GB" altLang="en-US" sz="1800" dirty="0">
                <a:solidFill>
                  <a:prstClr val="black"/>
                </a:solidFill>
                <a:latin typeface="Calibri" panose="020F0502020204030204" pitchFamily="34" charset="0"/>
              </a:rPr>
              <a:t>Increased capillarisation allows for </a:t>
            </a:r>
          </a:p>
          <a:p>
            <a:pPr defTabSz="457200" fontAlgn="base">
              <a:spcBef>
                <a:spcPct val="0"/>
              </a:spcBef>
              <a:spcAft>
                <a:spcPct val="0"/>
              </a:spcAft>
              <a:buClrTx/>
              <a:buNone/>
              <a:defRPr/>
            </a:pPr>
            <a:r>
              <a:rPr lang="en-GB" altLang="en-US" sz="1800" dirty="0">
                <a:solidFill>
                  <a:prstClr val="black"/>
                </a:solidFill>
                <a:latin typeface="Calibri" panose="020F0502020204030204" pitchFamily="34" charset="0"/>
              </a:rPr>
              <a:t>      more </a:t>
            </a:r>
            <a:r>
              <a:rPr lang="en-US" altLang="en-US" sz="1800" dirty="0">
                <a:solidFill>
                  <a:prstClr val="black"/>
                </a:solidFill>
                <a:latin typeface="Calibri" panose="020F0502020204030204" pitchFamily="34" charset="0"/>
              </a:rPr>
              <a:t>O</a:t>
            </a:r>
            <a:r>
              <a:rPr lang="en-US" altLang="en-US" sz="1800" baseline="-25000" dirty="0">
                <a:solidFill>
                  <a:prstClr val="black"/>
                </a:solidFill>
                <a:latin typeface="Calibri" panose="020F0502020204030204" pitchFamily="34" charset="0"/>
              </a:rPr>
              <a:t>2</a:t>
            </a:r>
            <a:r>
              <a:rPr lang="en-GB" altLang="en-US" sz="1800" dirty="0">
                <a:solidFill>
                  <a:prstClr val="black"/>
                </a:solidFill>
                <a:latin typeface="Calibri" panose="020F0502020204030204" pitchFamily="34" charset="0"/>
              </a:rPr>
              <a:t> to be transported to the </a:t>
            </a:r>
          </a:p>
          <a:p>
            <a:pPr defTabSz="457200" fontAlgn="base">
              <a:spcBef>
                <a:spcPct val="0"/>
              </a:spcBef>
              <a:spcAft>
                <a:spcPct val="0"/>
              </a:spcAft>
              <a:buClrTx/>
              <a:buNone/>
              <a:defRPr/>
            </a:pPr>
            <a:r>
              <a:rPr lang="en-GB" altLang="en-US" sz="1800" dirty="0">
                <a:solidFill>
                  <a:prstClr val="black"/>
                </a:solidFill>
                <a:latin typeface="Calibri" panose="020F0502020204030204" pitchFamily="34" charset="0"/>
              </a:rPr>
              <a:t>      working muscles &amp; a greater surface </a:t>
            </a:r>
          </a:p>
          <a:p>
            <a:pPr defTabSz="457200" fontAlgn="base">
              <a:spcBef>
                <a:spcPct val="0"/>
              </a:spcBef>
              <a:spcAft>
                <a:spcPct val="0"/>
              </a:spcAft>
              <a:buClrTx/>
              <a:buNone/>
              <a:defRPr/>
            </a:pPr>
            <a:r>
              <a:rPr lang="en-GB" altLang="en-US" sz="1800" dirty="0">
                <a:solidFill>
                  <a:prstClr val="black"/>
                </a:solidFill>
                <a:latin typeface="Calibri" panose="020F0502020204030204" pitchFamily="34" charset="0"/>
              </a:rPr>
              <a:t>      area for diffusion to take place</a:t>
            </a:r>
            <a:endParaRPr lang="en-US" altLang="en-US" sz="1800" dirty="0">
              <a:solidFill>
                <a:prstClr val="black"/>
              </a:solidFill>
              <a:latin typeface="Calibri" panose="020F0502020204030204" pitchFamily="34" charset="0"/>
            </a:endParaRPr>
          </a:p>
        </p:txBody>
      </p:sp>
      <p:pic>
        <p:nvPicPr>
          <p:cNvPr id="10" name="Picture 2" descr="Image result for alveoli">
            <a:extLst>
              <a:ext uri="{FF2B5EF4-FFF2-40B4-BE49-F238E27FC236}">
                <a16:creationId xmlns:a16="http://schemas.microsoft.com/office/drawing/2014/main" id="{5AA2FB21-51E3-4900-A0BF-A8D7B2CA32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9" t="3328" r="4917" b="1162"/>
          <a:stretch/>
        </p:blipFill>
        <p:spPr bwMode="auto">
          <a:xfrm>
            <a:off x="5070508" y="2247900"/>
            <a:ext cx="3621868" cy="25882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EB744A9-06A5-45B8-BC95-FAE31C736F99}"/>
              </a:ext>
            </a:extLst>
          </p:cNvPr>
          <p:cNvSpPr/>
          <p:nvPr/>
        </p:nvSpPr>
        <p:spPr>
          <a:xfrm>
            <a:off x="7260920" y="4941107"/>
            <a:ext cx="1529586" cy="169277"/>
          </a:xfrm>
          <a:prstGeom prst="rect">
            <a:avLst/>
          </a:prstGeom>
        </p:spPr>
        <p:txBody>
          <a:bodyPr wrap="none">
            <a:spAutoFit/>
          </a:bodyPr>
          <a:lstStyle/>
          <a:p>
            <a:r>
              <a:rPr lang="en-AU" sz="500" dirty="0"/>
              <a:t>https://en.wikipedia.org/wiki/File:Human_Lungs.gif</a:t>
            </a:r>
          </a:p>
        </p:txBody>
      </p:sp>
      <p:pic>
        <p:nvPicPr>
          <p:cNvPr id="16" name="Picture 15">
            <a:extLst>
              <a:ext uri="{FF2B5EF4-FFF2-40B4-BE49-F238E27FC236}">
                <a16:creationId xmlns:a16="http://schemas.microsoft.com/office/drawing/2014/main" id="{955AF867-3438-42A7-A48B-AA264B75E9C7}"/>
              </a:ext>
            </a:extLst>
          </p:cNvPr>
          <p:cNvPicPr>
            <a:picLocks noChangeAspect="1"/>
          </p:cNvPicPr>
          <p:nvPr/>
        </p:nvPicPr>
        <p:blipFill>
          <a:blip r:embed="rId4"/>
          <a:stretch>
            <a:fillRect/>
          </a:stretch>
        </p:blipFill>
        <p:spPr>
          <a:xfrm>
            <a:off x="5302005" y="4673495"/>
            <a:ext cx="1885784" cy="1498705"/>
          </a:xfrm>
          <a:prstGeom prst="rect">
            <a:avLst/>
          </a:prstGeom>
          <a:noFill/>
          <a:ln w="28575">
            <a:solidFill>
              <a:srgbClr val="FF0000"/>
            </a:solidFill>
          </a:ln>
        </p:spPr>
      </p:pic>
      <p:pic>
        <p:nvPicPr>
          <p:cNvPr id="7" name="Picture 2" descr="C:\Program Files\Microsoft Office\MEDIA\CAGCAT10\j0185604.wmf">
            <a:hlinkClick r:id="rId2" action="ppaction://hlinksldjump"/>
          </p:cNvPr>
          <p:cNvPicPr>
            <a:picLocks noChangeAspect="1" noChangeArrowheads="1"/>
          </p:cNvPicPr>
          <p:nvPr/>
        </p:nvPicPr>
        <p:blipFill>
          <a:blip r:embed="rId5" cstate="print"/>
          <a:srcRect/>
          <a:stretch>
            <a:fillRect/>
          </a:stretch>
        </p:blipFill>
        <p:spPr bwMode="auto">
          <a:xfrm>
            <a:off x="152400" y="6019045"/>
            <a:ext cx="457501" cy="457955"/>
          </a:xfrm>
          <a:prstGeom prst="rect">
            <a:avLst/>
          </a:prstGeom>
          <a:noFill/>
        </p:spPr>
      </p:pic>
      <p:sp>
        <p:nvSpPr>
          <p:cNvPr id="3" name="Arrow: Curved Left 2">
            <a:extLst>
              <a:ext uri="{FF2B5EF4-FFF2-40B4-BE49-F238E27FC236}">
                <a16:creationId xmlns:a16="http://schemas.microsoft.com/office/drawing/2014/main" id="{2D5DEABA-626C-4983-A7E1-55B61A216447}"/>
              </a:ext>
            </a:extLst>
          </p:cNvPr>
          <p:cNvSpPr/>
          <p:nvPr/>
        </p:nvSpPr>
        <p:spPr>
          <a:xfrm rot="3148493" flipH="1">
            <a:off x="6580181" y="3777560"/>
            <a:ext cx="459571" cy="1219689"/>
          </a:xfrm>
          <a:prstGeom prst="curvedLeft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 name="Title 1">
            <a:extLst>
              <a:ext uri="{FF2B5EF4-FFF2-40B4-BE49-F238E27FC236}">
                <a16:creationId xmlns:a16="http://schemas.microsoft.com/office/drawing/2014/main" id="{393FD28E-19C1-DB45-87EF-67185B54616D}"/>
              </a:ext>
            </a:extLst>
          </p:cNvPr>
          <p:cNvSpPr>
            <a:spLocks noGrp="1"/>
          </p:cNvSpPr>
          <p:nvPr>
            <p:ph type="title"/>
          </p:nvPr>
        </p:nvSpPr>
        <p:spPr>
          <a:xfrm>
            <a:off x="0" y="0"/>
            <a:ext cx="9144000" cy="653224"/>
          </a:xfrm>
          <a:solidFill>
            <a:srgbClr val="FA12CE"/>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RESPIRATORY ADAPTATIONS</a:t>
            </a:r>
          </a:p>
        </p:txBody>
      </p:sp>
    </p:spTree>
    <p:extLst>
      <p:ext uri="{BB962C8B-B14F-4D97-AF65-F5344CB8AC3E}">
        <p14:creationId xmlns:p14="http://schemas.microsoft.com/office/powerpoint/2010/main" val="27575011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3" name="Rectangle 3">
            <a:extLst>
              <a:ext uri="{FF2B5EF4-FFF2-40B4-BE49-F238E27FC236}">
                <a16:creationId xmlns:a16="http://schemas.microsoft.com/office/drawing/2014/main" id="{7CE66AEB-BAF0-4960-A5E7-4F28B9E4F5C5}"/>
              </a:ext>
            </a:extLst>
          </p:cNvPr>
          <p:cNvSpPr>
            <a:spLocks noChangeArrowheads="1"/>
          </p:cNvSpPr>
          <p:nvPr/>
        </p:nvSpPr>
        <p:spPr bwMode="auto">
          <a:xfrm>
            <a:off x="381000" y="1068877"/>
            <a:ext cx="4648200" cy="3323987"/>
          </a:xfrm>
          <a:prstGeom prst="rect">
            <a:avLst/>
          </a:prstGeom>
          <a:solidFill>
            <a:schemeClr val="bg1"/>
          </a:solidFill>
          <a:ln w="28575">
            <a:solidFill>
              <a:srgbClr val="FA12CE"/>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defRPr/>
            </a:pPr>
            <a:r>
              <a:rPr lang="en-US" altLang="en-US" b="1" dirty="0">
                <a:solidFill>
                  <a:schemeClr val="tx1"/>
                </a:solidFill>
                <a:latin typeface="Calibri" panose="020F0502020204030204" pitchFamily="34" charset="0"/>
              </a:rPr>
              <a:t>FUNCTIONAL ADAPTATIONS:</a:t>
            </a:r>
          </a:p>
          <a:p>
            <a:pPr defTabSz="457200" fontAlgn="base">
              <a:spcBef>
                <a:spcPct val="0"/>
              </a:spcBef>
              <a:spcAft>
                <a:spcPct val="0"/>
              </a:spcAft>
              <a:buClrTx/>
              <a:buNone/>
              <a:defRPr/>
            </a:pPr>
            <a:endParaRPr lang="en-US" altLang="en-US" sz="1000" b="1" dirty="0">
              <a:solidFill>
                <a:schemeClr val="tx1"/>
              </a:solidFill>
              <a:latin typeface="Calibri" panose="020F0502020204030204" pitchFamily="34" charset="0"/>
            </a:endParaRPr>
          </a:p>
          <a:p>
            <a:pPr defTabSz="457200" fontAlgn="base">
              <a:spcBef>
                <a:spcPct val="0"/>
              </a:spcBef>
              <a:spcAft>
                <a:spcPct val="0"/>
              </a:spcAft>
              <a:buClrTx/>
              <a:buNone/>
              <a:defRPr/>
            </a:pPr>
            <a:r>
              <a:rPr lang="en-US" altLang="en-US" sz="1800" b="1" dirty="0">
                <a:solidFill>
                  <a:srgbClr val="FF0000"/>
                </a:solidFill>
                <a:latin typeface="Calibri" panose="020F0502020204030204" pitchFamily="34" charset="0"/>
                <a:cs typeface="Calibri" panose="020F0502020204030204" pitchFamily="34" charset="0"/>
              </a:rPr>
              <a:t>Ventilation</a:t>
            </a:r>
          </a:p>
          <a:p>
            <a:pPr marL="342900" indent="-342900" defTabSz="457200" fontAlgn="base">
              <a:spcBef>
                <a:spcPct val="0"/>
              </a:spcBef>
              <a:spcAft>
                <a:spcPct val="0"/>
              </a:spcAft>
              <a:buClrTx/>
              <a:buFont typeface="Arial" panose="020B0604020202020204" pitchFamily="34" charset="0"/>
              <a:buChar char="•"/>
              <a:defRPr/>
            </a:pPr>
            <a:r>
              <a:rPr lang="en-GB" altLang="en-US" sz="1800" dirty="0">
                <a:solidFill>
                  <a:prstClr val="black"/>
                </a:solidFill>
                <a:latin typeface="Calibri" panose="020F0502020204030204" pitchFamily="34" charset="0"/>
              </a:rPr>
              <a:t>More efficient gas exchange results in </a:t>
            </a:r>
            <a:r>
              <a:rPr lang="en-GB" altLang="en-US" sz="1800" u="sng" dirty="0">
                <a:solidFill>
                  <a:prstClr val="black"/>
                </a:solidFill>
                <a:latin typeface="Calibri" panose="020F0502020204030204" pitchFamily="34" charset="0"/>
              </a:rPr>
              <a:t>reduced</a:t>
            </a:r>
            <a:r>
              <a:rPr lang="en-GB" altLang="en-US" sz="1800" dirty="0">
                <a:solidFill>
                  <a:prstClr val="black"/>
                </a:solidFill>
                <a:latin typeface="Calibri" panose="020F0502020204030204" pitchFamily="34" charset="0"/>
              </a:rPr>
              <a:t> ventilation at rest and submaximal exercise</a:t>
            </a:r>
          </a:p>
          <a:p>
            <a:pPr marL="342900" indent="-342900" defTabSz="457200" fontAlgn="base">
              <a:spcBef>
                <a:spcPct val="0"/>
              </a:spcBef>
              <a:spcAft>
                <a:spcPct val="0"/>
              </a:spcAft>
              <a:buClrTx/>
              <a:buFont typeface="Arial" panose="020B0604020202020204" pitchFamily="34" charset="0"/>
              <a:buChar char="•"/>
              <a:defRPr/>
            </a:pPr>
            <a:r>
              <a:rPr lang="en-GB" altLang="en-US" sz="1800" dirty="0">
                <a:solidFill>
                  <a:prstClr val="black"/>
                </a:solidFill>
                <a:latin typeface="Calibri" panose="020F0502020204030204" pitchFamily="34" charset="0"/>
              </a:rPr>
              <a:t>During maximal exercise, the ventilation </a:t>
            </a:r>
          </a:p>
          <a:p>
            <a:pPr defTabSz="457200" fontAlgn="base">
              <a:spcBef>
                <a:spcPct val="0"/>
              </a:spcBef>
              <a:spcAft>
                <a:spcPct val="0"/>
              </a:spcAft>
              <a:buClrTx/>
              <a:buNone/>
              <a:defRPr/>
            </a:pPr>
            <a:r>
              <a:rPr lang="en-GB" altLang="en-US" sz="1800" dirty="0">
                <a:solidFill>
                  <a:prstClr val="black"/>
                </a:solidFill>
                <a:latin typeface="Calibri" panose="020F0502020204030204" pitchFamily="34" charset="0"/>
              </a:rPr>
              <a:t>      of a trained athlete </a:t>
            </a:r>
            <a:r>
              <a:rPr lang="en-GB" altLang="en-US" sz="1800" u="sng" dirty="0">
                <a:solidFill>
                  <a:prstClr val="black"/>
                </a:solidFill>
                <a:latin typeface="Calibri" panose="020F0502020204030204" pitchFamily="34" charset="0"/>
              </a:rPr>
              <a:t>increases</a:t>
            </a:r>
            <a:r>
              <a:rPr lang="en-GB" altLang="en-US" sz="1800" dirty="0">
                <a:solidFill>
                  <a:prstClr val="black"/>
                </a:solidFill>
                <a:latin typeface="Calibri" panose="020F0502020204030204" pitchFamily="34" charset="0"/>
              </a:rPr>
              <a:t> compared </a:t>
            </a:r>
          </a:p>
          <a:p>
            <a:pPr defTabSz="457200" fontAlgn="base">
              <a:spcBef>
                <a:spcPct val="0"/>
              </a:spcBef>
              <a:spcAft>
                <a:spcPct val="0"/>
              </a:spcAft>
              <a:buClrTx/>
              <a:buNone/>
              <a:defRPr/>
            </a:pPr>
            <a:r>
              <a:rPr lang="en-GB" altLang="en-US" sz="1800" dirty="0">
                <a:solidFill>
                  <a:prstClr val="black"/>
                </a:solidFill>
                <a:latin typeface="Calibri" panose="020F0502020204030204" pitchFamily="34" charset="0"/>
              </a:rPr>
              <a:t>      to untrained individual</a:t>
            </a:r>
          </a:p>
          <a:p>
            <a:pPr marL="1085850" lvl="1" indent="-342900" defTabSz="457200" fontAlgn="base">
              <a:spcBef>
                <a:spcPct val="0"/>
              </a:spcBef>
              <a:spcAft>
                <a:spcPct val="0"/>
              </a:spcAft>
              <a:buClrTx/>
              <a:buFont typeface="Cambria Math" panose="02040503050406030204" pitchFamily="18" charset="0"/>
              <a:buChar char="⎯"/>
              <a:defRPr/>
            </a:pPr>
            <a:r>
              <a:rPr lang="en-GB" altLang="en-US" dirty="0">
                <a:solidFill>
                  <a:prstClr val="black"/>
                </a:solidFill>
                <a:latin typeface="Calibri" panose="020F0502020204030204" pitchFamily="34" charset="0"/>
              </a:rPr>
              <a:t>This results in an increased ability to transport greater amounts of oxygen to the working muscles</a:t>
            </a:r>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pic>
        <p:nvPicPr>
          <p:cNvPr id="12" name="Picture 2" descr="Triathlon by jimmyharris.">
            <a:extLst>
              <a:ext uri="{FF2B5EF4-FFF2-40B4-BE49-F238E27FC236}">
                <a16:creationId xmlns:a16="http://schemas.microsoft.com/office/drawing/2014/main" id="{3BA76676-CE9A-4747-B94D-B1210B9F6769}"/>
              </a:ext>
            </a:extLst>
          </p:cNvPr>
          <p:cNvPicPr>
            <a:picLocks noChangeAspect="1" noChangeArrowheads="1"/>
          </p:cNvPicPr>
          <p:nvPr/>
        </p:nvPicPr>
        <p:blipFill>
          <a:blip r:embed="rId4" cstate="print"/>
          <a:srcRect/>
          <a:stretch>
            <a:fillRect/>
          </a:stretch>
        </p:blipFill>
        <p:spPr bwMode="auto">
          <a:xfrm>
            <a:off x="5300673" y="1374674"/>
            <a:ext cx="3602756" cy="4848423"/>
          </a:xfrm>
          <a:prstGeom prst="rect">
            <a:avLst/>
          </a:prstGeom>
          <a:noFill/>
        </p:spPr>
      </p:pic>
      <p:sp>
        <p:nvSpPr>
          <p:cNvPr id="16" name="Rectangle 15">
            <a:extLst>
              <a:ext uri="{FF2B5EF4-FFF2-40B4-BE49-F238E27FC236}">
                <a16:creationId xmlns:a16="http://schemas.microsoft.com/office/drawing/2014/main" id="{A9983827-86C9-4BFE-A9DA-288A550FCC3E}"/>
              </a:ext>
            </a:extLst>
          </p:cNvPr>
          <p:cNvSpPr/>
          <p:nvPr/>
        </p:nvSpPr>
        <p:spPr>
          <a:xfrm>
            <a:off x="7239000" y="6232390"/>
            <a:ext cx="2286000" cy="184666"/>
          </a:xfrm>
          <a:prstGeom prst="rect">
            <a:avLst/>
          </a:prstGeom>
        </p:spPr>
        <p:txBody>
          <a:bodyPr wrap="square">
            <a:spAutoFit/>
          </a:bodyPr>
          <a:lstStyle/>
          <a:p>
            <a:r>
              <a:rPr lang="en-US" sz="600" dirty="0"/>
              <a:t>www.flickr.com/photos/jimmyharris/116284894/</a:t>
            </a:r>
          </a:p>
        </p:txBody>
      </p:sp>
      <p:sp>
        <p:nvSpPr>
          <p:cNvPr id="17" name="TextBox 16">
            <a:extLst>
              <a:ext uri="{FF2B5EF4-FFF2-40B4-BE49-F238E27FC236}">
                <a16:creationId xmlns:a16="http://schemas.microsoft.com/office/drawing/2014/main" id="{6B957C76-BEB3-4AA4-8956-F7AB3566770D}"/>
              </a:ext>
            </a:extLst>
          </p:cNvPr>
          <p:cNvSpPr txBox="1"/>
          <p:nvPr/>
        </p:nvSpPr>
        <p:spPr>
          <a:xfrm>
            <a:off x="925031" y="5029200"/>
            <a:ext cx="3521983" cy="646331"/>
          </a:xfrm>
          <a:prstGeom prst="rect">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GB" dirty="0">
                <a:solidFill>
                  <a:schemeClr val="bg1"/>
                </a:solidFill>
              </a:rPr>
              <a:t>Ventilation increases proportionally </a:t>
            </a:r>
          </a:p>
          <a:p>
            <a:pPr algn="ctr"/>
            <a:r>
              <a:rPr lang="en-GB" dirty="0">
                <a:solidFill>
                  <a:schemeClr val="bg1"/>
                </a:solidFill>
              </a:rPr>
              <a:t>       with CO</a:t>
            </a:r>
            <a:r>
              <a:rPr lang="en-GB" baseline="-25000" dirty="0">
                <a:solidFill>
                  <a:schemeClr val="bg1"/>
                </a:solidFill>
              </a:rPr>
              <a:t>2</a:t>
            </a:r>
            <a:r>
              <a:rPr lang="en-GB" dirty="0">
                <a:solidFill>
                  <a:schemeClr val="bg1"/>
                </a:solidFill>
              </a:rPr>
              <a:t> production</a:t>
            </a:r>
          </a:p>
        </p:txBody>
      </p:sp>
      <p:sp>
        <p:nvSpPr>
          <p:cNvPr id="18" name="Right Arrow 8">
            <a:extLst>
              <a:ext uri="{FF2B5EF4-FFF2-40B4-BE49-F238E27FC236}">
                <a16:creationId xmlns:a16="http://schemas.microsoft.com/office/drawing/2014/main" id="{1C938E86-2B5B-4F6B-8DA1-07AF4361B9BC}"/>
              </a:ext>
            </a:extLst>
          </p:cNvPr>
          <p:cNvSpPr/>
          <p:nvPr/>
        </p:nvSpPr>
        <p:spPr>
          <a:xfrm>
            <a:off x="4447014" y="5113752"/>
            <a:ext cx="908047" cy="447760"/>
          </a:xfrm>
          <a:prstGeom prst="rightArrow">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sp>
        <p:nvSpPr>
          <p:cNvPr id="14" name="Title 1">
            <a:extLst>
              <a:ext uri="{FF2B5EF4-FFF2-40B4-BE49-F238E27FC236}">
                <a16:creationId xmlns:a16="http://schemas.microsoft.com/office/drawing/2014/main" id="{92BD1CDE-FABF-7E4E-A3AD-E7A2EBBF4874}"/>
              </a:ext>
            </a:extLst>
          </p:cNvPr>
          <p:cNvSpPr>
            <a:spLocks noGrp="1"/>
          </p:cNvSpPr>
          <p:nvPr>
            <p:ph type="title"/>
          </p:nvPr>
        </p:nvSpPr>
        <p:spPr>
          <a:xfrm>
            <a:off x="0" y="0"/>
            <a:ext cx="9144000" cy="653224"/>
          </a:xfrm>
          <a:solidFill>
            <a:srgbClr val="FA12CE"/>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RESPIRATORY ADAPTATIONS</a:t>
            </a:r>
          </a:p>
        </p:txBody>
      </p:sp>
    </p:spTree>
    <p:extLst>
      <p:ext uri="{BB962C8B-B14F-4D97-AF65-F5344CB8AC3E}">
        <p14:creationId xmlns:p14="http://schemas.microsoft.com/office/powerpoint/2010/main" val="20483977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03841" y="6520812"/>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625934" y="6503633"/>
            <a:ext cx="2133600" cy="365125"/>
          </a:xfrm>
        </p:spPr>
        <p:txBody>
          <a:bodyPr/>
          <a:lstStyle/>
          <a:p>
            <a:fld id="{B6F15528-21DE-4FAA-801E-634DDDAF4B2B}" type="slidenum">
              <a:rPr lang="en-US" smtClean="0"/>
              <a:pPr/>
              <a:t>177</a:t>
            </a:fld>
            <a:endParaRPr lang="en-US"/>
          </a:p>
        </p:txBody>
      </p:sp>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3" name="Rectangle 3">
            <a:extLst>
              <a:ext uri="{FF2B5EF4-FFF2-40B4-BE49-F238E27FC236}">
                <a16:creationId xmlns:a16="http://schemas.microsoft.com/office/drawing/2014/main" id="{7CE66AEB-BAF0-4960-A5E7-4F28B9E4F5C5}"/>
              </a:ext>
            </a:extLst>
          </p:cNvPr>
          <p:cNvSpPr>
            <a:spLocks noChangeArrowheads="1"/>
          </p:cNvSpPr>
          <p:nvPr/>
        </p:nvSpPr>
        <p:spPr bwMode="auto">
          <a:xfrm>
            <a:off x="305101" y="838200"/>
            <a:ext cx="8534099" cy="5109091"/>
          </a:xfrm>
          <a:prstGeom prst="rect">
            <a:avLst/>
          </a:prstGeom>
          <a:solidFill>
            <a:schemeClr val="bg1"/>
          </a:solidFill>
          <a:ln w="28575">
            <a:solidFill>
              <a:srgbClr val="FA12CE"/>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defRPr/>
            </a:pPr>
            <a:r>
              <a:rPr lang="en-US" altLang="en-US" sz="1800" b="1" dirty="0">
                <a:solidFill>
                  <a:srgbClr val="FF0000"/>
                </a:solidFill>
                <a:latin typeface="Calibri" panose="020F0502020204030204" pitchFamily="34" charset="0"/>
                <a:cs typeface="Calibri" panose="020F0502020204030204" pitchFamily="34" charset="0"/>
              </a:rPr>
              <a:t>Vo2 Max – maximal amount of oxygen your body can take in and use during exercise</a:t>
            </a:r>
          </a:p>
          <a:p>
            <a:pPr defTabSz="457200" fontAlgn="base">
              <a:spcBef>
                <a:spcPct val="0"/>
              </a:spcBef>
              <a:spcAft>
                <a:spcPct val="0"/>
              </a:spcAft>
              <a:buClrTx/>
              <a:buNone/>
              <a:defRPr/>
            </a:pPr>
            <a:r>
              <a:rPr lang="en-US" altLang="en-US" sz="1800" dirty="0">
                <a:solidFill>
                  <a:schemeClr val="tx1"/>
                </a:solidFill>
                <a:latin typeface="Calibri" panose="020F0502020204030204" pitchFamily="34" charset="0"/>
                <a:cs typeface="Calibri" panose="020F0502020204030204" pitchFamily="34" charset="0"/>
              </a:rPr>
              <a:t>With aerobic training:</a:t>
            </a: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VO</a:t>
            </a:r>
            <a:r>
              <a:rPr lang="en-US" altLang="en-US" sz="1800" baseline="-25000" dirty="0">
                <a:solidFill>
                  <a:prstClr val="black"/>
                </a:solidFill>
                <a:latin typeface="Calibri" panose="020F0502020204030204" pitchFamily="34" charset="0"/>
              </a:rPr>
              <a:t>2</a:t>
            </a:r>
            <a:r>
              <a:rPr lang="en-US" altLang="en-US" sz="1800" dirty="0">
                <a:solidFill>
                  <a:prstClr val="black"/>
                </a:solidFill>
                <a:latin typeface="Calibri" panose="020F0502020204030204" pitchFamily="34" charset="0"/>
              </a:rPr>
              <a:t> remains the same or slightly lower at rest &amp; during submaximal exercise</a:t>
            </a:r>
          </a:p>
          <a:p>
            <a:pPr marL="342900" lvl="0" indent="-342900" defTabSz="457200" fontAlgn="base">
              <a:spcBef>
                <a:spcPct val="0"/>
              </a:spcBef>
              <a:spcAft>
                <a:spcPct val="0"/>
              </a:spcAft>
              <a:buClrTx/>
              <a:buFont typeface="Arial" panose="020B0604020202020204" pitchFamily="34" charset="0"/>
              <a:buChar char="•"/>
              <a:defRPr/>
            </a:pPr>
            <a:r>
              <a:rPr lang="en-US" altLang="en-US" sz="1800" b="1" i="1" dirty="0">
                <a:solidFill>
                  <a:prstClr val="black"/>
                </a:solidFill>
                <a:latin typeface="Calibri" panose="020F0502020204030204" pitchFamily="34" charset="0"/>
              </a:rPr>
              <a:t>Maximal oxygen consumption during exercise (VO</a:t>
            </a:r>
            <a:r>
              <a:rPr lang="en-US" altLang="en-US" sz="1800" b="1" i="1" baseline="-25000" dirty="0">
                <a:solidFill>
                  <a:prstClr val="black"/>
                </a:solidFill>
                <a:latin typeface="Calibri" panose="020F0502020204030204" pitchFamily="34" charset="0"/>
              </a:rPr>
              <a:t>2</a:t>
            </a:r>
            <a:r>
              <a:rPr lang="en-US" altLang="en-US" sz="1800" b="1" i="1" dirty="0">
                <a:solidFill>
                  <a:prstClr val="black"/>
                </a:solidFill>
                <a:latin typeface="Calibri" panose="020F0502020204030204" pitchFamily="34" charset="0"/>
              </a:rPr>
              <a:t>max) increases</a:t>
            </a:r>
          </a:p>
          <a:p>
            <a:pPr marL="1085850" lvl="1" indent="-342900" defTabSz="457200" fontAlgn="base">
              <a:spcBef>
                <a:spcPct val="0"/>
              </a:spcBef>
              <a:spcAft>
                <a:spcPct val="0"/>
              </a:spcAft>
              <a:buClrTx/>
              <a:buFont typeface="Cambria Math" panose="02040503050406030204" pitchFamily="18" charset="0"/>
              <a:buChar char="⎯"/>
              <a:defRPr/>
            </a:pPr>
            <a:r>
              <a:rPr lang="en-US" altLang="en-US" dirty="0">
                <a:solidFill>
                  <a:prstClr val="black"/>
                </a:solidFill>
                <a:latin typeface="Calibri" panose="020F0502020204030204" pitchFamily="34" charset="0"/>
              </a:rPr>
              <a:t>The change in VO</a:t>
            </a:r>
            <a:r>
              <a:rPr lang="en-US" altLang="en-US" baseline="-25000" dirty="0">
                <a:solidFill>
                  <a:prstClr val="black"/>
                </a:solidFill>
                <a:latin typeface="Calibri" panose="020F0502020204030204" pitchFamily="34" charset="0"/>
              </a:rPr>
              <a:t>2</a:t>
            </a:r>
            <a:r>
              <a:rPr lang="en-US" altLang="en-US" dirty="0">
                <a:solidFill>
                  <a:prstClr val="black"/>
                </a:solidFill>
                <a:latin typeface="Calibri" panose="020F0502020204030204" pitchFamily="34" charset="0"/>
              </a:rPr>
              <a:t> max is a result of a number of changes:</a:t>
            </a:r>
          </a:p>
          <a:p>
            <a:pPr marL="1485900" lvl="2" indent="-342900" defTabSz="457200" fontAlgn="base">
              <a:spcBef>
                <a:spcPct val="0"/>
              </a:spcBef>
              <a:spcAft>
                <a:spcPct val="0"/>
              </a:spcAft>
              <a:buClrTx/>
              <a:buFont typeface="Wingdings" pitchFamily="2" charset="2"/>
              <a:buChar char="§"/>
              <a:defRPr/>
            </a:pPr>
            <a:r>
              <a:rPr lang="en-US" altLang="en-US" dirty="0">
                <a:solidFill>
                  <a:prstClr val="black"/>
                </a:solidFill>
                <a:latin typeface="Calibri" panose="020F0502020204030204" pitchFamily="34" charset="0"/>
                <a:cs typeface="Calibri" panose="020F0502020204030204" pitchFamily="34" charset="0"/>
              </a:rPr>
              <a:t>↑</a:t>
            </a:r>
            <a:r>
              <a:rPr lang="en-US" altLang="en-US" dirty="0">
                <a:solidFill>
                  <a:prstClr val="black"/>
                </a:solidFill>
                <a:latin typeface="Calibri" panose="020F0502020204030204" pitchFamily="34" charset="0"/>
              </a:rPr>
              <a:t> oxygen delivery to the working muscles</a:t>
            </a:r>
          </a:p>
          <a:p>
            <a:pPr marL="1485900" lvl="2" indent="-342900" defTabSz="457200" fontAlgn="base">
              <a:spcBef>
                <a:spcPct val="0"/>
              </a:spcBef>
              <a:spcAft>
                <a:spcPct val="0"/>
              </a:spcAft>
              <a:buClrTx/>
              <a:buFont typeface="Wingdings" pitchFamily="2" charset="2"/>
              <a:buChar char="§"/>
              <a:defRPr/>
            </a:pPr>
            <a:r>
              <a:rPr lang="en-US" altLang="en-US" dirty="0">
                <a:solidFill>
                  <a:prstClr val="black"/>
                </a:solidFill>
                <a:latin typeface="Calibri" panose="020F0502020204030204" pitchFamily="34" charset="0"/>
                <a:cs typeface="Calibri" panose="020F0502020204030204" pitchFamily="34" charset="0"/>
              </a:rPr>
              <a:t>↑</a:t>
            </a:r>
            <a:r>
              <a:rPr lang="en-US" altLang="en-US" dirty="0">
                <a:solidFill>
                  <a:prstClr val="black"/>
                </a:solidFill>
                <a:latin typeface="Calibri" panose="020F0502020204030204" pitchFamily="34" charset="0"/>
              </a:rPr>
              <a:t> ability of the muscles to extract the oxygen from the blood (a-vO2 diff)</a:t>
            </a: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grpSp>
        <p:nvGrpSpPr>
          <p:cNvPr id="39" name="Group 38">
            <a:extLst>
              <a:ext uri="{FF2B5EF4-FFF2-40B4-BE49-F238E27FC236}">
                <a16:creationId xmlns:a16="http://schemas.microsoft.com/office/drawing/2014/main" id="{BDE31BB9-C952-4A2D-B857-2EE61F11F8EF}"/>
              </a:ext>
            </a:extLst>
          </p:cNvPr>
          <p:cNvGrpSpPr/>
          <p:nvPr/>
        </p:nvGrpSpPr>
        <p:grpSpPr>
          <a:xfrm>
            <a:off x="1369859" y="3124200"/>
            <a:ext cx="6707341" cy="3109170"/>
            <a:chOff x="2888064" y="3782455"/>
            <a:chExt cx="6579850" cy="3693589"/>
          </a:xfrm>
        </p:grpSpPr>
        <p:grpSp>
          <p:nvGrpSpPr>
            <p:cNvPr id="40" name="Group 39">
              <a:extLst>
                <a:ext uri="{FF2B5EF4-FFF2-40B4-BE49-F238E27FC236}">
                  <a16:creationId xmlns:a16="http://schemas.microsoft.com/office/drawing/2014/main" id="{70A83718-2A36-4D14-9C2A-EF34D0DD049C}"/>
                </a:ext>
              </a:extLst>
            </p:cNvPr>
            <p:cNvGrpSpPr/>
            <p:nvPr/>
          </p:nvGrpSpPr>
          <p:grpSpPr>
            <a:xfrm>
              <a:off x="2888064" y="3782455"/>
              <a:ext cx="6579850" cy="3693589"/>
              <a:chOff x="5355050" y="3156061"/>
              <a:chExt cx="6579850" cy="3693589"/>
            </a:xfrm>
          </p:grpSpPr>
          <p:sp>
            <p:nvSpPr>
              <p:cNvPr id="43" name="TextBox 42">
                <a:extLst>
                  <a:ext uri="{FF2B5EF4-FFF2-40B4-BE49-F238E27FC236}">
                    <a16:creationId xmlns:a16="http://schemas.microsoft.com/office/drawing/2014/main" id="{FDDFFBB5-6C8F-44A5-9B85-FEBC8B4B81F8}"/>
                  </a:ext>
                </a:extLst>
              </p:cNvPr>
              <p:cNvSpPr txBox="1"/>
              <p:nvPr/>
            </p:nvSpPr>
            <p:spPr>
              <a:xfrm>
                <a:off x="6105471" y="3156061"/>
                <a:ext cx="5829429" cy="383909"/>
              </a:xfrm>
              <a:prstGeom prst="rect">
                <a:avLst/>
              </a:prstGeom>
              <a:noFill/>
            </p:spPr>
            <p:txBody>
              <a:bodyPr wrap="square" rtlCol="0">
                <a:spAutoFit/>
              </a:bodyPr>
              <a:lstStyle/>
              <a:p>
                <a:pPr algn="ctr"/>
                <a:r>
                  <a:rPr lang="en-GB" sz="1500" b="1" dirty="0"/>
                  <a:t>VO</a:t>
                </a:r>
                <a:r>
                  <a:rPr lang="en-GB" sz="1500" b="1" baseline="-25000" dirty="0"/>
                  <a:t>2</a:t>
                </a:r>
                <a:r>
                  <a:rPr lang="en-GB" sz="1500" b="1" dirty="0"/>
                  <a:t>max changes pre &amp; post training</a:t>
                </a:r>
                <a:endParaRPr lang="en-AU" sz="1500" b="1" dirty="0"/>
              </a:p>
            </p:txBody>
          </p:sp>
          <p:grpSp>
            <p:nvGrpSpPr>
              <p:cNvPr id="44" name="Group 43">
                <a:extLst>
                  <a:ext uri="{FF2B5EF4-FFF2-40B4-BE49-F238E27FC236}">
                    <a16:creationId xmlns:a16="http://schemas.microsoft.com/office/drawing/2014/main" id="{62AFE1B3-CE60-47A7-B7AA-B3F306DF18BE}"/>
                  </a:ext>
                </a:extLst>
              </p:cNvPr>
              <p:cNvGrpSpPr/>
              <p:nvPr/>
            </p:nvGrpSpPr>
            <p:grpSpPr>
              <a:xfrm>
                <a:off x="6173354" y="3531331"/>
                <a:ext cx="5086585" cy="2709187"/>
                <a:chOff x="3822403" y="3864641"/>
                <a:chExt cx="3091081" cy="1738318"/>
              </a:xfrm>
            </p:grpSpPr>
            <p:sp>
              <p:nvSpPr>
                <p:cNvPr id="67" name="Rectangle 66">
                  <a:extLst>
                    <a:ext uri="{FF2B5EF4-FFF2-40B4-BE49-F238E27FC236}">
                      <a16:creationId xmlns:a16="http://schemas.microsoft.com/office/drawing/2014/main" id="{3462592C-531F-46FE-A2BC-4B1D030FB5E7}"/>
                    </a:ext>
                  </a:extLst>
                </p:cNvPr>
                <p:cNvSpPr/>
                <p:nvPr/>
              </p:nvSpPr>
              <p:spPr>
                <a:xfrm>
                  <a:off x="3832034" y="3868897"/>
                  <a:ext cx="3081450" cy="1731103"/>
                </a:xfrm>
                <a:prstGeom prst="rect">
                  <a:avLst/>
                </a:prstGeom>
                <a:pattFill prst="lgGrid">
                  <a:fgClr>
                    <a:schemeClr val="accent3">
                      <a:lumMod val="20000"/>
                      <a:lumOff val="80000"/>
                    </a:schemeClr>
                  </a:fgClr>
                  <a:bgClr>
                    <a:schemeClr val="bg1"/>
                  </a:bgClr>
                </a:patt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13" dirty="0"/>
                </a:p>
              </p:txBody>
            </p:sp>
            <p:cxnSp>
              <p:nvCxnSpPr>
                <p:cNvPr id="68" name="Straight Connector 67">
                  <a:extLst>
                    <a:ext uri="{FF2B5EF4-FFF2-40B4-BE49-F238E27FC236}">
                      <a16:creationId xmlns:a16="http://schemas.microsoft.com/office/drawing/2014/main" id="{67C892B4-BFB4-4E0F-A634-3B7639041298}"/>
                    </a:ext>
                  </a:extLst>
                </p:cNvPr>
                <p:cNvCxnSpPr>
                  <a:cxnSpLocks/>
                </p:cNvCxnSpPr>
                <p:nvPr/>
              </p:nvCxnSpPr>
              <p:spPr>
                <a:xfrm>
                  <a:off x="3860013" y="5599420"/>
                  <a:ext cx="3053470" cy="353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CF0C24F-5980-42E6-95B7-C9BAB2B8C478}"/>
                    </a:ext>
                  </a:extLst>
                </p:cNvPr>
                <p:cNvCxnSpPr>
                  <a:cxnSpLocks/>
                </p:cNvCxnSpPr>
                <p:nvPr/>
              </p:nvCxnSpPr>
              <p:spPr>
                <a:xfrm>
                  <a:off x="3822403" y="3864641"/>
                  <a:ext cx="16670" cy="1738318"/>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353DB80F-4E0D-455E-BB79-306EB12B3E22}"/>
                  </a:ext>
                </a:extLst>
              </p:cNvPr>
              <p:cNvSpPr txBox="1"/>
              <p:nvPr/>
            </p:nvSpPr>
            <p:spPr>
              <a:xfrm>
                <a:off x="6661488" y="6511096"/>
                <a:ext cx="3998380"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1600" b="1" dirty="0"/>
                  <a:t>Running speed (km/h)</a:t>
                </a:r>
                <a:endParaRPr lang="en-AU" sz="1600" b="1" dirty="0"/>
              </a:p>
            </p:txBody>
          </p:sp>
          <p:sp>
            <p:nvSpPr>
              <p:cNvPr id="46" name="TextBox 45">
                <a:extLst>
                  <a:ext uri="{FF2B5EF4-FFF2-40B4-BE49-F238E27FC236}">
                    <a16:creationId xmlns:a16="http://schemas.microsoft.com/office/drawing/2014/main" id="{C56079F3-6475-45B1-89D9-79ABB3754A3E}"/>
                  </a:ext>
                </a:extLst>
              </p:cNvPr>
              <p:cNvSpPr txBox="1"/>
              <p:nvPr/>
            </p:nvSpPr>
            <p:spPr>
              <a:xfrm>
                <a:off x="5355050" y="3757638"/>
                <a:ext cx="430887" cy="2482880"/>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270" wrap="square" rtlCol="0">
                <a:spAutoFit/>
              </a:bodyPr>
              <a:lstStyle/>
              <a:p>
                <a:pPr algn="ctr"/>
                <a:r>
                  <a:rPr lang="en-GB" sz="1600" b="1" dirty="0"/>
                  <a:t>O2 uptake (ml/kg/min)</a:t>
                </a:r>
                <a:endParaRPr lang="en-AU" sz="1600" b="1" dirty="0"/>
              </a:p>
            </p:txBody>
          </p:sp>
          <p:cxnSp>
            <p:nvCxnSpPr>
              <p:cNvPr id="47" name="Straight Connector 46">
                <a:extLst>
                  <a:ext uri="{FF2B5EF4-FFF2-40B4-BE49-F238E27FC236}">
                    <a16:creationId xmlns:a16="http://schemas.microsoft.com/office/drawing/2014/main" id="{5CD99F44-A7FA-49F3-8B55-D18D370A0834}"/>
                  </a:ext>
                </a:extLst>
              </p:cNvPr>
              <p:cNvCxnSpPr>
                <a:cxnSpLocks/>
              </p:cNvCxnSpPr>
              <p:nvPr/>
            </p:nvCxnSpPr>
            <p:spPr>
              <a:xfrm flipV="1">
                <a:off x="6235245" y="5474324"/>
                <a:ext cx="720757" cy="335711"/>
              </a:xfrm>
              <a:prstGeom prst="line">
                <a:avLst/>
              </a:prstGeom>
              <a:ln cap="rnd">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54A8697-3D47-4203-BF89-63E2BEB5ED12}"/>
                  </a:ext>
                </a:extLst>
              </p:cNvPr>
              <p:cNvSpPr/>
              <p:nvPr/>
            </p:nvSpPr>
            <p:spPr>
              <a:xfrm>
                <a:off x="6730149" y="3612672"/>
                <a:ext cx="1610571" cy="54844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200" b="1" dirty="0"/>
                  <a:t>                Pre-training</a:t>
                </a:r>
              </a:p>
              <a:p>
                <a:r>
                  <a:rPr lang="en-US" sz="1200" b="1" dirty="0"/>
                  <a:t>                Post-training</a:t>
                </a:r>
              </a:p>
            </p:txBody>
          </p:sp>
          <p:sp>
            <p:nvSpPr>
              <p:cNvPr id="49" name="TextBox 48">
                <a:extLst>
                  <a:ext uri="{FF2B5EF4-FFF2-40B4-BE49-F238E27FC236}">
                    <a16:creationId xmlns:a16="http://schemas.microsoft.com/office/drawing/2014/main" id="{F2AD93B6-1B1A-4BF3-A768-FA0E427E897D}"/>
                  </a:ext>
                </a:extLst>
              </p:cNvPr>
              <p:cNvSpPr txBox="1"/>
              <p:nvPr/>
            </p:nvSpPr>
            <p:spPr>
              <a:xfrm>
                <a:off x="5848284" y="3358273"/>
                <a:ext cx="816079" cy="3180965"/>
              </a:xfrm>
              <a:prstGeom prst="rect">
                <a:avLst/>
              </a:prstGeom>
              <a:noFill/>
            </p:spPr>
            <p:txBody>
              <a:bodyPr wrap="square" rtlCol="0">
                <a:spAutoFit/>
              </a:bodyPr>
              <a:lstStyle/>
              <a:p>
                <a:r>
                  <a:rPr lang="en-GB" sz="1200" dirty="0"/>
                  <a:t>	60</a:t>
                </a:r>
              </a:p>
              <a:p>
                <a:endParaRPr lang="en-GB" sz="1200" dirty="0"/>
              </a:p>
              <a:p>
                <a:r>
                  <a:rPr lang="en-GB" sz="1200" dirty="0"/>
                  <a:t>50</a:t>
                </a:r>
              </a:p>
              <a:p>
                <a:endParaRPr lang="en-GB" sz="1200" dirty="0"/>
              </a:p>
              <a:p>
                <a:r>
                  <a:rPr lang="en-GB" sz="1200" dirty="0"/>
                  <a:t>40</a:t>
                </a:r>
              </a:p>
              <a:p>
                <a:endParaRPr lang="en-GB" sz="1200" dirty="0"/>
              </a:p>
              <a:p>
                <a:r>
                  <a:rPr lang="en-GB" sz="1200" dirty="0"/>
                  <a:t>30</a:t>
                </a:r>
              </a:p>
              <a:p>
                <a:endParaRPr lang="en-GB" sz="1200" dirty="0"/>
              </a:p>
              <a:p>
                <a:r>
                  <a:rPr lang="en-GB" sz="1200" dirty="0"/>
                  <a:t>20</a:t>
                </a:r>
              </a:p>
              <a:p>
                <a:endParaRPr lang="en-GB" sz="1200" dirty="0"/>
              </a:p>
              <a:p>
                <a:r>
                  <a:rPr lang="en-GB" sz="1200" dirty="0"/>
                  <a:t>10</a:t>
                </a:r>
              </a:p>
              <a:p>
                <a:endParaRPr lang="en-GB" sz="1200" dirty="0"/>
              </a:p>
              <a:p>
                <a:r>
                  <a:rPr lang="en-GB" sz="1200" dirty="0"/>
                  <a:t>0</a:t>
                </a:r>
                <a:endParaRPr lang="en-AU" sz="1400" dirty="0"/>
              </a:p>
            </p:txBody>
          </p:sp>
          <p:sp>
            <p:nvSpPr>
              <p:cNvPr id="50" name="TextBox 49">
                <a:extLst>
                  <a:ext uri="{FF2B5EF4-FFF2-40B4-BE49-F238E27FC236}">
                    <a16:creationId xmlns:a16="http://schemas.microsoft.com/office/drawing/2014/main" id="{0414012D-B805-43B1-AF2B-BBF1B800AE4E}"/>
                  </a:ext>
                </a:extLst>
              </p:cNvPr>
              <p:cNvSpPr txBox="1"/>
              <p:nvPr/>
            </p:nvSpPr>
            <p:spPr>
              <a:xfrm>
                <a:off x="6453323" y="6245278"/>
                <a:ext cx="5271959" cy="276999"/>
              </a:xfrm>
              <a:prstGeom prst="rect">
                <a:avLst/>
              </a:prstGeom>
              <a:noFill/>
            </p:spPr>
            <p:txBody>
              <a:bodyPr wrap="square" rtlCol="0">
                <a:spAutoFit/>
              </a:bodyPr>
              <a:lstStyle/>
              <a:p>
                <a:r>
                  <a:rPr lang="en-GB" sz="1200" dirty="0"/>
                  <a:t>0 	 5	10  	15	20	</a:t>
                </a:r>
                <a:endParaRPr lang="en-AU" sz="1200" dirty="0"/>
              </a:p>
            </p:txBody>
          </p:sp>
          <p:cxnSp>
            <p:nvCxnSpPr>
              <p:cNvPr id="51" name="Straight Connector 50">
                <a:extLst>
                  <a:ext uri="{FF2B5EF4-FFF2-40B4-BE49-F238E27FC236}">
                    <a16:creationId xmlns:a16="http://schemas.microsoft.com/office/drawing/2014/main" id="{DFFA36E1-4D9C-4A51-B81D-5ECBA804E01C}"/>
                  </a:ext>
                </a:extLst>
              </p:cNvPr>
              <p:cNvCxnSpPr>
                <a:cxnSpLocks/>
              </p:cNvCxnSpPr>
              <p:nvPr/>
            </p:nvCxnSpPr>
            <p:spPr>
              <a:xfrm flipV="1">
                <a:off x="6365386" y="5630541"/>
                <a:ext cx="578234" cy="225717"/>
              </a:xfrm>
              <a:prstGeom prst="line">
                <a:avLst/>
              </a:prstGeom>
              <a:ln cap="rnd">
                <a:solidFill>
                  <a:srgbClr val="0070C0"/>
                </a:solidFil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AD179C2-D9E1-4748-9B5B-A62BB0F4E703}"/>
                  </a:ext>
                </a:extLst>
              </p:cNvPr>
              <p:cNvCxnSpPr>
                <a:cxnSpLocks/>
              </p:cNvCxnSpPr>
              <p:nvPr/>
            </p:nvCxnSpPr>
            <p:spPr>
              <a:xfrm flipV="1">
                <a:off x="6992890" y="5115661"/>
                <a:ext cx="720757" cy="335711"/>
              </a:xfrm>
              <a:prstGeom prst="line">
                <a:avLst/>
              </a:prstGeom>
              <a:ln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D6515B1-816C-4EBA-8A8F-F797F5B25B6C}"/>
                  </a:ext>
                </a:extLst>
              </p:cNvPr>
              <p:cNvCxnSpPr>
                <a:cxnSpLocks/>
              </p:cNvCxnSpPr>
              <p:nvPr/>
            </p:nvCxnSpPr>
            <p:spPr>
              <a:xfrm flipV="1">
                <a:off x="7756186" y="4758493"/>
                <a:ext cx="720757" cy="335711"/>
              </a:xfrm>
              <a:prstGeom prst="line">
                <a:avLst/>
              </a:prstGeom>
              <a:ln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CB47E67-5D51-4ECA-9186-76A909113684}"/>
                  </a:ext>
                </a:extLst>
              </p:cNvPr>
              <p:cNvCxnSpPr>
                <a:cxnSpLocks/>
              </p:cNvCxnSpPr>
              <p:nvPr/>
            </p:nvCxnSpPr>
            <p:spPr>
              <a:xfrm flipV="1">
                <a:off x="8476943" y="4402992"/>
                <a:ext cx="720757" cy="335711"/>
              </a:xfrm>
              <a:prstGeom prst="line">
                <a:avLst/>
              </a:prstGeom>
              <a:ln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B10D41-AA24-44A4-A6D5-5794E8A1C8DA}"/>
                  </a:ext>
                </a:extLst>
              </p:cNvPr>
              <p:cNvCxnSpPr>
                <a:cxnSpLocks/>
              </p:cNvCxnSpPr>
              <p:nvPr/>
            </p:nvCxnSpPr>
            <p:spPr>
              <a:xfrm flipV="1">
                <a:off x="9106163" y="4100386"/>
                <a:ext cx="720757" cy="335711"/>
              </a:xfrm>
              <a:prstGeom prst="line">
                <a:avLst/>
              </a:prstGeom>
              <a:ln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E1B94C4-F172-4EC8-BFC1-CBE29F64B3C8}"/>
                  </a:ext>
                </a:extLst>
              </p:cNvPr>
              <p:cNvCxnSpPr>
                <a:cxnSpLocks/>
              </p:cNvCxnSpPr>
              <p:nvPr/>
            </p:nvCxnSpPr>
            <p:spPr>
              <a:xfrm flipV="1">
                <a:off x="9866479" y="3935395"/>
                <a:ext cx="558050" cy="135980"/>
              </a:xfrm>
              <a:prstGeom prst="line">
                <a:avLst/>
              </a:prstGeom>
              <a:ln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871CA5F-55DB-43C9-ACE0-D17E40A81122}"/>
                  </a:ext>
                </a:extLst>
              </p:cNvPr>
              <p:cNvCxnSpPr>
                <a:cxnSpLocks/>
              </p:cNvCxnSpPr>
              <p:nvPr/>
            </p:nvCxnSpPr>
            <p:spPr>
              <a:xfrm>
                <a:off x="10414609" y="3963424"/>
                <a:ext cx="558050" cy="174136"/>
              </a:xfrm>
              <a:prstGeom prst="line">
                <a:avLst/>
              </a:prstGeom>
              <a:ln cap="rnd">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E468347-2398-43E8-BC4E-258913BDE685}"/>
                  </a:ext>
                </a:extLst>
              </p:cNvPr>
              <p:cNvCxnSpPr>
                <a:cxnSpLocks/>
              </p:cNvCxnSpPr>
              <p:nvPr/>
            </p:nvCxnSpPr>
            <p:spPr>
              <a:xfrm flipV="1">
                <a:off x="6992890" y="5260797"/>
                <a:ext cx="720757" cy="335711"/>
              </a:xfrm>
              <a:prstGeom prst="line">
                <a:avLst/>
              </a:prstGeom>
              <a:ln cap="rnd">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8C8462-8DF6-496B-85B0-50FC0158EA8B}"/>
                  </a:ext>
                </a:extLst>
              </p:cNvPr>
              <p:cNvCxnSpPr>
                <a:cxnSpLocks/>
              </p:cNvCxnSpPr>
              <p:nvPr/>
            </p:nvCxnSpPr>
            <p:spPr>
              <a:xfrm flipV="1">
                <a:off x="7756186" y="4903629"/>
                <a:ext cx="720757" cy="335711"/>
              </a:xfrm>
              <a:prstGeom prst="line">
                <a:avLst/>
              </a:prstGeom>
              <a:ln cap="rnd">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046DA2B-91F0-4E90-A4FB-36D1C9FDA4C6}"/>
                  </a:ext>
                </a:extLst>
              </p:cNvPr>
              <p:cNvCxnSpPr>
                <a:cxnSpLocks/>
              </p:cNvCxnSpPr>
              <p:nvPr/>
            </p:nvCxnSpPr>
            <p:spPr>
              <a:xfrm flipV="1">
                <a:off x="8476943" y="4548128"/>
                <a:ext cx="720757" cy="335711"/>
              </a:xfrm>
              <a:prstGeom prst="line">
                <a:avLst/>
              </a:prstGeom>
              <a:ln cap="rnd">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1F6C398-399A-477A-9F80-4EF19355900F}"/>
                  </a:ext>
                </a:extLst>
              </p:cNvPr>
              <p:cNvCxnSpPr>
                <a:cxnSpLocks/>
              </p:cNvCxnSpPr>
              <p:nvPr/>
            </p:nvCxnSpPr>
            <p:spPr>
              <a:xfrm flipV="1">
                <a:off x="9106163" y="4245522"/>
                <a:ext cx="720757" cy="335711"/>
              </a:xfrm>
              <a:prstGeom prst="line">
                <a:avLst/>
              </a:prstGeom>
              <a:ln cap="rnd">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D0B7034-FC7B-40F6-BCB0-81C3F27A02C3}"/>
                  </a:ext>
                </a:extLst>
              </p:cNvPr>
              <p:cNvCxnSpPr>
                <a:cxnSpLocks/>
              </p:cNvCxnSpPr>
              <p:nvPr/>
            </p:nvCxnSpPr>
            <p:spPr>
              <a:xfrm flipV="1">
                <a:off x="9866479" y="4080531"/>
                <a:ext cx="558050" cy="135980"/>
              </a:xfrm>
              <a:prstGeom prst="line">
                <a:avLst/>
              </a:prstGeom>
              <a:ln cap="rnd">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AE10947-1346-4EF8-8787-0B6A4C5B1FC6}"/>
                  </a:ext>
                </a:extLst>
              </p:cNvPr>
              <p:cNvCxnSpPr>
                <a:cxnSpLocks/>
              </p:cNvCxnSpPr>
              <p:nvPr/>
            </p:nvCxnSpPr>
            <p:spPr>
              <a:xfrm>
                <a:off x="10414609" y="4108560"/>
                <a:ext cx="558050" cy="174136"/>
              </a:xfrm>
              <a:prstGeom prst="line">
                <a:avLst/>
              </a:prstGeom>
              <a:ln cap="rnd">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7529B11-27B4-49C0-AD60-1F207C2B79DA}"/>
                  </a:ext>
                </a:extLst>
              </p:cNvPr>
              <p:cNvSpPr/>
              <p:nvPr/>
            </p:nvSpPr>
            <p:spPr>
              <a:xfrm>
                <a:off x="10383465" y="4810257"/>
                <a:ext cx="830473" cy="27699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sz="1200" b="1" dirty="0"/>
                  <a:t>VO2max</a:t>
                </a:r>
              </a:p>
            </p:txBody>
          </p:sp>
          <p:sp>
            <p:nvSpPr>
              <p:cNvPr id="65" name="Oval 64">
                <a:extLst>
                  <a:ext uri="{FF2B5EF4-FFF2-40B4-BE49-F238E27FC236}">
                    <a16:creationId xmlns:a16="http://schemas.microsoft.com/office/drawing/2014/main" id="{06E15D75-EB5E-4082-ADEA-4535FEAE42E7}"/>
                  </a:ext>
                </a:extLst>
              </p:cNvPr>
              <p:cNvSpPr/>
              <p:nvPr/>
            </p:nvSpPr>
            <p:spPr>
              <a:xfrm>
                <a:off x="10182971" y="3707004"/>
                <a:ext cx="558050" cy="6605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6" name="Straight Arrow Connector 65">
                <a:extLst>
                  <a:ext uri="{FF2B5EF4-FFF2-40B4-BE49-F238E27FC236}">
                    <a16:creationId xmlns:a16="http://schemas.microsoft.com/office/drawing/2014/main" id="{D09EAB5C-0A69-49FA-9F8B-4281F1CDD773}"/>
                  </a:ext>
                </a:extLst>
              </p:cNvPr>
              <p:cNvCxnSpPr>
                <a:cxnSpLocks/>
              </p:cNvCxnSpPr>
              <p:nvPr/>
            </p:nvCxnSpPr>
            <p:spPr>
              <a:xfrm flipH="1" flipV="1">
                <a:off x="10456140" y="4215203"/>
                <a:ext cx="407457" cy="569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D2FD17D2-715D-41E2-B3F3-6E4F335AA556}"/>
                </a:ext>
              </a:extLst>
            </p:cNvPr>
            <p:cNvCxnSpPr>
              <a:cxnSpLocks/>
            </p:cNvCxnSpPr>
            <p:nvPr/>
          </p:nvCxnSpPr>
          <p:spPr>
            <a:xfrm flipV="1">
              <a:off x="4348835" y="4373916"/>
              <a:ext cx="347221" cy="10116"/>
            </a:xfrm>
            <a:prstGeom prst="line">
              <a:avLst/>
            </a:prstGeom>
            <a:ln cap="rnd">
              <a:solidFill>
                <a:srgbClr val="0070C0"/>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EB8011D-7F69-49A8-AAF2-29BF90F26E09}"/>
                </a:ext>
              </a:extLst>
            </p:cNvPr>
            <p:cNvCxnSpPr>
              <a:cxnSpLocks/>
            </p:cNvCxnSpPr>
            <p:nvPr/>
          </p:nvCxnSpPr>
          <p:spPr>
            <a:xfrm>
              <a:off x="4348835" y="4571933"/>
              <a:ext cx="347221" cy="5789"/>
            </a:xfrm>
            <a:prstGeom prst="line">
              <a:avLst/>
            </a:prstGeom>
            <a:ln cap="rnd">
              <a:solidFill>
                <a:srgbClr val="FF0000"/>
              </a:solidFill>
              <a:tailEnd type="oval"/>
            </a:ln>
          </p:spPr>
          <p:style>
            <a:lnRef idx="1">
              <a:schemeClr val="accent1"/>
            </a:lnRef>
            <a:fillRef idx="0">
              <a:schemeClr val="accent1"/>
            </a:fillRef>
            <a:effectRef idx="0">
              <a:schemeClr val="accent1"/>
            </a:effectRef>
            <a:fontRef idx="minor">
              <a:schemeClr val="tx1"/>
            </a:fontRef>
          </p:style>
        </p:cxnSp>
      </p:grpSp>
      <p:sp>
        <p:nvSpPr>
          <p:cNvPr id="70" name="Title 1">
            <a:extLst>
              <a:ext uri="{FF2B5EF4-FFF2-40B4-BE49-F238E27FC236}">
                <a16:creationId xmlns:a16="http://schemas.microsoft.com/office/drawing/2014/main" id="{E8A86433-2D4A-9B42-91BC-89B3A4F4C5D1}"/>
              </a:ext>
            </a:extLst>
          </p:cNvPr>
          <p:cNvSpPr>
            <a:spLocks noGrp="1"/>
          </p:cNvSpPr>
          <p:nvPr>
            <p:ph type="title"/>
          </p:nvPr>
        </p:nvSpPr>
        <p:spPr>
          <a:xfrm>
            <a:off x="0" y="0"/>
            <a:ext cx="9144000" cy="653224"/>
          </a:xfrm>
          <a:solidFill>
            <a:srgbClr val="FA12CE"/>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RESPIRATORY ADAPTATIONS</a:t>
            </a:r>
          </a:p>
        </p:txBody>
      </p:sp>
    </p:spTree>
    <p:extLst>
      <p:ext uri="{BB962C8B-B14F-4D97-AF65-F5344CB8AC3E}">
        <p14:creationId xmlns:p14="http://schemas.microsoft.com/office/powerpoint/2010/main" val="282521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4200" y="6569075"/>
            <a:ext cx="2895600" cy="365125"/>
          </a:xfrm>
        </p:spPr>
        <p:txBody>
          <a:bodyPr/>
          <a:lstStyle/>
          <a:p>
            <a:r>
              <a:rPr lang="en-US"/>
              <a:t>©PE STUDIES RESOURCES</a:t>
            </a:r>
          </a:p>
        </p:txBody>
      </p:sp>
      <p:sp>
        <p:nvSpPr>
          <p:cNvPr id="4" name="Slide Number Placeholder 3"/>
          <p:cNvSpPr>
            <a:spLocks noGrp="1"/>
          </p:cNvSpPr>
          <p:nvPr>
            <p:ph type="sldNum" sz="quarter" idx="12"/>
          </p:nvPr>
        </p:nvSpPr>
        <p:spPr>
          <a:xfrm>
            <a:off x="6934200" y="6492875"/>
            <a:ext cx="2133600" cy="365125"/>
          </a:xfrm>
        </p:spPr>
        <p:txBody>
          <a:bodyPr/>
          <a:lstStyle/>
          <a:p>
            <a:fld id="{B6F15528-21DE-4FAA-801E-634DDDAF4B2B}" type="slidenum">
              <a:rPr lang="en-US" smtClean="0"/>
              <a:pPr/>
              <a:t>178</a:t>
            </a:fld>
            <a:endParaRPr lang="en-US" dirty="0"/>
          </a:p>
        </p:txBody>
      </p:sp>
      <p:sp>
        <p:nvSpPr>
          <p:cNvPr id="7" name="AutoShape 2" descr="Image result for muscles">
            <a:extLst>
              <a:ext uri="{FF2B5EF4-FFF2-40B4-BE49-F238E27FC236}">
                <a16:creationId xmlns:a16="http://schemas.microsoft.com/office/drawing/2014/main" id="{ECA51495-A92D-4F6B-B463-F282C19DB6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aphicFrame>
        <p:nvGraphicFramePr>
          <p:cNvPr id="16" name="Diagram 15">
            <a:extLst>
              <a:ext uri="{FF2B5EF4-FFF2-40B4-BE49-F238E27FC236}">
                <a16:creationId xmlns:a16="http://schemas.microsoft.com/office/drawing/2014/main" id="{9462B57B-9246-4B33-9E9B-70B81DBB39B4}"/>
              </a:ext>
            </a:extLst>
          </p:cNvPr>
          <p:cNvGraphicFramePr/>
          <p:nvPr/>
        </p:nvGraphicFramePr>
        <p:xfrm>
          <a:off x="0" y="820292"/>
          <a:ext cx="6934200" cy="5275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47839EFD-1664-401B-A985-C543110B34FF}"/>
              </a:ext>
            </a:extLst>
          </p:cNvPr>
          <p:cNvSpPr/>
          <p:nvPr/>
        </p:nvSpPr>
        <p:spPr>
          <a:xfrm>
            <a:off x="685800" y="5569803"/>
            <a:ext cx="8330862" cy="830997"/>
          </a:xfrm>
          <a:prstGeom prst="rect">
            <a:avLst/>
          </a:prstGeom>
          <a:solidFill>
            <a:schemeClr val="bg1"/>
          </a:solidFill>
          <a:ln>
            <a:solidFill>
              <a:srgbClr val="FF5050"/>
            </a:solidFill>
          </a:ln>
        </p:spPr>
        <p:txBody>
          <a:bodyPr wrap="square">
            <a:spAutoFit/>
          </a:bodyPr>
          <a:lstStyle/>
          <a:p>
            <a:pPr lvl="0" defTabSz="457200" fontAlgn="base">
              <a:spcBef>
                <a:spcPct val="0"/>
              </a:spcBef>
              <a:spcAft>
                <a:spcPct val="0"/>
              </a:spcAft>
              <a:buClrTx/>
              <a:defRPr/>
            </a:pPr>
            <a:r>
              <a:rPr lang="en-US" altLang="en-US" sz="1600" dirty="0">
                <a:solidFill>
                  <a:prstClr val="black"/>
                </a:solidFill>
                <a:latin typeface="Calibri" panose="020F0502020204030204" pitchFamily="34" charset="0"/>
              </a:rPr>
              <a:t>Aerobic training enhances the body’s ability to attract oxygen into the muscle cells &amp; then use it to produce (ATP) for muscle contraction.</a:t>
            </a:r>
          </a:p>
          <a:p>
            <a:pPr marL="742950" lvl="1" indent="-285750" defTabSz="457200" fontAlgn="base">
              <a:spcBef>
                <a:spcPct val="0"/>
              </a:spcBef>
              <a:spcAft>
                <a:spcPct val="0"/>
              </a:spcAft>
              <a:buFont typeface="Cambria Math" panose="02040503050406030204" pitchFamily="18" charset="0"/>
              <a:buChar char="⎯"/>
              <a:defRPr/>
            </a:pPr>
            <a:r>
              <a:rPr lang="en-US" altLang="en-US" sz="1600" dirty="0">
                <a:solidFill>
                  <a:prstClr val="black"/>
                </a:solidFill>
                <a:latin typeface="Calibri" panose="020F0502020204030204" pitchFamily="34" charset="0"/>
              </a:rPr>
              <a:t>These adaptations are best produced through continuous, fartlek, &amp; long interval training</a:t>
            </a:r>
          </a:p>
        </p:txBody>
      </p:sp>
      <p:pic>
        <p:nvPicPr>
          <p:cNvPr id="17" name="Picture 4" descr="Image result for mitochondria">
            <a:extLst>
              <a:ext uri="{FF2B5EF4-FFF2-40B4-BE49-F238E27FC236}">
                <a16:creationId xmlns:a16="http://schemas.microsoft.com/office/drawing/2014/main" id="{A54D9F44-8E95-4E81-8FF6-BEE424D8A86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04037" y="2432997"/>
            <a:ext cx="2463763" cy="168870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1EFD4C8-35EF-447B-B5F9-3793FB0C964B}"/>
              </a:ext>
            </a:extLst>
          </p:cNvPr>
          <p:cNvSpPr/>
          <p:nvPr/>
        </p:nvSpPr>
        <p:spPr>
          <a:xfrm>
            <a:off x="6928864" y="4103049"/>
            <a:ext cx="1922112" cy="153888"/>
          </a:xfrm>
          <a:prstGeom prst="rect">
            <a:avLst/>
          </a:prstGeom>
        </p:spPr>
        <p:txBody>
          <a:bodyPr wrap="square">
            <a:spAutoFit/>
          </a:bodyPr>
          <a:lstStyle/>
          <a:p>
            <a:pPr algn="ctr"/>
            <a:r>
              <a:rPr lang="en-AU" sz="400" dirty="0"/>
              <a:t>https://commons.wikimedia.org/wiki/File:Animal_mitochondrion_diagram_en.svg</a:t>
            </a:r>
          </a:p>
        </p:txBody>
      </p:sp>
      <p:sp>
        <p:nvSpPr>
          <p:cNvPr id="12" name="Title 1">
            <a:extLst>
              <a:ext uri="{FF2B5EF4-FFF2-40B4-BE49-F238E27FC236}">
                <a16:creationId xmlns:a16="http://schemas.microsoft.com/office/drawing/2014/main" id="{DB709661-0733-6E40-BD92-186EC243D5F6}"/>
              </a:ext>
            </a:extLst>
          </p:cNvPr>
          <p:cNvSpPr>
            <a:spLocks noGrp="1"/>
          </p:cNvSpPr>
          <p:nvPr>
            <p:ph type="title"/>
          </p:nvPr>
        </p:nvSpPr>
        <p:spPr>
          <a:xfrm>
            <a:off x="0" y="0"/>
            <a:ext cx="9144000" cy="653224"/>
          </a:xfrm>
          <a:solidFill>
            <a:srgbClr val="FF0000"/>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MUSCULAR ADAPTATIONS</a:t>
            </a:r>
          </a:p>
        </p:txBody>
      </p:sp>
      <p:pic>
        <p:nvPicPr>
          <p:cNvPr id="13" name="Picture 2" descr="C:\Program Files\Microsoft Office\MEDIA\CAGCAT10\j0185604.wmf">
            <a:hlinkClick r:id="rId8" action="ppaction://hlinksldjump"/>
            <a:extLst>
              <a:ext uri="{FF2B5EF4-FFF2-40B4-BE49-F238E27FC236}">
                <a16:creationId xmlns:a16="http://schemas.microsoft.com/office/drawing/2014/main" id="{06DF1ABD-5D49-E141-ACFD-D118773ACC5F}"/>
              </a:ext>
            </a:extLst>
          </p:cNvPr>
          <p:cNvPicPr>
            <a:picLocks noChangeAspect="1" noChangeArrowheads="1"/>
          </p:cNvPicPr>
          <p:nvPr/>
        </p:nvPicPr>
        <p:blipFill>
          <a:blip r:embed="rId9" cstate="print"/>
          <a:srcRect/>
          <a:stretch>
            <a:fillRect/>
          </a:stretch>
        </p:blipFill>
        <p:spPr bwMode="auto">
          <a:xfrm>
            <a:off x="152400" y="6019045"/>
            <a:ext cx="457501" cy="457955"/>
          </a:xfrm>
          <a:prstGeom prst="rect">
            <a:avLst/>
          </a:prstGeom>
          <a:noFill/>
        </p:spPr>
      </p:pic>
      <p:sp>
        <p:nvSpPr>
          <p:cNvPr id="14" name="TextBox 13">
            <a:hlinkClick r:id="rId8" action="ppaction://hlinksldjump"/>
            <a:extLst>
              <a:ext uri="{FF2B5EF4-FFF2-40B4-BE49-F238E27FC236}">
                <a16:creationId xmlns:a16="http://schemas.microsoft.com/office/drawing/2014/main" id="{695693A8-71F7-524C-A763-7BD0CDDE7B33}"/>
              </a:ext>
            </a:extLst>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Tree>
    <p:extLst>
      <p:ext uri="{BB962C8B-B14F-4D97-AF65-F5344CB8AC3E}">
        <p14:creationId xmlns:p14="http://schemas.microsoft.com/office/powerpoint/2010/main" val="6067973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179</a:t>
            </a:fld>
            <a:endParaRPr lang="en-US"/>
          </a:p>
        </p:txBody>
      </p:sp>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1" name="Rectangle 3">
            <a:extLst>
              <a:ext uri="{FF2B5EF4-FFF2-40B4-BE49-F238E27FC236}">
                <a16:creationId xmlns:a16="http://schemas.microsoft.com/office/drawing/2014/main" id="{58623B7D-13C3-49BD-8141-9C3721180326}"/>
              </a:ext>
            </a:extLst>
          </p:cNvPr>
          <p:cNvSpPr>
            <a:spLocks noChangeArrowheads="1"/>
          </p:cNvSpPr>
          <p:nvPr/>
        </p:nvSpPr>
        <p:spPr bwMode="auto">
          <a:xfrm>
            <a:off x="304801" y="914400"/>
            <a:ext cx="8686800" cy="4678204"/>
          </a:xfrm>
          <a:prstGeom prst="rect">
            <a:avLst/>
          </a:prstGeom>
          <a:solidFill>
            <a:schemeClr val="bg1"/>
          </a:solidFill>
          <a:ln w="28575">
            <a:solidFill>
              <a:srgbClr val="FF000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lvl="0" defTabSz="457200" fontAlgn="base">
              <a:spcBef>
                <a:spcPct val="0"/>
              </a:spcBef>
              <a:spcAft>
                <a:spcPct val="0"/>
              </a:spcAft>
              <a:buClrTx/>
              <a:buNone/>
              <a:defRPr/>
            </a:pPr>
            <a:r>
              <a:rPr lang="en-GB" altLang="en-US" sz="1800" b="1" dirty="0">
                <a:solidFill>
                  <a:srgbClr val="FF0000"/>
                </a:solidFill>
                <a:latin typeface="Calibri" panose="020F0502020204030204" pitchFamily="34" charset="0"/>
              </a:rPr>
              <a:t>Increased fibre size (to a small degree due to increased capillarisation)</a:t>
            </a:r>
          </a:p>
          <a:p>
            <a:pPr marL="342900" indent="-342900" defTabSz="457200" fontAlgn="base">
              <a:spcBef>
                <a:spcPct val="0"/>
              </a:spcBef>
              <a:spcAft>
                <a:spcPct val="0"/>
              </a:spcAft>
              <a:buClrTx/>
              <a:buFont typeface="Arial" panose="020B0604020202020204" pitchFamily="34" charset="0"/>
              <a:buChar char="•"/>
              <a:defRPr/>
            </a:pPr>
            <a:r>
              <a:rPr lang="en-GB" altLang="en-US" sz="1800" dirty="0">
                <a:solidFill>
                  <a:schemeClr val="tx1"/>
                </a:solidFill>
                <a:latin typeface="Calibri" panose="020F0502020204030204" pitchFamily="34" charset="0"/>
              </a:rPr>
              <a:t>Slow twitch fibres will increase in size (hypertrophy)</a:t>
            </a:r>
          </a:p>
          <a:p>
            <a:pPr defTabSz="457200" fontAlgn="base">
              <a:spcBef>
                <a:spcPct val="0"/>
              </a:spcBef>
              <a:spcAft>
                <a:spcPct val="0"/>
              </a:spcAft>
              <a:buClrTx/>
              <a:buNone/>
              <a:defRPr/>
            </a:pPr>
            <a:r>
              <a:rPr lang="en-GB" altLang="en-US" sz="1800" dirty="0">
                <a:solidFill>
                  <a:schemeClr val="tx1"/>
                </a:solidFill>
                <a:latin typeface="Calibri" panose="020F0502020204030204" pitchFamily="34" charset="0"/>
              </a:rPr>
              <a:t>      as a result of aerobic training</a:t>
            </a:r>
          </a:p>
          <a:p>
            <a:pPr marL="1085850" lvl="1" indent="-342900" defTabSz="457200" fontAlgn="base">
              <a:spcBef>
                <a:spcPct val="0"/>
              </a:spcBef>
              <a:spcAft>
                <a:spcPct val="0"/>
              </a:spcAft>
              <a:buClrTx/>
              <a:buFont typeface="Cambria Math" panose="02040503050406030204" pitchFamily="18" charset="0"/>
              <a:buChar char="⎯"/>
              <a:defRPr/>
            </a:pPr>
            <a:r>
              <a:rPr lang="en-GB" altLang="en-US" dirty="0">
                <a:solidFill>
                  <a:schemeClr val="tx1"/>
                </a:solidFill>
                <a:latin typeface="Calibri" panose="020F0502020204030204" pitchFamily="34" charset="0"/>
              </a:rPr>
              <a:t>The increase in the size of slow-twitch fibres is </a:t>
            </a:r>
          </a:p>
          <a:p>
            <a:pPr lvl="1" indent="0" defTabSz="457200" fontAlgn="base">
              <a:spcBef>
                <a:spcPct val="0"/>
              </a:spcBef>
              <a:spcAft>
                <a:spcPct val="0"/>
              </a:spcAft>
              <a:buClrTx/>
              <a:buNone/>
              <a:defRPr/>
            </a:pPr>
            <a:r>
              <a:rPr lang="en-GB" altLang="en-US" dirty="0">
                <a:solidFill>
                  <a:schemeClr val="tx1"/>
                </a:solidFill>
                <a:latin typeface="Calibri" panose="020F0502020204030204" pitchFamily="34" charset="0"/>
              </a:rPr>
              <a:t>       closely associated with the increased capillary </a:t>
            </a:r>
          </a:p>
          <a:p>
            <a:pPr lvl="1" indent="0" defTabSz="457200" fontAlgn="base">
              <a:spcBef>
                <a:spcPct val="0"/>
              </a:spcBef>
              <a:spcAft>
                <a:spcPct val="0"/>
              </a:spcAft>
              <a:buClrTx/>
              <a:buNone/>
              <a:defRPr/>
            </a:pPr>
            <a:r>
              <a:rPr lang="en-GB" altLang="en-US" dirty="0">
                <a:solidFill>
                  <a:schemeClr val="tx1"/>
                </a:solidFill>
                <a:latin typeface="Calibri" panose="020F0502020204030204" pitchFamily="34" charset="0"/>
              </a:rPr>
              <a:t>       density surrounding the fibres</a:t>
            </a:r>
          </a:p>
          <a:p>
            <a:pPr defTabSz="457200" fontAlgn="base">
              <a:spcBef>
                <a:spcPct val="0"/>
              </a:spcBef>
              <a:spcAft>
                <a:spcPct val="0"/>
              </a:spcAft>
              <a:buClrTx/>
              <a:buNone/>
              <a:defRPr/>
            </a:pPr>
            <a:endParaRPr lang="en-GB" altLang="en-US" sz="1800" b="1" dirty="0">
              <a:solidFill>
                <a:srgbClr val="FF0000"/>
              </a:solidFill>
              <a:latin typeface="Calibri" panose="020F0502020204030204" pitchFamily="34" charset="0"/>
            </a:endParaRPr>
          </a:p>
          <a:p>
            <a:pPr defTabSz="457200" fontAlgn="base">
              <a:spcBef>
                <a:spcPct val="0"/>
              </a:spcBef>
              <a:spcAft>
                <a:spcPct val="0"/>
              </a:spcAft>
              <a:buClrTx/>
              <a:buNone/>
              <a:defRPr/>
            </a:pPr>
            <a:endParaRPr lang="en-GB" altLang="en-US" sz="1000" b="1" dirty="0">
              <a:solidFill>
                <a:srgbClr val="FF0000"/>
              </a:solidFill>
              <a:latin typeface="Calibri" panose="020F0502020204030204" pitchFamily="34" charset="0"/>
            </a:endParaRPr>
          </a:p>
          <a:p>
            <a:pPr defTabSz="457200" fontAlgn="base">
              <a:spcBef>
                <a:spcPct val="0"/>
              </a:spcBef>
              <a:spcAft>
                <a:spcPct val="0"/>
              </a:spcAft>
              <a:buClrTx/>
              <a:buNone/>
              <a:defRPr/>
            </a:pPr>
            <a:r>
              <a:rPr lang="en-GB" altLang="en-US" sz="1800" b="1" dirty="0">
                <a:solidFill>
                  <a:srgbClr val="FF0000"/>
                </a:solidFill>
                <a:latin typeface="Calibri" panose="020F0502020204030204" pitchFamily="34" charset="0"/>
              </a:rPr>
              <a:t>Increased capillarisation</a:t>
            </a:r>
          </a:p>
          <a:p>
            <a:pPr marL="342900" indent="-342900" defTabSz="457200" fontAlgn="base">
              <a:spcBef>
                <a:spcPct val="0"/>
              </a:spcBef>
              <a:spcAft>
                <a:spcPct val="0"/>
              </a:spcAft>
              <a:buClrTx/>
              <a:buFont typeface="Arial" panose="020B0604020202020204" pitchFamily="34" charset="0"/>
              <a:buChar char="•"/>
              <a:defRPr/>
            </a:pPr>
            <a:r>
              <a:rPr lang="en-GB" altLang="en-US" sz="1800" dirty="0">
                <a:solidFill>
                  <a:prstClr val="black"/>
                </a:solidFill>
                <a:latin typeface="Calibri" panose="020F0502020204030204" pitchFamily="34" charset="0"/>
              </a:rPr>
              <a:t>Aerobic training increases the number of capillaries</a:t>
            </a:r>
          </a:p>
          <a:p>
            <a:pPr defTabSz="457200" fontAlgn="base">
              <a:spcBef>
                <a:spcPct val="0"/>
              </a:spcBef>
              <a:spcAft>
                <a:spcPct val="0"/>
              </a:spcAft>
              <a:buClrTx/>
              <a:buNone/>
              <a:defRPr/>
            </a:pPr>
            <a:r>
              <a:rPr lang="en-GB" altLang="en-US" sz="1800" dirty="0">
                <a:solidFill>
                  <a:prstClr val="black"/>
                </a:solidFill>
                <a:latin typeface="Calibri" panose="020F0502020204030204" pitchFamily="34" charset="0"/>
              </a:rPr>
              <a:t>      around the cell at the site of the muscle </a:t>
            </a:r>
          </a:p>
          <a:p>
            <a:pPr marL="1085850" lvl="1" indent="-342900" defTabSz="457200" fontAlgn="base">
              <a:spcBef>
                <a:spcPct val="0"/>
              </a:spcBef>
              <a:spcAft>
                <a:spcPct val="0"/>
              </a:spcAft>
              <a:buClrTx/>
              <a:buFont typeface="Cambria Math" panose="02040503050406030204" pitchFamily="18" charset="0"/>
              <a:buChar char="⎯"/>
              <a:defRPr/>
            </a:pPr>
            <a:r>
              <a:rPr lang="en-GB" altLang="en-US" dirty="0">
                <a:solidFill>
                  <a:prstClr val="black"/>
                </a:solidFill>
                <a:latin typeface="Calibri" panose="020F0502020204030204" pitchFamily="34" charset="0"/>
              </a:rPr>
              <a:t>Allows for more oxygen to be transported to the</a:t>
            </a:r>
            <a:br>
              <a:rPr lang="en-GB" altLang="en-US" dirty="0">
                <a:solidFill>
                  <a:prstClr val="black"/>
                </a:solidFill>
                <a:latin typeface="Calibri" panose="020F0502020204030204" pitchFamily="34" charset="0"/>
              </a:rPr>
            </a:br>
            <a:r>
              <a:rPr lang="en-GB" altLang="en-US" dirty="0">
                <a:solidFill>
                  <a:prstClr val="black"/>
                </a:solidFill>
                <a:latin typeface="Calibri" panose="020F0502020204030204" pitchFamily="34" charset="0"/>
              </a:rPr>
              <a:t>working muscles and a greater surface area for diffusion to take place</a:t>
            </a:r>
          </a:p>
          <a:p>
            <a:pPr marL="1085850" lvl="1" indent="-342900" defTabSz="457200" fontAlgn="base">
              <a:spcBef>
                <a:spcPct val="0"/>
              </a:spcBef>
              <a:spcAft>
                <a:spcPct val="0"/>
              </a:spcAft>
              <a:buClrTx/>
              <a:buFont typeface="Cambria Math" panose="02040503050406030204" pitchFamily="18" charset="0"/>
              <a:buChar char="⎯"/>
              <a:defRPr/>
            </a:pPr>
            <a:r>
              <a:rPr lang="en-GB" altLang="en-US" dirty="0">
                <a:solidFill>
                  <a:prstClr val="black"/>
                </a:solidFill>
                <a:latin typeface="Calibri" panose="020F0502020204030204" pitchFamily="34" charset="0"/>
              </a:rPr>
              <a:t>Number of capillaries increase around each fibre type with greatest increase around slow twitch fibres</a:t>
            </a:r>
          </a:p>
          <a:p>
            <a:pPr marL="1085850" lvl="1" indent="-342900" defTabSz="457200" fontAlgn="base">
              <a:spcBef>
                <a:spcPct val="0"/>
              </a:spcBef>
              <a:spcAft>
                <a:spcPct val="0"/>
              </a:spcAft>
              <a:buClrTx/>
              <a:buFont typeface="Arial" panose="020B0604020202020204" pitchFamily="34" charset="0"/>
              <a:buChar char="•"/>
              <a:defRPr/>
            </a:pPr>
            <a:endParaRPr lang="en-GB" altLang="en-US" dirty="0">
              <a:solidFill>
                <a:prstClr val="black"/>
              </a:solidFill>
              <a:latin typeface="Calibri" panose="020F0502020204030204" pitchFamily="34" charset="0"/>
            </a:endParaRPr>
          </a:p>
          <a:p>
            <a:pPr marL="1085850" lvl="1" indent="-342900" defTabSz="457200" fontAlgn="base">
              <a:spcBef>
                <a:spcPct val="0"/>
              </a:spcBef>
              <a:spcAft>
                <a:spcPct val="0"/>
              </a:spcAft>
              <a:buClrTx/>
              <a:buFont typeface="Arial" panose="020B0604020202020204" pitchFamily="34" charset="0"/>
              <a:buChar char="•"/>
              <a:defRPr/>
            </a:pPr>
            <a:endParaRPr lang="en-GB" altLang="en-US" dirty="0">
              <a:solidFill>
                <a:prstClr val="black"/>
              </a:solidFill>
              <a:latin typeface="Calibri" panose="020F0502020204030204" pitchFamily="34" charset="0"/>
            </a:endParaRPr>
          </a:p>
        </p:txBody>
      </p:sp>
      <p:sp>
        <p:nvSpPr>
          <p:cNvPr id="7" name="AutoShape 2" descr="Image result for muscles">
            <a:extLst>
              <a:ext uri="{FF2B5EF4-FFF2-40B4-BE49-F238E27FC236}">
                <a16:creationId xmlns:a16="http://schemas.microsoft.com/office/drawing/2014/main" id="{ECA51495-A92D-4F6B-B463-F282C19DB6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21" name="Rectangle 4">
            <a:extLst>
              <a:ext uri="{FF2B5EF4-FFF2-40B4-BE49-F238E27FC236}">
                <a16:creationId xmlns:a16="http://schemas.microsoft.com/office/drawing/2014/main" id="{5692239D-D2D1-4112-9C03-55B1AEC87E0A}"/>
              </a:ext>
            </a:extLst>
          </p:cNvPr>
          <p:cNvSpPr>
            <a:spLocks noChangeArrowheads="1"/>
          </p:cNvSpPr>
          <p:nvPr/>
        </p:nvSpPr>
        <p:spPr bwMode="auto">
          <a:xfrm>
            <a:off x="526582" y="5144869"/>
            <a:ext cx="8312618" cy="646331"/>
          </a:xfrm>
          <a:prstGeom prst="rect">
            <a:avLst/>
          </a:prstGeom>
          <a:solidFill>
            <a:srgbClr val="FFFF00"/>
          </a:solidFill>
          <a:ln/>
        </p:spPr>
        <p:style>
          <a:lnRef idx="1">
            <a:schemeClr val="accent2"/>
          </a:lnRef>
          <a:fillRef idx="2">
            <a:schemeClr val="accent2"/>
          </a:fillRef>
          <a:effectRef idx="1">
            <a:schemeClr val="accent2"/>
          </a:effectRef>
          <a:fontRef idx="minor">
            <a:schemeClr val="dk1"/>
          </a:fontRef>
        </p:style>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algn="ctr" defTabSz="457200" fontAlgn="base">
              <a:spcBef>
                <a:spcPct val="0"/>
              </a:spcBef>
              <a:spcAft>
                <a:spcPct val="0"/>
              </a:spcAft>
              <a:buClrTx/>
              <a:buNone/>
              <a:defRPr/>
            </a:pPr>
            <a:r>
              <a:rPr lang="en-GB" altLang="en-US" sz="1800" dirty="0">
                <a:solidFill>
                  <a:prstClr val="black"/>
                </a:solidFill>
                <a:latin typeface="Calibri" panose="020F0502020204030204" pitchFamily="34" charset="0"/>
              </a:rPr>
              <a:t>Increasing the number of capillaries around the muscle leads to an increase in the supply of O</a:t>
            </a:r>
            <a:r>
              <a:rPr lang="en-GB" altLang="en-US" sz="1800" baseline="-25000" dirty="0">
                <a:solidFill>
                  <a:prstClr val="black"/>
                </a:solidFill>
                <a:latin typeface="Calibri" panose="020F0502020204030204" pitchFamily="34" charset="0"/>
              </a:rPr>
              <a:t>2</a:t>
            </a:r>
            <a:r>
              <a:rPr lang="en-GB" altLang="en-US" sz="1800" dirty="0">
                <a:solidFill>
                  <a:prstClr val="black"/>
                </a:solidFill>
                <a:latin typeface="Calibri" panose="020F0502020204030204" pitchFamily="34" charset="0"/>
              </a:rPr>
              <a:t> &amp; other nutrients &amp; enhanced removal of waste products from the muscle.</a:t>
            </a: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pic>
        <p:nvPicPr>
          <p:cNvPr id="22" name="Picture 2" descr="Image result for muscle fibres">
            <a:extLst>
              <a:ext uri="{FF2B5EF4-FFF2-40B4-BE49-F238E27FC236}">
                <a16:creationId xmlns:a16="http://schemas.microsoft.com/office/drawing/2014/main" id="{BCA0FDE5-0D60-4E63-BF48-23D3B04F9A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387" y="1537285"/>
            <a:ext cx="2538133" cy="230123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02A8836C-1EC4-4EF6-87B8-9904E81DAF79}"/>
              </a:ext>
            </a:extLst>
          </p:cNvPr>
          <p:cNvSpPr/>
          <p:nvPr/>
        </p:nvSpPr>
        <p:spPr>
          <a:xfrm>
            <a:off x="6384387" y="3812865"/>
            <a:ext cx="2538133" cy="184666"/>
          </a:xfrm>
          <a:prstGeom prst="rect">
            <a:avLst/>
          </a:prstGeom>
        </p:spPr>
        <p:txBody>
          <a:bodyPr wrap="square">
            <a:spAutoFit/>
          </a:bodyPr>
          <a:lstStyle/>
          <a:p>
            <a:r>
              <a:rPr lang="en-AU" sz="600" dirty="0"/>
              <a:t>https://commons.wikimedia.org/wiki/File:1007_Muscle_Fibes_(large).jpg</a:t>
            </a:r>
          </a:p>
        </p:txBody>
      </p:sp>
      <p:sp>
        <p:nvSpPr>
          <p:cNvPr id="12" name="Title 1">
            <a:extLst>
              <a:ext uri="{FF2B5EF4-FFF2-40B4-BE49-F238E27FC236}">
                <a16:creationId xmlns:a16="http://schemas.microsoft.com/office/drawing/2014/main" id="{98E90A04-057F-5544-80C1-B044DAF3D53C}"/>
              </a:ext>
            </a:extLst>
          </p:cNvPr>
          <p:cNvSpPr>
            <a:spLocks noGrp="1"/>
          </p:cNvSpPr>
          <p:nvPr>
            <p:ph type="title"/>
          </p:nvPr>
        </p:nvSpPr>
        <p:spPr>
          <a:xfrm>
            <a:off x="0" y="0"/>
            <a:ext cx="9144000" cy="653224"/>
          </a:xfrm>
          <a:solidFill>
            <a:srgbClr val="FF0000"/>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MUSCULAR ADAPTATIONS</a:t>
            </a:r>
          </a:p>
        </p:txBody>
      </p:sp>
    </p:spTree>
    <p:extLst>
      <p:ext uri="{BB962C8B-B14F-4D97-AF65-F5344CB8AC3E}">
        <p14:creationId xmlns:p14="http://schemas.microsoft.com/office/powerpoint/2010/main" val="27964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18</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2072640" y="959696"/>
            <a:ext cx="6922044" cy="26468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Flexibility</a:t>
            </a:r>
          </a:p>
          <a:p>
            <a:pPr>
              <a:spcBef>
                <a:spcPts val="0"/>
              </a:spcBef>
            </a:pPr>
            <a:endParaRPr lang="en-GB" sz="1000" dirty="0"/>
          </a:p>
          <a:p>
            <a:pPr marL="285750" indent="-285750">
              <a:spcBef>
                <a:spcPts val="0"/>
              </a:spcBef>
              <a:buFont typeface="Arial" panose="020B0604020202020204" pitchFamily="34" charset="0"/>
              <a:buChar char="•"/>
            </a:pPr>
            <a:r>
              <a:rPr lang="en-GB" dirty="0"/>
              <a:t>There are two types of flexibility:</a:t>
            </a:r>
          </a:p>
          <a:p>
            <a:pPr>
              <a:spcBef>
                <a:spcPts val="0"/>
              </a:spcBef>
            </a:pPr>
            <a:endParaRPr lang="en-GB" sz="1000" dirty="0"/>
          </a:p>
          <a:p>
            <a:pPr lvl="1"/>
            <a:r>
              <a:rPr lang="en-GB" b="1" dirty="0"/>
              <a:t>1. Static flexibility </a:t>
            </a:r>
            <a:r>
              <a:rPr lang="en-GB" dirty="0"/>
              <a:t>refers to a joints range of motion under stationary conditions</a:t>
            </a:r>
          </a:p>
          <a:p>
            <a:pPr>
              <a:spcBef>
                <a:spcPts val="0"/>
              </a:spcBef>
            </a:pPr>
            <a:endParaRPr lang="en-GB" dirty="0"/>
          </a:p>
          <a:p>
            <a:pPr lvl="1"/>
            <a:r>
              <a:rPr lang="en-US" b="1" dirty="0"/>
              <a:t>2. Dynamic flexibility </a:t>
            </a:r>
            <a:r>
              <a:rPr lang="en-US" dirty="0"/>
              <a:t>refers to the resistance to motion in a joint. Someone with good dynamic flexibility will be able to move the joint through its full range of motion quickly &amp; easily</a:t>
            </a:r>
          </a:p>
        </p:txBody>
      </p:sp>
      <p:pic>
        <p:nvPicPr>
          <p:cNvPr id="12" name="Picture 2" descr="Focus by Canon in 2D.">
            <a:extLst>
              <a:ext uri="{FF2B5EF4-FFF2-40B4-BE49-F238E27FC236}">
                <a16:creationId xmlns:a16="http://schemas.microsoft.com/office/drawing/2014/main" id="{F27C5FBC-5011-48FF-AEBC-9CAEE6B311DC}"/>
              </a:ext>
            </a:extLst>
          </p:cNvPr>
          <p:cNvPicPr>
            <a:picLocks noChangeAspect="1" noChangeArrowheads="1"/>
          </p:cNvPicPr>
          <p:nvPr/>
        </p:nvPicPr>
        <p:blipFill rotWithShape="1">
          <a:blip r:embed="rId4" cstate="print"/>
          <a:srcRect b="10934"/>
          <a:stretch/>
        </p:blipFill>
        <p:spPr bwMode="auto">
          <a:xfrm>
            <a:off x="5454026" y="3698907"/>
            <a:ext cx="3540658" cy="2668303"/>
          </a:xfrm>
          <a:prstGeom prst="rect">
            <a:avLst/>
          </a:prstGeom>
          <a:noFill/>
        </p:spPr>
      </p:pic>
      <p:sp>
        <p:nvSpPr>
          <p:cNvPr id="13" name="Rectangle 12">
            <a:extLst>
              <a:ext uri="{FF2B5EF4-FFF2-40B4-BE49-F238E27FC236}">
                <a16:creationId xmlns:a16="http://schemas.microsoft.com/office/drawing/2014/main" id="{11BC7195-9B49-4E21-AA68-FD118D583C7A}"/>
              </a:ext>
            </a:extLst>
          </p:cNvPr>
          <p:cNvSpPr/>
          <p:nvPr/>
        </p:nvSpPr>
        <p:spPr>
          <a:xfrm>
            <a:off x="7090315" y="6400542"/>
            <a:ext cx="2514600" cy="184666"/>
          </a:xfrm>
          <a:prstGeom prst="rect">
            <a:avLst/>
          </a:prstGeom>
        </p:spPr>
        <p:txBody>
          <a:bodyPr wrap="square">
            <a:spAutoFit/>
          </a:bodyPr>
          <a:lstStyle/>
          <a:p>
            <a:r>
              <a:rPr lang="en-US" sz="600" dirty="0"/>
              <a:t>www.flickr.com/photos/16462767@N00/3984507322/</a:t>
            </a:r>
          </a:p>
        </p:txBody>
      </p:sp>
      <p:sp>
        <p:nvSpPr>
          <p:cNvPr id="21" name="Rectangle 2">
            <a:extLst>
              <a:ext uri="{FF2B5EF4-FFF2-40B4-BE49-F238E27FC236}">
                <a16:creationId xmlns:a16="http://schemas.microsoft.com/office/drawing/2014/main" id="{95AFAC6A-BDCE-8542-916E-02D0233A0114}"/>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17" name="Group 16">
            <a:extLst>
              <a:ext uri="{FF2B5EF4-FFF2-40B4-BE49-F238E27FC236}">
                <a16:creationId xmlns:a16="http://schemas.microsoft.com/office/drawing/2014/main" id="{8464F1AD-371C-174C-8B0F-BB25FDB7AE09}"/>
              </a:ext>
            </a:extLst>
          </p:cNvPr>
          <p:cNvGrpSpPr/>
          <p:nvPr/>
        </p:nvGrpSpPr>
        <p:grpSpPr>
          <a:xfrm>
            <a:off x="46334" y="977870"/>
            <a:ext cx="1921512" cy="5041929"/>
            <a:chOff x="-1216377" y="1368184"/>
            <a:chExt cx="1862315" cy="4917610"/>
          </a:xfrm>
        </p:grpSpPr>
        <p:sp>
          <p:nvSpPr>
            <p:cNvPr id="18" name="small_button1">
              <a:extLst>
                <a:ext uri="{FF2B5EF4-FFF2-40B4-BE49-F238E27FC236}">
                  <a16:creationId xmlns:a16="http://schemas.microsoft.com/office/drawing/2014/main" id="{049B6943-80B8-EA49-8EEA-2472CE60F445}"/>
                </a:ext>
              </a:extLst>
            </p:cNvPr>
            <p:cNvSpPr/>
            <p:nvPr/>
          </p:nvSpPr>
          <p:spPr>
            <a:xfrm>
              <a:off x="-1104647" y="2483764"/>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19" name="small_button1">
              <a:extLst>
                <a:ext uri="{FF2B5EF4-FFF2-40B4-BE49-F238E27FC236}">
                  <a16:creationId xmlns:a16="http://schemas.microsoft.com/office/drawing/2014/main" id="{64C2DAEA-1FE4-B24F-8B79-A4452EAA3F72}"/>
                </a:ext>
              </a:extLst>
            </p:cNvPr>
            <p:cNvSpPr/>
            <p:nvPr/>
          </p:nvSpPr>
          <p:spPr>
            <a:xfrm>
              <a:off x="-1104647" y="3235437"/>
              <a:ext cx="1622604"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20" name="small_button1">
              <a:extLst>
                <a:ext uri="{FF2B5EF4-FFF2-40B4-BE49-F238E27FC236}">
                  <a16:creationId xmlns:a16="http://schemas.microsoft.com/office/drawing/2014/main" id="{0F0CA010-B340-414A-833D-867D83D27AE3}"/>
                </a:ext>
              </a:extLst>
            </p:cNvPr>
            <p:cNvSpPr/>
            <p:nvPr/>
          </p:nvSpPr>
          <p:spPr>
            <a:xfrm>
              <a:off x="-1088396" y="3986553"/>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29" name="small_button1">
              <a:extLst>
                <a:ext uri="{FF2B5EF4-FFF2-40B4-BE49-F238E27FC236}">
                  <a16:creationId xmlns:a16="http://schemas.microsoft.com/office/drawing/2014/main" id="{72AA7123-6C91-DB41-8161-599E6786093D}"/>
                </a:ext>
              </a:extLst>
            </p:cNvPr>
            <p:cNvSpPr/>
            <p:nvPr/>
          </p:nvSpPr>
          <p:spPr>
            <a:xfrm>
              <a:off x="-1096523" y="4737669"/>
              <a:ext cx="1606355" cy="735957"/>
            </a:xfrm>
            <a:prstGeom prst="roundRect">
              <a:avLst/>
            </a:prstGeom>
            <a:solidFill>
              <a:srgbClr val="FA12CE"/>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30" name="small_button1">
              <a:extLst>
                <a:ext uri="{FF2B5EF4-FFF2-40B4-BE49-F238E27FC236}">
                  <a16:creationId xmlns:a16="http://schemas.microsoft.com/office/drawing/2014/main" id="{CD68D508-0ED4-C24B-B1D8-9C096058F34A}"/>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31" name="small_button1">
              <a:extLst>
                <a:ext uri="{FF2B5EF4-FFF2-40B4-BE49-F238E27FC236}">
                  <a16:creationId xmlns:a16="http://schemas.microsoft.com/office/drawing/2014/main" id="{3124EF47-81CE-8343-BC24-76D946C67935}"/>
                </a:ext>
              </a:extLst>
            </p:cNvPr>
            <p:cNvSpPr/>
            <p:nvPr/>
          </p:nvSpPr>
          <p:spPr>
            <a:xfrm>
              <a:off x="-1121935" y="5549837"/>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Tree>
    <p:extLst>
      <p:ext uri="{BB962C8B-B14F-4D97-AF65-F5344CB8AC3E}">
        <p14:creationId xmlns:p14="http://schemas.microsoft.com/office/powerpoint/2010/main" val="5359789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1" name="Rectangle 3">
            <a:extLst>
              <a:ext uri="{FF2B5EF4-FFF2-40B4-BE49-F238E27FC236}">
                <a16:creationId xmlns:a16="http://schemas.microsoft.com/office/drawing/2014/main" id="{58623B7D-13C3-49BD-8141-9C3721180326}"/>
              </a:ext>
            </a:extLst>
          </p:cNvPr>
          <p:cNvSpPr>
            <a:spLocks noChangeArrowheads="1"/>
          </p:cNvSpPr>
          <p:nvPr/>
        </p:nvSpPr>
        <p:spPr bwMode="auto">
          <a:xfrm>
            <a:off x="304800" y="990600"/>
            <a:ext cx="8686800" cy="4493538"/>
          </a:xfrm>
          <a:prstGeom prst="rect">
            <a:avLst/>
          </a:prstGeom>
          <a:solidFill>
            <a:schemeClr val="bg1"/>
          </a:solidFill>
          <a:ln w="28575">
            <a:solidFill>
              <a:srgbClr val="FF000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lvl="0" defTabSz="457200" fontAlgn="base">
              <a:spcBef>
                <a:spcPct val="0"/>
              </a:spcBef>
              <a:spcAft>
                <a:spcPct val="0"/>
              </a:spcAft>
              <a:buClrTx/>
              <a:buNone/>
              <a:defRPr/>
            </a:pPr>
            <a:r>
              <a:rPr lang="en-US" altLang="en-US" sz="1800" b="1" dirty="0">
                <a:solidFill>
                  <a:srgbClr val="FF0000"/>
                </a:solidFill>
                <a:latin typeface="Calibri" panose="020F0502020204030204" pitchFamily="34" charset="0"/>
              </a:rPr>
              <a:t>Increased size &amp; number of mitochondria </a:t>
            </a:r>
            <a:r>
              <a:rPr lang="en-US" altLang="en-US" sz="1800" b="1" i="1" dirty="0">
                <a:solidFill>
                  <a:srgbClr val="FF0000"/>
                </a:solidFill>
                <a:latin typeface="Calibri" panose="020F0502020204030204" pitchFamily="34" charset="0"/>
              </a:rPr>
              <a:t>(in slow twitch fibres)</a:t>
            </a: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 The mitochondria are the sites of ATP resynthesis, </a:t>
            </a:r>
          </a:p>
          <a:p>
            <a:pPr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&amp; where glycogen &amp; triglyceride stores are oxidized.</a:t>
            </a:r>
          </a:p>
          <a:p>
            <a:pPr marL="457200" indent="-457200" defTabSz="457200" fontAlgn="base">
              <a:spcBef>
                <a:spcPct val="0"/>
              </a:spcBef>
              <a:spcAft>
                <a:spcPct val="0"/>
              </a:spcAft>
              <a:buClrTx/>
              <a:buFont typeface="Arial" panose="020B0604020202020204" pitchFamily="34" charset="0"/>
              <a:buChar char="•"/>
              <a:defRPr/>
            </a:pPr>
            <a:endParaRPr lang="en-US" altLang="en-US" sz="1000" dirty="0">
              <a:solidFill>
                <a:prstClr val="black"/>
              </a:solidFill>
              <a:latin typeface="Calibri" panose="020F0502020204030204" pitchFamily="34" charset="0"/>
            </a:endParaRPr>
          </a:p>
          <a:p>
            <a:pPr marL="457200" indent="-4572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The greater the number &amp; size of the mitochondria</a:t>
            </a:r>
          </a:p>
          <a:p>
            <a:pPr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located within the muscle, the greater the </a:t>
            </a:r>
          </a:p>
          <a:p>
            <a:pPr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oxidization of fuels to produce ATP aerobically.</a:t>
            </a:r>
          </a:p>
          <a:p>
            <a:pPr lvl="0" defTabSz="457200" fontAlgn="base">
              <a:spcBef>
                <a:spcPct val="0"/>
              </a:spcBef>
              <a:spcAft>
                <a:spcPct val="0"/>
              </a:spcAft>
              <a:buClrTx/>
              <a:buNone/>
              <a:defRPr/>
            </a:pPr>
            <a:endParaRPr lang="en-US" altLang="en-US" sz="1800" dirty="0">
              <a:solidFill>
                <a:prstClr val="black"/>
              </a:solidFill>
              <a:latin typeface="Calibri" panose="020F0502020204030204" pitchFamily="34" charset="0"/>
            </a:endParaRPr>
          </a:p>
          <a:p>
            <a:pPr lvl="0" defTabSz="457200" fontAlgn="base">
              <a:spcBef>
                <a:spcPct val="0"/>
              </a:spcBef>
              <a:spcAft>
                <a:spcPct val="0"/>
              </a:spcAft>
              <a:buClrTx/>
              <a:buNone/>
              <a:defRPr/>
            </a:pPr>
            <a:r>
              <a:rPr lang="en-US" altLang="en-US" sz="1800" b="1" dirty="0">
                <a:solidFill>
                  <a:srgbClr val="FF0000"/>
                </a:solidFill>
                <a:latin typeface="Calibri" panose="020F0502020204030204" pitchFamily="34" charset="0"/>
              </a:rPr>
              <a:t>Increased myoglobin stores </a:t>
            </a:r>
            <a:r>
              <a:rPr lang="en-US" altLang="en-US" sz="1800" b="1" i="1" dirty="0">
                <a:solidFill>
                  <a:srgbClr val="FF0000"/>
                </a:solidFill>
                <a:latin typeface="Calibri" panose="020F0502020204030204" pitchFamily="34" charset="0"/>
              </a:rPr>
              <a:t>(in slow twitch fibres) </a:t>
            </a:r>
          </a:p>
          <a:p>
            <a:pPr marL="342900" lvl="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Aerobic training significantly increases the </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myoglobin content in slow twitch muscle fibres</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&amp; therefore its ability to extract O</a:t>
            </a:r>
            <a:r>
              <a:rPr lang="en-US" altLang="en-US" sz="1800" baseline="-25000" dirty="0">
                <a:solidFill>
                  <a:prstClr val="black"/>
                </a:solidFill>
                <a:latin typeface="Calibri" panose="020F0502020204030204" pitchFamily="34" charset="0"/>
              </a:rPr>
              <a:t>2</a:t>
            </a:r>
            <a:r>
              <a:rPr lang="en-US" altLang="en-US" sz="1800" dirty="0">
                <a:solidFill>
                  <a:prstClr val="black"/>
                </a:solidFill>
                <a:latin typeface="Calibri" panose="020F0502020204030204" pitchFamily="34" charset="0"/>
              </a:rPr>
              <a:t> &amp; deliver it </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to the mitochondria for energy production.</a:t>
            </a: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l" charset="0"/>
            </a:endParaRPr>
          </a:p>
        </p:txBody>
      </p:sp>
      <p:sp>
        <p:nvSpPr>
          <p:cNvPr id="7" name="AutoShape 2" descr="Image result for muscles">
            <a:extLst>
              <a:ext uri="{FF2B5EF4-FFF2-40B4-BE49-F238E27FC236}">
                <a16:creationId xmlns:a16="http://schemas.microsoft.com/office/drawing/2014/main" id="{ECA51495-A92D-4F6B-B463-F282C19DB6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39266" name="Picture 2" descr="File:Aerobic mitochondria process.png">
            <a:extLst>
              <a:ext uri="{FF2B5EF4-FFF2-40B4-BE49-F238E27FC236}">
                <a16:creationId xmlns:a16="http://schemas.microsoft.com/office/drawing/2014/main" id="{BC3AB667-1A91-439C-890D-E7D08C2C64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66" r="9459" b="6158"/>
          <a:stretch/>
        </p:blipFill>
        <p:spPr bwMode="auto">
          <a:xfrm>
            <a:off x="6172200" y="1337345"/>
            <a:ext cx="274320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NG - 2009 NYC Marathon by Randy Lemoine.">
            <a:extLst>
              <a:ext uri="{FF2B5EF4-FFF2-40B4-BE49-F238E27FC236}">
                <a16:creationId xmlns:a16="http://schemas.microsoft.com/office/drawing/2014/main" id="{6476F9EE-CCCE-4A7E-885A-D26DEA4D26F9}"/>
              </a:ext>
            </a:extLst>
          </p:cNvPr>
          <p:cNvPicPr>
            <a:picLocks noChangeAspect="1" noChangeArrowheads="1"/>
          </p:cNvPicPr>
          <p:nvPr/>
        </p:nvPicPr>
        <p:blipFill rotWithShape="1">
          <a:blip r:embed="rId4" cstate="print"/>
          <a:srcRect t="8626"/>
          <a:stretch/>
        </p:blipFill>
        <p:spPr bwMode="auto">
          <a:xfrm>
            <a:off x="6096000" y="3714422"/>
            <a:ext cx="2743200" cy="2506580"/>
          </a:xfrm>
          <a:prstGeom prst="rect">
            <a:avLst/>
          </a:prstGeom>
          <a:noFill/>
        </p:spPr>
      </p:pic>
      <p:sp>
        <p:nvSpPr>
          <p:cNvPr id="16" name="Rectangle 15">
            <a:extLst>
              <a:ext uri="{FF2B5EF4-FFF2-40B4-BE49-F238E27FC236}">
                <a16:creationId xmlns:a16="http://schemas.microsoft.com/office/drawing/2014/main" id="{AEA1BC4B-0089-4B97-9686-8CD58D6C1EB9}"/>
              </a:ext>
            </a:extLst>
          </p:cNvPr>
          <p:cNvSpPr/>
          <p:nvPr/>
        </p:nvSpPr>
        <p:spPr>
          <a:xfrm>
            <a:off x="6629400" y="6216134"/>
            <a:ext cx="2743200" cy="184666"/>
          </a:xfrm>
          <a:prstGeom prst="rect">
            <a:avLst/>
          </a:prstGeom>
        </p:spPr>
        <p:txBody>
          <a:bodyPr wrap="square">
            <a:spAutoFit/>
          </a:bodyPr>
          <a:lstStyle/>
          <a:p>
            <a:pPr algn="ctr"/>
            <a:r>
              <a:rPr lang="en-AU" sz="600" dirty="0"/>
              <a:t>www.flickr.com/photos/19942094@N00/4065213505/</a:t>
            </a:r>
          </a:p>
        </p:txBody>
      </p:sp>
      <p:sp>
        <p:nvSpPr>
          <p:cNvPr id="17" name="Rectangle 16">
            <a:extLst>
              <a:ext uri="{FF2B5EF4-FFF2-40B4-BE49-F238E27FC236}">
                <a16:creationId xmlns:a16="http://schemas.microsoft.com/office/drawing/2014/main" id="{C39CF306-8A21-471A-AEA1-EEBFF990A730}"/>
              </a:ext>
            </a:extLst>
          </p:cNvPr>
          <p:cNvSpPr/>
          <p:nvPr/>
        </p:nvSpPr>
        <p:spPr>
          <a:xfrm>
            <a:off x="6400800" y="3396734"/>
            <a:ext cx="2743200" cy="184666"/>
          </a:xfrm>
          <a:prstGeom prst="rect">
            <a:avLst/>
          </a:prstGeom>
        </p:spPr>
        <p:txBody>
          <a:bodyPr wrap="square">
            <a:spAutoFit/>
          </a:bodyPr>
          <a:lstStyle/>
          <a:p>
            <a:r>
              <a:rPr lang="en-AU" sz="600" dirty="0"/>
              <a:t>https://commons.wikimedia.org/wiki/File:Aerobic_mitochondria_process.png</a:t>
            </a:r>
          </a:p>
        </p:txBody>
      </p:sp>
      <p:pic>
        <p:nvPicPr>
          <p:cNvPr id="6" name="Picture 2" descr="C:\Program Files\Microsoft Office\MEDIA\CAGCAT10\j0185604.wmf">
            <a:hlinkClick r:id="rId2" action="ppaction://hlinksldjump"/>
          </p:cNvPr>
          <p:cNvPicPr>
            <a:picLocks noChangeAspect="1" noChangeArrowheads="1"/>
          </p:cNvPicPr>
          <p:nvPr/>
        </p:nvPicPr>
        <p:blipFill>
          <a:blip r:embed="rId5" cstate="print"/>
          <a:srcRect/>
          <a:stretch>
            <a:fillRect/>
          </a:stretch>
        </p:blipFill>
        <p:spPr bwMode="auto">
          <a:xfrm>
            <a:off x="152400" y="6019045"/>
            <a:ext cx="457501" cy="457955"/>
          </a:xfrm>
          <a:prstGeom prst="rect">
            <a:avLst/>
          </a:prstGeom>
          <a:noFill/>
        </p:spPr>
      </p:pic>
      <p:sp>
        <p:nvSpPr>
          <p:cNvPr id="13" name="Title 1">
            <a:extLst>
              <a:ext uri="{FF2B5EF4-FFF2-40B4-BE49-F238E27FC236}">
                <a16:creationId xmlns:a16="http://schemas.microsoft.com/office/drawing/2014/main" id="{F7155A24-F774-DA4A-A564-8D51E18B6429}"/>
              </a:ext>
            </a:extLst>
          </p:cNvPr>
          <p:cNvSpPr>
            <a:spLocks noGrp="1"/>
          </p:cNvSpPr>
          <p:nvPr>
            <p:ph type="title"/>
          </p:nvPr>
        </p:nvSpPr>
        <p:spPr>
          <a:xfrm>
            <a:off x="0" y="0"/>
            <a:ext cx="9144000" cy="653224"/>
          </a:xfrm>
          <a:solidFill>
            <a:srgbClr val="FF0000"/>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MUSCULAR ADAPTATIONS</a:t>
            </a:r>
          </a:p>
        </p:txBody>
      </p:sp>
    </p:spTree>
    <p:extLst>
      <p:ext uri="{BB962C8B-B14F-4D97-AF65-F5344CB8AC3E}">
        <p14:creationId xmlns:p14="http://schemas.microsoft.com/office/powerpoint/2010/main" val="40771516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181</a:t>
            </a:fld>
            <a:endParaRPr lang="en-US"/>
          </a:p>
        </p:txBody>
      </p:sp>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1" name="Rectangle 3">
            <a:extLst>
              <a:ext uri="{FF2B5EF4-FFF2-40B4-BE49-F238E27FC236}">
                <a16:creationId xmlns:a16="http://schemas.microsoft.com/office/drawing/2014/main" id="{58623B7D-13C3-49BD-8141-9C3721180326}"/>
              </a:ext>
            </a:extLst>
          </p:cNvPr>
          <p:cNvSpPr>
            <a:spLocks noChangeArrowheads="1"/>
          </p:cNvSpPr>
          <p:nvPr/>
        </p:nvSpPr>
        <p:spPr bwMode="auto">
          <a:xfrm>
            <a:off x="381150" y="976729"/>
            <a:ext cx="8635849" cy="4585871"/>
          </a:xfrm>
          <a:prstGeom prst="rect">
            <a:avLst/>
          </a:prstGeom>
          <a:solidFill>
            <a:schemeClr val="bg1"/>
          </a:solidFill>
          <a:ln w="28575">
            <a:solidFill>
              <a:srgbClr val="FF000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Aerobic training increases the ability of the skeletal muscles to oxidise glycogen, particularly during maximal exercise.</a:t>
            </a:r>
          </a:p>
          <a:p>
            <a:pPr lvl="0" defTabSz="457200" fontAlgn="base">
              <a:spcBef>
                <a:spcPct val="0"/>
              </a:spcBef>
              <a:spcAft>
                <a:spcPct val="0"/>
              </a:spcAft>
              <a:buClrTx/>
              <a:buNone/>
              <a:defRPr/>
            </a:pPr>
            <a:endParaRPr lang="en-US" altLang="en-US" sz="1000" dirty="0">
              <a:solidFill>
                <a:prstClr val="black"/>
              </a:solidFill>
              <a:latin typeface="Calibri" panose="020F0502020204030204" pitchFamily="34" charset="0"/>
            </a:endParaRP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The adaptations that cause this increase are:</a:t>
            </a:r>
          </a:p>
          <a:p>
            <a:pPr lvl="0" defTabSz="457200" fontAlgn="base">
              <a:spcBef>
                <a:spcPct val="0"/>
              </a:spcBef>
              <a:spcAft>
                <a:spcPct val="0"/>
              </a:spcAft>
              <a:buClrTx/>
              <a:buNone/>
              <a:defRPr/>
            </a:pPr>
            <a:endParaRPr lang="en-US" altLang="en-US" sz="1000" b="1" dirty="0">
              <a:solidFill>
                <a:srgbClr val="FF0000"/>
              </a:solidFill>
              <a:latin typeface="Calibri" panose="020F0502020204030204" pitchFamily="34" charset="0"/>
            </a:endParaRPr>
          </a:p>
          <a:p>
            <a:pPr defTabSz="457200" fontAlgn="base">
              <a:spcBef>
                <a:spcPct val="0"/>
              </a:spcBef>
              <a:spcAft>
                <a:spcPct val="0"/>
              </a:spcAft>
              <a:buClrTx/>
              <a:buNone/>
              <a:defRPr/>
            </a:pPr>
            <a:r>
              <a:rPr lang="en-US" altLang="en-US" sz="1800" b="1" dirty="0">
                <a:solidFill>
                  <a:srgbClr val="FF0000"/>
                </a:solidFill>
                <a:latin typeface="Calibri" panose="020F0502020204030204" pitchFamily="34" charset="0"/>
              </a:rPr>
              <a:t>Increased glycogen storage</a:t>
            </a: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Muscular hypertrophy causes an increase in the </a:t>
            </a:r>
          </a:p>
          <a:p>
            <a:pPr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muscular stores of glycogen</a:t>
            </a:r>
          </a:p>
          <a:p>
            <a:pPr marL="1085850" lvl="1" indent="-342900" defTabSz="457200" fontAlgn="base">
              <a:spcBef>
                <a:spcPct val="0"/>
              </a:spcBef>
              <a:spcAft>
                <a:spcPct val="0"/>
              </a:spcAft>
              <a:buClrTx/>
              <a:buFont typeface="Arial" panose="020B0604020202020204" pitchFamily="34" charset="0"/>
              <a:buChar char="•"/>
              <a:defRPr/>
            </a:pPr>
            <a:endParaRPr lang="en-US" altLang="en-US" sz="1000" dirty="0">
              <a:solidFill>
                <a:prstClr val="black"/>
              </a:solidFill>
              <a:latin typeface="Calibri" panose="020F0502020204030204" pitchFamily="34" charset="0"/>
            </a:endParaRPr>
          </a:p>
          <a:p>
            <a:pPr defTabSz="457200" fontAlgn="base">
              <a:spcBef>
                <a:spcPct val="0"/>
              </a:spcBef>
              <a:spcAft>
                <a:spcPct val="0"/>
              </a:spcAft>
              <a:buClrTx/>
              <a:buNone/>
              <a:defRPr/>
            </a:pPr>
            <a:r>
              <a:rPr lang="en-US" altLang="en-US" sz="1800" b="1" dirty="0">
                <a:solidFill>
                  <a:srgbClr val="FF0000"/>
                </a:solidFill>
                <a:latin typeface="Calibri" panose="020F0502020204030204" pitchFamily="34" charset="0"/>
              </a:rPr>
              <a:t>Increased stores of oxidative enzymes </a:t>
            </a: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Aerobic training increases the ability of the skeletal muscle </a:t>
            </a:r>
          </a:p>
          <a:p>
            <a:pPr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to oxidise glycogen</a:t>
            </a:r>
          </a:p>
          <a:p>
            <a:pPr marL="285750" indent="-285750" defTabSz="457200" fontAlgn="base">
              <a:spcBef>
                <a:spcPct val="0"/>
              </a:spcBef>
              <a:spcAft>
                <a:spcPct val="0"/>
              </a:spcAft>
              <a:buClrTx/>
              <a:buFont typeface="Arial" panose="020B0604020202020204" pitchFamily="34" charset="0"/>
              <a:buChar char="•"/>
              <a:defRPr/>
            </a:pPr>
            <a:r>
              <a:rPr lang="en-US" sz="1800" dirty="0">
                <a:solidFill>
                  <a:schemeClr val="tx1"/>
                </a:solidFill>
                <a:latin typeface="+mn-lt"/>
                <a:cs typeface="Times New Roman" pitchFamily="18" charset="0"/>
              </a:rPr>
              <a:t> These enzymes increases by up to 150% with training</a:t>
            </a:r>
          </a:p>
          <a:p>
            <a:pPr marL="285750" indent="-285750" defTabSz="457200" fontAlgn="base">
              <a:spcBef>
                <a:spcPct val="0"/>
              </a:spcBef>
              <a:spcAft>
                <a:spcPct val="0"/>
              </a:spcAft>
              <a:buClrTx/>
              <a:buFont typeface="Arial" panose="020B0604020202020204" pitchFamily="34" charset="0"/>
              <a:buChar char="•"/>
              <a:defRPr/>
            </a:pPr>
            <a:r>
              <a:rPr lang="en-US" sz="1800" dirty="0">
                <a:solidFill>
                  <a:schemeClr val="tx1"/>
                </a:solidFill>
                <a:latin typeface="+mn-lt"/>
                <a:cs typeface="Times New Roman" pitchFamily="18" charset="0"/>
              </a:rPr>
              <a:t> This in turn increases the rate of ATP production and therefore increases the level of     </a:t>
            </a:r>
          </a:p>
          <a:p>
            <a:pPr defTabSz="457200" fontAlgn="base">
              <a:spcBef>
                <a:spcPct val="0"/>
              </a:spcBef>
              <a:spcAft>
                <a:spcPct val="0"/>
              </a:spcAft>
              <a:buClrTx/>
              <a:buNone/>
              <a:defRPr/>
            </a:pPr>
            <a:r>
              <a:rPr lang="en-US" sz="1800" dirty="0">
                <a:solidFill>
                  <a:schemeClr val="tx1"/>
                </a:solidFill>
                <a:latin typeface="+mn-lt"/>
                <a:cs typeface="Times New Roman" pitchFamily="18" charset="0"/>
              </a:rPr>
              <a:t>       performance significantly.</a:t>
            </a: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Muscular hypertrophy is also accompanied by increased quantity &amp; activity of glycolytic enzymes</a:t>
            </a:r>
          </a:p>
          <a:p>
            <a:pPr marL="1085850" lvl="1" indent="-342900" defTabSz="457200" fontAlgn="base">
              <a:spcBef>
                <a:spcPct val="0"/>
              </a:spcBef>
              <a:spcAft>
                <a:spcPct val="0"/>
              </a:spcAft>
              <a:buClrTx/>
              <a:buFont typeface="Arial" panose="020B0604020202020204" pitchFamily="34" charset="0"/>
              <a:buChar char="•"/>
              <a:defRPr/>
            </a:pPr>
            <a:endParaRPr lang="en-US" altLang="en-US" sz="1000" dirty="0">
              <a:solidFill>
                <a:prstClr val="black"/>
              </a:solidFill>
              <a:latin typeface="Calibri" panose="020F0502020204030204" pitchFamily="34" charset="0"/>
            </a:endParaRPr>
          </a:p>
        </p:txBody>
      </p:sp>
      <p:sp>
        <p:nvSpPr>
          <p:cNvPr id="7" name="AutoShape 2" descr="Image result for muscles">
            <a:extLst>
              <a:ext uri="{FF2B5EF4-FFF2-40B4-BE49-F238E27FC236}">
                <a16:creationId xmlns:a16="http://schemas.microsoft.com/office/drawing/2014/main" id="{ECA51495-A92D-4F6B-B463-F282C19DB6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pic>
        <p:nvPicPr>
          <p:cNvPr id="17" name="Picture 2" descr="Top Runner Turin Marathon 2008 28 by Sport Communities.">
            <a:extLst>
              <a:ext uri="{FF2B5EF4-FFF2-40B4-BE49-F238E27FC236}">
                <a16:creationId xmlns:a16="http://schemas.microsoft.com/office/drawing/2014/main" id="{8CBB2214-CB9E-47BD-A0A2-D5851A4C38E7}"/>
              </a:ext>
            </a:extLst>
          </p:cNvPr>
          <p:cNvPicPr>
            <a:picLocks noChangeAspect="1" noChangeArrowheads="1"/>
          </p:cNvPicPr>
          <p:nvPr/>
        </p:nvPicPr>
        <p:blipFill rotWithShape="1">
          <a:blip r:embed="rId4" cstate="print"/>
          <a:srcRect t="9473" b="15489"/>
          <a:stretch/>
        </p:blipFill>
        <p:spPr bwMode="auto">
          <a:xfrm>
            <a:off x="6548587" y="1317661"/>
            <a:ext cx="2314575" cy="2776109"/>
          </a:xfrm>
          <a:prstGeom prst="rect">
            <a:avLst/>
          </a:prstGeom>
          <a:noFill/>
        </p:spPr>
      </p:pic>
      <p:sp>
        <p:nvSpPr>
          <p:cNvPr id="18" name="Rectangle 17">
            <a:extLst>
              <a:ext uri="{FF2B5EF4-FFF2-40B4-BE49-F238E27FC236}">
                <a16:creationId xmlns:a16="http://schemas.microsoft.com/office/drawing/2014/main" id="{54933B6E-A511-4666-9DF7-C43D71B0B8FE}"/>
              </a:ext>
            </a:extLst>
          </p:cNvPr>
          <p:cNvSpPr/>
          <p:nvPr/>
        </p:nvSpPr>
        <p:spPr>
          <a:xfrm>
            <a:off x="6702424" y="4021910"/>
            <a:ext cx="2314575" cy="200055"/>
          </a:xfrm>
          <a:prstGeom prst="rect">
            <a:avLst/>
          </a:prstGeom>
        </p:spPr>
        <p:txBody>
          <a:bodyPr wrap="square">
            <a:spAutoFit/>
          </a:bodyPr>
          <a:lstStyle/>
          <a:p>
            <a:r>
              <a:rPr lang="en-AU" sz="700" dirty="0"/>
              <a:t>www.flickr.com/photos/sportcommunities/2415096055/</a:t>
            </a:r>
          </a:p>
        </p:txBody>
      </p:sp>
      <p:sp>
        <p:nvSpPr>
          <p:cNvPr id="12" name="Title 1">
            <a:extLst>
              <a:ext uri="{FF2B5EF4-FFF2-40B4-BE49-F238E27FC236}">
                <a16:creationId xmlns:a16="http://schemas.microsoft.com/office/drawing/2014/main" id="{CAB84978-CA9F-3A44-BBAA-8231B37941E2}"/>
              </a:ext>
            </a:extLst>
          </p:cNvPr>
          <p:cNvSpPr>
            <a:spLocks noGrp="1"/>
          </p:cNvSpPr>
          <p:nvPr>
            <p:ph type="title"/>
          </p:nvPr>
        </p:nvSpPr>
        <p:spPr>
          <a:xfrm>
            <a:off x="0" y="0"/>
            <a:ext cx="9144000" cy="653224"/>
          </a:xfrm>
          <a:solidFill>
            <a:srgbClr val="FF0000"/>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MUSCULAR ADAPTATIONS</a:t>
            </a:r>
          </a:p>
        </p:txBody>
      </p:sp>
    </p:spTree>
    <p:extLst>
      <p:ext uri="{BB962C8B-B14F-4D97-AF65-F5344CB8AC3E}">
        <p14:creationId xmlns:p14="http://schemas.microsoft.com/office/powerpoint/2010/main" val="6423292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182</a:t>
            </a:fld>
            <a:endParaRPr lang="en-US"/>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1" name="Rectangle 3">
            <a:extLst>
              <a:ext uri="{FF2B5EF4-FFF2-40B4-BE49-F238E27FC236}">
                <a16:creationId xmlns:a16="http://schemas.microsoft.com/office/drawing/2014/main" id="{58623B7D-13C3-49BD-8141-9C3721180326}"/>
              </a:ext>
            </a:extLst>
          </p:cNvPr>
          <p:cNvSpPr>
            <a:spLocks noChangeArrowheads="1"/>
          </p:cNvSpPr>
          <p:nvPr/>
        </p:nvSpPr>
        <p:spPr bwMode="auto">
          <a:xfrm>
            <a:off x="304800" y="990600"/>
            <a:ext cx="8580223" cy="4124206"/>
          </a:xfrm>
          <a:prstGeom prst="rect">
            <a:avLst/>
          </a:prstGeom>
          <a:solidFill>
            <a:schemeClr val="bg1"/>
          </a:solidFill>
          <a:ln w="28575">
            <a:solidFill>
              <a:srgbClr val="FF0000"/>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lvl="0" defTabSz="457200" fontAlgn="base">
              <a:spcBef>
                <a:spcPct val="0"/>
              </a:spcBef>
              <a:spcAft>
                <a:spcPct val="0"/>
              </a:spcAft>
              <a:buClrTx/>
              <a:buNone/>
              <a:defRPr/>
            </a:pPr>
            <a:r>
              <a:rPr lang="en-GB" altLang="en-US" sz="1800" b="1" dirty="0">
                <a:solidFill>
                  <a:srgbClr val="FF0000"/>
                </a:solidFill>
                <a:latin typeface="Calibri" panose="020F0502020204030204" pitchFamily="34" charset="0"/>
              </a:rPr>
              <a:t>Increased oxidation of fats at sub-maximal exercise (glycogen sparing)</a:t>
            </a: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Muscular adaptations result in an increase </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in the capacity of muscle fibres to oxidise </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fats</a:t>
            </a:r>
          </a:p>
          <a:p>
            <a:pPr lvl="0" defTabSz="457200" fontAlgn="base">
              <a:spcBef>
                <a:spcPct val="0"/>
              </a:spcBef>
              <a:spcAft>
                <a:spcPct val="0"/>
              </a:spcAft>
              <a:buClrTx/>
              <a:buNone/>
              <a:defRPr/>
            </a:pPr>
            <a:endParaRPr lang="en-US" altLang="en-US" sz="1000" dirty="0">
              <a:solidFill>
                <a:prstClr val="black"/>
              </a:solidFill>
              <a:latin typeface="Calibri" panose="020F0502020204030204" pitchFamily="34" charset="0"/>
            </a:endParaRP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The increased oxidation of fats as a fuel </a:t>
            </a:r>
          </a:p>
          <a:p>
            <a:pPr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source is due to:</a:t>
            </a:r>
          </a:p>
          <a:p>
            <a:pPr marL="1085850" lvl="1" indent="-342900" defTabSz="457200" fontAlgn="base">
              <a:spcBef>
                <a:spcPct val="0"/>
              </a:spcBef>
              <a:spcAft>
                <a:spcPct val="0"/>
              </a:spcAft>
              <a:buClrTx/>
              <a:buFont typeface="Cambria Math" panose="02040503050406030204" pitchFamily="18" charset="0"/>
              <a:buChar char="⎯"/>
              <a:defRPr/>
            </a:pPr>
            <a:r>
              <a:rPr lang="en-US" altLang="en-US" dirty="0">
                <a:solidFill>
                  <a:prstClr val="black"/>
                </a:solidFill>
                <a:latin typeface="Calibri" panose="020F0502020204030204" pitchFamily="34" charset="0"/>
              </a:rPr>
              <a:t>an increase in intramuscular </a:t>
            </a:r>
            <a:br>
              <a:rPr lang="en-US" altLang="en-US" dirty="0">
                <a:solidFill>
                  <a:prstClr val="black"/>
                </a:solidFill>
                <a:latin typeface="Calibri" panose="020F0502020204030204" pitchFamily="34" charset="0"/>
              </a:rPr>
            </a:br>
            <a:r>
              <a:rPr lang="en-US" altLang="en-US" dirty="0">
                <a:solidFill>
                  <a:prstClr val="black"/>
                </a:solidFill>
                <a:latin typeface="Calibri" panose="020F0502020204030204" pitchFamily="34" charset="0"/>
              </a:rPr>
              <a:t>triglycerides</a:t>
            </a:r>
          </a:p>
          <a:p>
            <a:pPr marL="1085850" lvl="1" indent="-342900" defTabSz="457200" fontAlgn="base">
              <a:spcBef>
                <a:spcPct val="0"/>
              </a:spcBef>
              <a:spcAft>
                <a:spcPct val="0"/>
              </a:spcAft>
              <a:buClrTx/>
              <a:buFont typeface="Cambria Math" panose="02040503050406030204" pitchFamily="18" charset="0"/>
              <a:buChar char="⎯"/>
              <a:defRPr/>
            </a:pPr>
            <a:r>
              <a:rPr lang="en-US" altLang="en-US" dirty="0">
                <a:solidFill>
                  <a:prstClr val="black"/>
                </a:solidFill>
                <a:latin typeface="Calibri" panose="020F0502020204030204" pitchFamily="34" charset="0"/>
              </a:rPr>
              <a:t>an increase in free fatty acids</a:t>
            </a:r>
          </a:p>
          <a:p>
            <a:pPr marL="1085850" lvl="1" indent="-342900" defTabSz="457200" fontAlgn="base">
              <a:spcBef>
                <a:spcPct val="0"/>
              </a:spcBef>
              <a:spcAft>
                <a:spcPct val="0"/>
              </a:spcAft>
              <a:buClrTx/>
              <a:buFont typeface="Cambria Math" panose="02040503050406030204" pitchFamily="18" charset="0"/>
              <a:buChar char="⎯"/>
              <a:defRPr/>
            </a:pPr>
            <a:r>
              <a:rPr lang="en-US" altLang="en-US" dirty="0">
                <a:solidFill>
                  <a:prstClr val="black"/>
                </a:solidFill>
                <a:latin typeface="Calibri" panose="020F0502020204030204" pitchFamily="34" charset="0"/>
              </a:rPr>
              <a:t>an increase in oxidative enzymes</a:t>
            </a:r>
          </a:p>
          <a:p>
            <a:pPr marL="285750" lvl="0" indent="-285750" defTabSz="457200" fontAlgn="base">
              <a:spcBef>
                <a:spcPct val="0"/>
              </a:spcBef>
              <a:spcAft>
                <a:spcPct val="0"/>
              </a:spcAft>
              <a:buClrTx/>
              <a:buFont typeface="Cambria Math" panose="02040503050406030204" pitchFamily="18" charset="0"/>
              <a:buChar char="⎯"/>
              <a:defRPr/>
            </a:pPr>
            <a:endParaRPr lang="en-US" altLang="en-US" sz="1800" dirty="0">
              <a:solidFill>
                <a:prstClr val="black"/>
              </a:solidFill>
              <a:latin typeface="Calibri" panose="020F0502020204030204" pitchFamily="34" charset="0"/>
            </a:endParaRP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Increased oxidation of fat at sub-maximal intensities is beneficial to endurance athletes as it allows them to conserve (‘spare’) their glycogen stores, thereby allowing the athlete to work for longer periods</a:t>
            </a:r>
          </a:p>
        </p:txBody>
      </p:sp>
      <p:sp>
        <p:nvSpPr>
          <p:cNvPr id="7" name="AutoShape 2" descr="Image result for muscles">
            <a:extLst>
              <a:ext uri="{FF2B5EF4-FFF2-40B4-BE49-F238E27FC236}">
                <a16:creationId xmlns:a16="http://schemas.microsoft.com/office/drawing/2014/main" id="{ECA51495-A92D-4F6B-B463-F282C19DB6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2050" name="Picture 2" descr="File:Tokyo Marathon 2018 Runner (39581023905).jpg">
            <a:extLst>
              <a:ext uri="{FF2B5EF4-FFF2-40B4-BE49-F238E27FC236}">
                <a16:creationId xmlns:a16="http://schemas.microsoft.com/office/drawing/2014/main" id="{17583F80-39A2-2E4D-B4F7-992608612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823" y="1563589"/>
            <a:ext cx="3615011" cy="2209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8A14AF-4476-834B-B6D6-01DE3C3DAA37}"/>
              </a:ext>
            </a:extLst>
          </p:cNvPr>
          <p:cNvSpPr/>
          <p:nvPr/>
        </p:nvSpPr>
        <p:spPr>
          <a:xfrm>
            <a:off x="5532223" y="3781786"/>
            <a:ext cx="3200400" cy="184666"/>
          </a:xfrm>
          <a:prstGeom prst="rect">
            <a:avLst/>
          </a:prstGeom>
        </p:spPr>
        <p:txBody>
          <a:bodyPr wrap="square">
            <a:spAutoFit/>
          </a:bodyPr>
          <a:lstStyle/>
          <a:p>
            <a:r>
              <a:rPr lang="en-US" sz="600" dirty="0"/>
              <a:t>https://</a:t>
            </a:r>
            <a:r>
              <a:rPr lang="en-US" sz="600" dirty="0" err="1"/>
              <a:t>commons.wikimedia.org</a:t>
            </a:r>
            <a:r>
              <a:rPr lang="en-US" sz="600" dirty="0"/>
              <a:t>/wiki/File:Tokyo_Marathon_2018_Runner_(39581023905).jpg</a:t>
            </a:r>
          </a:p>
        </p:txBody>
      </p:sp>
      <p:sp>
        <p:nvSpPr>
          <p:cNvPr id="12" name="Title 1">
            <a:extLst>
              <a:ext uri="{FF2B5EF4-FFF2-40B4-BE49-F238E27FC236}">
                <a16:creationId xmlns:a16="http://schemas.microsoft.com/office/drawing/2014/main" id="{1EFE1FB0-D8A3-B74F-B4A0-F3E905235CF1}"/>
              </a:ext>
            </a:extLst>
          </p:cNvPr>
          <p:cNvSpPr>
            <a:spLocks noGrp="1"/>
          </p:cNvSpPr>
          <p:nvPr>
            <p:ph type="title"/>
          </p:nvPr>
        </p:nvSpPr>
        <p:spPr>
          <a:xfrm>
            <a:off x="0" y="0"/>
            <a:ext cx="9144000" cy="653224"/>
          </a:xfrm>
          <a:solidFill>
            <a:srgbClr val="FF0000"/>
          </a:solidFill>
        </p:spPr>
        <p:style>
          <a:lnRef idx="3">
            <a:schemeClr val="lt1"/>
          </a:lnRef>
          <a:fillRef idx="1">
            <a:schemeClr val="dk1"/>
          </a:fillRef>
          <a:effectRef idx="1">
            <a:schemeClr val="dk1"/>
          </a:effectRef>
          <a:fontRef idx="minor">
            <a:schemeClr val="lt1"/>
          </a:fontRef>
        </p:style>
        <p:txBody>
          <a:bodyPr anchor="ctr">
            <a:normAutofit/>
          </a:bodyPr>
          <a:lstStyle/>
          <a:p>
            <a:r>
              <a:rPr lang="en-GB" sz="2400" b="1" cap="all" dirty="0">
                <a:solidFill>
                  <a:schemeClr val="bg1"/>
                </a:solidFill>
              </a:rPr>
              <a:t>AEROBIC TRAINING – MUSCULAR ADAPTATIONS</a:t>
            </a:r>
          </a:p>
        </p:txBody>
      </p:sp>
    </p:spTree>
    <p:extLst>
      <p:ext uri="{BB962C8B-B14F-4D97-AF65-F5344CB8AC3E}">
        <p14:creationId xmlns:p14="http://schemas.microsoft.com/office/powerpoint/2010/main" val="25542311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183</a:t>
            </a:fld>
            <a:endParaRPr lang="en-US"/>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7" name="AutoShape 2" descr="Image result for muscles">
            <a:extLst>
              <a:ext uri="{FF2B5EF4-FFF2-40B4-BE49-F238E27FC236}">
                <a16:creationId xmlns:a16="http://schemas.microsoft.com/office/drawing/2014/main" id="{ECA51495-A92D-4F6B-B463-F282C19DB6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aphicFrame>
        <p:nvGraphicFramePr>
          <p:cNvPr id="19" name="Diagram 18">
            <a:extLst>
              <a:ext uri="{FF2B5EF4-FFF2-40B4-BE49-F238E27FC236}">
                <a16:creationId xmlns:a16="http://schemas.microsoft.com/office/drawing/2014/main" id="{9FFB5182-6DA2-4294-A138-09FA1E2D5A3B}"/>
              </a:ext>
            </a:extLst>
          </p:cNvPr>
          <p:cNvGraphicFramePr/>
          <p:nvPr/>
        </p:nvGraphicFramePr>
        <p:xfrm>
          <a:off x="0" y="667892"/>
          <a:ext cx="6296222" cy="5275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extBox 19">
            <a:extLst>
              <a:ext uri="{FF2B5EF4-FFF2-40B4-BE49-F238E27FC236}">
                <a16:creationId xmlns:a16="http://schemas.microsoft.com/office/drawing/2014/main" id="{86EC118B-8E46-465F-B6E5-EE7339F14DF7}"/>
              </a:ext>
            </a:extLst>
          </p:cNvPr>
          <p:cNvSpPr txBox="1"/>
          <p:nvPr/>
        </p:nvSpPr>
        <p:spPr>
          <a:xfrm>
            <a:off x="6019800" y="4340783"/>
            <a:ext cx="2859788"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latin typeface="Calibri" panose="020F0502020204030204" pitchFamily="34" charset="0"/>
                <a:cs typeface="Calibri" panose="020F0502020204030204" pitchFamily="34" charset="0"/>
              </a:rPr>
              <a:t>↑</a:t>
            </a:r>
            <a:r>
              <a:rPr lang="en-AU"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c</a:t>
            </a:r>
            <a:r>
              <a:rPr lang="en-GB" sz="1400" dirty="0"/>
              <a:t>apacity of the ATP-CP system</a:t>
            </a:r>
          </a:p>
          <a:p>
            <a:r>
              <a:rPr lang="en-US" sz="1400" dirty="0">
                <a:latin typeface="Calibri" panose="020F0502020204030204" pitchFamily="34" charset="0"/>
                <a:cs typeface="Calibri" panose="020F0502020204030204" pitchFamily="34" charset="0"/>
              </a:rPr>
              <a:t>↑</a:t>
            </a:r>
            <a:r>
              <a:rPr lang="en-AU" sz="1400" dirty="0">
                <a:latin typeface="Calibri" panose="020F0502020204030204" pitchFamily="34" charset="0"/>
                <a:cs typeface="Calibri" panose="020F0502020204030204" pitchFamily="34" charset="0"/>
              </a:rPr>
              <a:t> utilisation of glycogen</a:t>
            </a:r>
          </a:p>
          <a:p>
            <a:r>
              <a:rPr lang="en-US" sz="1400" dirty="0">
                <a:latin typeface="Calibri" panose="020F0502020204030204" pitchFamily="34" charset="0"/>
                <a:cs typeface="Calibri" panose="020F0502020204030204" pitchFamily="34" charset="0"/>
              </a:rPr>
              <a:t>↑</a:t>
            </a:r>
            <a:r>
              <a:rPr lang="en-AU" sz="1400" dirty="0">
                <a:latin typeface="Calibri" panose="020F0502020204030204" pitchFamily="34" charset="0"/>
                <a:cs typeface="Calibri" panose="020F0502020204030204" pitchFamily="34" charset="0"/>
              </a:rPr>
              <a:t> rate of ATP release from glycogen</a:t>
            </a:r>
          </a:p>
          <a:p>
            <a:r>
              <a:rPr lang="en-US" sz="1400" dirty="0">
                <a:latin typeface="Calibri" panose="020F0502020204030204" pitchFamily="34" charset="0"/>
                <a:cs typeface="Calibri" panose="020F0502020204030204" pitchFamily="34" charset="0"/>
              </a:rPr>
              <a:t>↑</a:t>
            </a:r>
            <a:r>
              <a:rPr lang="en-AU" sz="1400" dirty="0">
                <a:latin typeface="Calibri" panose="020F0502020204030204" pitchFamily="34" charset="0"/>
                <a:cs typeface="Calibri" panose="020F0502020204030204" pitchFamily="34" charset="0"/>
              </a:rPr>
              <a:t> breakdown &amp; resynthesis of ATP</a:t>
            </a:r>
          </a:p>
          <a:p>
            <a:r>
              <a:rPr lang="en-US" sz="1400" dirty="0">
                <a:latin typeface="Calibri" panose="020F0502020204030204" pitchFamily="34" charset="0"/>
                <a:cs typeface="Calibri" panose="020F0502020204030204" pitchFamily="34" charset="0"/>
              </a:rPr>
              <a:t>↑</a:t>
            </a:r>
            <a:r>
              <a:rPr lang="en-AU" sz="1400" dirty="0">
                <a:latin typeface="Calibri" panose="020F0502020204030204" pitchFamily="34" charset="0"/>
                <a:cs typeface="Calibri" panose="020F0502020204030204" pitchFamily="34" charset="0"/>
              </a:rPr>
              <a:t> ability to work at high intensities</a:t>
            </a:r>
            <a:endParaRPr lang="en-GB" sz="1400" dirty="0"/>
          </a:p>
        </p:txBody>
      </p:sp>
      <p:sp>
        <p:nvSpPr>
          <p:cNvPr id="21" name="Arrow: Right 20">
            <a:extLst>
              <a:ext uri="{FF2B5EF4-FFF2-40B4-BE49-F238E27FC236}">
                <a16:creationId xmlns:a16="http://schemas.microsoft.com/office/drawing/2014/main" id="{30AD7F27-0D84-4FE6-92F1-D6232DD43616}"/>
              </a:ext>
            </a:extLst>
          </p:cNvPr>
          <p:cNvSpPr/>
          <p:nvPr/>
        </p:nvSpPr>
        <p:spPr>
          <a:xfrm>
            <a:off x="5372100" y="4635995"/>
            <a:ext cx="665606" cy="54427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pic>
        <p:nvPicPr>
          <p:cNvPr id="13" name="Picture 4" descr="Muscle Man 2">
            <a:extLst>
              <a:ext uri="{FF2B5EF4-FFF2-40B4-BE49-F238E27FC236}">
                <a16:creationId xmlns:a16="http://schemas.microsoft.com/office/drawing/2014/main" id="{3F0D4E81-57E4-48D4-9F44-B51BFC2B66B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0995" t="6577" r="9162" b="4967"/>
          <a:stretch/>
        </p:blipFill>
        <p:spPr bwMode="auto">
          <a:xfrm>
            <a:off x="6477000" y="1763152"/>
            <a:ext cx="1712088" cy="214436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A608641-15AB-4850-BB7A-A79D944FE253}"/>
              </a:ext>
            </a:extLst>
          </p:cNvPr>
          <p:cNvSpPr/>
          <p:nvPr/>
        </p:nvSpPr>
        <p:spPr>
          <a:xfrm>
            <a:off x="6467707" y="3907517"/>
            <a:ext cx="1828801" cy="276999"/>
          </a:xfrm>
          <a:prstGeom prst="rect">
            <a:avLst/>
          </a:prstGeom>
        </p:spPr>
        <p:txBody>
          <a:bodyPr wrap="square">
            <a:spAutoFit/>
          </a:bodyPr>
          <a:lstStyle/>
          <a:p>
            <a:pPr algn="r"/>
            <a:r>
              <a:rPr lang="en-AU" sz="600" dirty="0"/>
              <a:t>https://www.publicdomainpictures.net/en/view-image.php?image=163621&amp;picture=muscle-man-2</a:t>
            </a:r>
          </a:p>
        </p:txBody>
      </p:sp>
      <p:sp>
        <p:nvSpPr>
          <p:cNvPr id="16" name="Title 1">
            <a:extLst>
              <a:ext uri="{FF2B5EF4-FFF2-40B4-BE49-F238E27FC236}">
                <a16:creationId xmlns:a16="http://schemas.microsoft.com/office/drawing/2014/main" id="{3AAC256E-408C-214C-9CBD-BDB9B1F0EAF5}"/>
              </a:ext>
            </a:extLst>
          </p:cNvPr>
          <p:cNvSpPr txBox="1">
            <a:spLocks/>
          </p:cNvSpPr>
          <p:nvPr/>
        </p:nvSpPr>
        <p:spPr>
          <a:xfrm>
            <a:off x="0" y="0"/>
            <a:ext cx="9144000" cy="653224"/>
          </a:xfrm>
          <a:prstGeom prst="rect">
            <a:avLst/>
          </a:prstGeom>
          <a:solidFill>
            <a:srgbClr val="00206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cap="all" dirty="0">
                <a:solidFill>
                  <a:schemeClr val="bg1"/>
                </a:solidFill>
              </a:rPr>
              <a:t>ANAEROBIC TRAINING – MUSCULAR ADAPTATIONS</a:t>
            </a:r>
          </a:p>
        </p:txBody>
      </p:sp>
    </p:spTree>
    <p:extLst>
      <p:ext uri="{BB962C8B-B14F-4D97-AF65-F5344CB8AC3E}">
        <p14:creationId xmlns:p14="http://schemas.microsoft.com/office/powerpoint/2010/main" val="6409653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184</a:t>
            </a:fld>
            <a:endParaRPr lang="en-US"/>
          </a:p>
        </p:txBody>
      </p:sp>
      <p:sp>
        <p:nvSpPr>
          <p:cNvPr id="8" name="TextBox 7">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1" name="Rectangle 3">
            <a:extLst>
              <a:ext uri="{FF2B5EF4-FFF2-40B4-BE49-F238E27FC236}">
                <a16:creationId xmlns:a16="http://schemas.microsoft.com/office/drawing/2014/main" id="{58623B7D-13C3-49BD-8141-9C3721180326}"/>
              </a:ext>
            </a:extLst>
          </p:cNvPr>
          <p:cNvSpPr>
            <a:spLocks noChangeArrowheads="1"/>
          </p:cNvSpPr>
          <p:nvPr/>
        </p:nvSpPr>
        <p:spPr bwMode="auto">
          <a:xfrm>
            <a:off x="402921" y="1103914"/>
            <a:ext cx="5235879" cy="3724096"/>
          </a:xfrm>
          <a:prstGeom prst="rect">
            <a:avLst/>
          </a:prstGeom>
          <a:solidFill>
            <a:schemeClr val="bg1"/>
          </a:solidFill>
          <a:ln w="28575">
            <a:solidFill>
              <a:schemeClr val="tx2"/>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lvl="0" defTabSz="457200" fontAlgn="base">
              <a:spcBef>
                <a:spcPct val="0"/>
              </a:spcBef>
              <a:spcAft>
                <a:spcPct val="0"/>
              </a:spcAft>
              <a:buClrTx/>
              <a:buNone/>
              <a:defRPr/>
            </a:pPr>
            <a:r>
              <a:rPr lang="en-US" altLang="en-US" sz="1800" b="1" dirty="0">
                <a:solidFill>
                  <a:srgbClr val="FF0000"/>
                </a:solidFill>
                <a:latin typeface="Calibri" panose="020F0502020204030204" pitchFamily="34" charset="0"/>
              </a:rPr>
              <a:t>Muscle Hypertrophy</a:t>
            </a:r>
          </a:p>
          <a:p>
            <a:pPr lvl="0" defTabSz="457200" fontAlgn="base">
              <a:spcBef>
                <a:spcPct val="0"/>
              </a:spcBef>
              <a:spcAft>
                <a:spcPct val="0"/>
              </a:spcAft>
              <a:buClrTx/>
              <a:buNone/>
              <a:defRPr/>
            </a:pPr>
            <a:endParaRPr lang="en-US" altLang="en-US" sz="1000" b="1" dirty="0">
              <a:solidFill>
                <a:srgbClr val="FF0000"/>
              </a:solidFill>
              <a:latin typeface="Calibri" panose="020F0502020204030204" pitchFamily="34" charset="0"/>
            </a:endParaRP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Skeletal muscles are very adaptive - if you stress a muscle, it will adapt by increasing in size (hypertrophy)</a:t>
            </a: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Resistance training stresses the muscles so that they hypertrophy &amp; increase in strength (mainly Type IIB fast twitch fibres)</a:t>
            </a:r>
          </a:p>
          <a:p>
            <a:pPr lvl="0" defTabSz="457200" fontAlgn="base">
              <a:spcBef>
                <a:spcPct val="0"/>
              </a:spcBef>
              <a:spcAft>
                <a:spcPct val="0"/>
              </a:spcAft>
              <a:buClrTx/>
              <a:buNone/>
              <a:defRPr/>
            </a:pPr>
            <a:endParaRPr lang="en-US" altLang="en-US" sz="1000" dirty="0">
              <a:solidFill>
                <a:prstClr val="black"/>
              </a:solidFill>
              <a:latin typeface="Calibri" panose="020F0502020204030204" pitchFamily="34" charset="0"/>
            </a:endParaRPr>
          </a:p>
          <a:p>
            <a:pPr marL="342900" indent="-34290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Hypertrophy occurs as a result of:</a:t>
            </a:r>
          </a:p>
          <a:p>
            <a:pPr marL="1085850" lvl="1" indent="-342900" defTabSz="457200" fontAlgn="base">
              <a:spcBef>
                <a:spcPct val="0"/>
              </a:spcBef>
              <a:spcAft>
                <a:spcPct val="0"/>
              </a:spcAft>
              <a:buClrTx/>
              <a:buFont typeface="Cambria Math" panose="02040503050406030204" pitchFamily="18" charset="0"/>
              <a:buChar char="⎯"/>
              <a:defRPr/>
            </a:pPr>
            <a:r>
              <a:rPr lang="en-US" altLang="en-US" dirty="0">
                <a:solidFill>
                  <a:prstClr val="black"/>
                </a:solidFill>
                <a:latin typeface="Calibri" panose="020F0502020204030204" pitchFamily="34" charset="0"/>
              </a:rPr>
              <a:t>increased size &amp; number of myofibrils per muscle </a:t>
            </a:r>
            <a:r>
              <a:rPr lang="en-US" altLang="en-US" dirty="0" err="1">
                <a:solidFill>
                  <a:prstClr val="black"/>
                </a:solidFill>
                <a:latin typeface="Calibri" panose="020F0502020204030204" pitchFamily="34" charset="0"/>
              </a:rPr>
              <a:t>fibre</a:t>
            </a:r>
            <a:endParaRPr lang="en-US" altLang="en-US" dirty="0">
              <a:solidFill>
                <a:prstClr val="black"/>
              </a:solidFill>
              <a:latin typeface="Calibri" panose="020F0502020204030204" pitchFamily="34" charset="0"/>
            </a:endParaRPr>
          </a:p>
          <a:p>
            <a:pPr marL="1085850" lvl="1" indent="-342900" defTabSz="457200" fontAlgn="base">
              <a:spcBef>
                <a:spcPct val="0"/>
              </a:spcBef>
              <a:spcAft>
                <a:spcPct val="0"/>
              </a:spcAft>
              <a:buClrTx/>
              <a:buFont typeface="Cambria Math" panose="02040503050406030204" pitchFamily="18" charset="0"/>
              <a:buChar char="⎯"/>
              <a:defRPr/>
            </a:pPr>
            <a:r>
              <a:rPr lang="en-US" altLang="en-US" dirty="0">
                <a:solidFill>
                  <a:prstClr val="black"/>
                </a:solidFill>
                <a:latin typeface="Calibri" panose="020F0502020204030204" pitchFamily="34" charset="0"/>
              </a:rPr>
              <a:t>increased amounts of contractile proteins (myosin &amp; actin myofilaments)</a:t>
            </a:r>
          </a:p>
        </p:txBody>
      </p:sp>
      <p:sp>
        <p:nvSpPr>
          <p:cNvPr id="7" name="AutoShape 2" descr="Image result for muscles">
            <a:extLst>
              <a:ext uri="{FF2B5EF4-FFF2-40B4-BE49-F238E27FC236}">
                <a16:creationId xmlns:a16="http://schemas.microsoft.com/office/drawing/2014/main" id="{ECA51495-A92D-4F6B-B463-F282C19DB6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pic>
        <p:nvPicPr>
          <p:cNvPr id="144386" name="Picture 2" descr="Image result for muscle man cartoon">
            <a:extLst>
              <a:ext uri="{FF2B5EF4-FFF2-40B4-BE49-F238E27FC236}">
                <a16:creationId xmlns:a16="http://schemas.microsoft.com/office/drawing/2014/main" id="{A38BBD3E-D94B-42FC-97EC-099B9C97B09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891" r="14930"/>
          <a:stretch/>
        </p:blipFill>
        <p:spPr bwMode="auto">
          <a:xfrm>
            <a:off x="5867400" y="1084320"/>
            <a:ext cx="2989697" cy="43850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8DC9DA-2547-4EBE-BFFA-55CB6AC51D68}"/>
              </a:ext>
            </a:extLst>
          </p:cNvPr>
          <p:cNvSpPr txBox="1"/>
          <p:nvPr/>
        </p:nvSpPr>
        <p:spPr>
          <a:xfrm>
            <a:off x="5827994" y="5632987"/>
            <a:ext cx="3163606" cy="584775"/>
          </a:xfrm>
          <a:prstGeom prst="rect">
            <a:avLst/>
          </a:prstGeom>
          <a:solidFill>
            <a:srgbClr val="FF505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lvl="0" algn="ctr" defTabSz="457200" fontAlgn="base">
              <a:spcBef>
                <a:spcPct val="0"/>
              </a:spcBef>
              <a:spcAft>
                <a:spcPct val="0"/>
              </a:spcAft>
              <a:buClrTx/>
              <a:buNone/>
              <a:defRPr/>
            </a:pPr>
            <a:r>
              <a:rPr lang="en-US" altLang="en-US" sz="1600" dirty="0">
                <a:solidFill>
                  <a:schemeClr val="bg1"/>
                </a:solidFill>
                <a:latin typeface="Calibri" panose="020F0502020204030204" pitchFamily="34" charset="0"/>
              </a:rPr>
              <a:t>Muscle hypertrophy is more pronounced in males than females</a:t>
            </a:r>
            <a:endParaRPr lang="en-US" sz="1600" dirty="0">
              <a:solidFill>
                <a:schemeClr val="bg1"/>
              </a:solidFill>
            </a:endParaRPr>
          </a:p>
        </p:txBody>
      </p:sp>
      <p:sp>
        <p:nvSpPr>
          <p:cNvPr id="10" name="Rectangle 9">
            <a:extLst>
              <a:ext uri="{FF2B5EF4-FFF2-40B4-BE49-F238E27FC236}">
                <a16:creationId xmlns:a16="http://schemas.microsoft.com/office/drawing/2014/main" id="{0227EA40-7684-4A30-8985-122792AC72DD}"/>
              </a:ext>
            </a:extLst>
          </p:cNvPr>
          <p:cNvSpPr/>
          <p:nvPr/>
        </p:nvSpPr>
        <p:spPr>
          <a:xfrm>
            <a:off x="7164335" y="5469374"/>
            <a:ext cx="1827265" cy="184666"/>
          </a:xfrm>
          <a:prstGeom prst="rect">
            <a:avLst/>
          </a:prstGeom>
        </p:spPr>
        <p:txBody>
          <a:bodyPr wrap="square">
            <a:spAutoFit/>
          </a:bodyPr>
          <a:lstStyle/>
          <a:p>
            <a:r>
              <a:rPr lang="en-AU" sz="600" dirty="0"/>
              <a:t>https://pixabay.com/en/photos/funny/?cat=sports</a:t>
            </a:r>
          </a:p>
        </p:txBody>
      </p:sp>
      <p:sp>
        <p:nvSpPr>
          <p:cNvPr id="13" name="TextBox 12">
            <a:extLst>
              <a:ext uri="{FF2B5EF4-FFF2-40B4-BE49-F238E27FC236}">
                <a16:creationId xmlns:a16="http://schemas.microsoft.com/office/drawing/2014/main" id="{9166A29A-4808-4E89-BDD4-68C727C62E29}"/>
              </a:ext>
            </a:extLst>
          </p:cNvPr>
          <p:cNvSpPr txBox="1"/>
          <p:nvPr/>
        </p:nvSpPr>
        <p:spPr>
          <a:xfrm>
            <a:off x="838200" y="5029200"/>
            <a:ext cx="4537841" cy="923330"/>
          </a:xfrm>
          <a:prstGeom prst="rect">
            <a:avLst/>
          </a:prstGeom>
          <a:solidFill>
            <a:srgbClr val="FFFF00"/>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lvl="0" algn="ctr" defTabSz="457200" fontAlgn="base">
              <a:spcBef>
                <a:spcPct val="0"/>
              </a:spcBef>
              <a:spcAft>
                <a:spcPct val="0"/>
              </a:spcAft>
              <a:buClrTx/>
              <a:buNone/>
              <a:defRPr/>
            </a:pPr>
            <a:r>
              <a:rPr lang="en-US" altLang="en-US" dirty="0">
                <a:solidFill>
                  <a:schemeClr val="tx1"/>
                </a:solidFill>
                <a:latin typeface="Calibri" panose="020F0502020204030204" pitchFamily="34" charset="0"/>
              </a:rPr>
              <a:t>Muscle hypertrophy accounts for the increase in energy substrates (ATP, PC &amp; Glycogen) due to the greater cross-sectional area.</a:t>
            </a:r>
          </a:p>
        </p:txBody>
      </p:sp>
      <p:sp>
        <p:nvSpPr>
          <p:cNvPr id="14" name="Title 1">
            <a:extLst>
              <a:ext uri="{FF2B5EF4-FFF2-40B4-BE49-F238E27FC236}">
                <a16:creationId xmlns:a16="http://schemas.microsoft.com/office/drawing/2014/main" id="{2D3A0C9A-9450-6143-89A1-239CEF7F5BA5}"/>
              </a:ext>
            </a:extLst>
          </p:cNvPr>
          <p:cNvSpPr txBox="1">
            <a:spLocks/>
          </p:cNvSpPr>
          <p:nvPr/>
        </p:nvSpPr>
        <p:spPr>
          <a:xfrm>
            <a:off x="0" y="0"/>
            <a:ext cx="9144000" cy="653224"/>
          </a:xfrm>
          <a:prstGeom prst="rect">
            <a:avLst/>
          </a:prstGeom>
          <a:solidFill>
            <a:srgbClr val="00206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cap="all" dirty="0">
                <a:solidFill>
                  <a:schemeClr val="bg1"/>
                </a:solidFill>
              </a:rPr>
              <a:t>ANAEROBIC TRAINING – MUSCULAR ADAPTATIONS</a:t>
            </a:r>
          </a:p>
        </p:txBody>
      </p:sp>
    </p:spTree>
    <p:extLst>
      <p:ext uri="{BB962C8B-B14F-4D97-AF65-F5344CB8AC3E}">
        <p14:creationId xmlns:p14="http://schemas.microsoft.com/office/powerpoint/2010/main" val="22817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8" name="TextBox 7">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1" name="Rectangle 3">
            <a:extLst>
              <a:ext uri="{FF2B5EF4-FFF2-40B4-BE49-F238E27FC236}">
                <a16:creationId xmlns:a16="http://schemas.microsoft.com/office/drawing/2014/main" id="{58623B7D-13C3-49BD-8141-9C3721180326}"/>
              </a:ext>
            </a:extLst>
          </p:cNvPr>
          <p:cNvSpPr>
            <a:spLocks noChangeArrowheads="1"/>
          </p:cNvSpPr>
          <p:nvPr/>
        </p:nvSpPr>
        <p:spPr bwMode="auto">
          <a:xfrm>
            <a:off x="533400" y="893088"/>
            <a:ext cx="8153400" cy="5355312"/>
          </a:xfrm>
          <a:prstGeom prst="rect">
            <a:avLst/>
          </a:prstGeom>
          <a:solidFill>
            <a:schemeClr val="bg1"/>
          </a:solidFill>
          <a:ln w="28575">
            <a:solidFill>
              <a:schemeClr val="tx2"/>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defRPr/>
            </a:pPr>
            <a:r>
              <a:rPr lang="en-US" altLang="en-US" sz="1800" b="1" dirty="0">
                <a:solidFill>
                  <a:srgbClr val="FF0000"/>
                </a:solidFill>
                <a:latin typeface="Calibri" panose="020F0502020204030204" pitchFamily="34" charset="0"/>
              </a:rPr>
              <a:t>Increased Capacity of the ATP-CP System</a:t>
            </a:r>
          </a:p>
          <a:p>
            <a:pPr defTabSz="457200" fontAlgn="base">
              <a:spcBef>
                <a:spcPct val="0"/>
              </a:spcBef>
              <a:spcAft>
                <a:spcPct val="0"/>
              </a:spcAft>
              <a:buClrTx/>
              <a:buNone/>
              <a:defRPr/>
            </a:pPr>
            <a:endParaRPr lang="en-US" altLang="en-US" sz="1000" b="1" dirty="0">
              <a:solidFill>
                <a:srgbClr val="FF0000"/>
              </a:solidFill>
              <a:latin typeface="Calibri" panose="020F0502020204030204" pitchFamily="34" charset="0"/>
            </a:endParaRPr>
          </a:p>
          <a:p>
            <a:pPr marL="28575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Muscular hypertrophy is accompanied by increased muscular stores of ATP &amp; creatine phosphate (CP), as well as increasing the quantity &amp; activity of enzymes which breakdown &amp; </a:t>
            </a:r>
            <a:r>
              <a:rPr lang="en-US" altLang="en-US" sz="1800" dirty="0" err="1">
                <a:solidFill>
                  <a:prstClr val="black"/>
                </a:solidFill>
                <a:latin typeface="Calibri" panose="020F0502020204030204" pitchFamily="34" charset="0"/>
              </a:rPr>
              <a:t>resynthesise</a:t>
            </a:r>
            <a:r>
              <a:rPr lang="en-US" altLang="en-US" sz="1800" dirty="0">
                <a:solidFill>
                  <a:prstClr val="black"/>
                </a:solidFill>
                <a:latin typeface="Calibri" panose="020F0502020204030204" pitchFamily="34" charset="0"/>
              </a:rPr>
              <a:t> ATP.</a:t>
            </a:r>
          </a:p>
          <a:p>
            <a:pPr marL="1085850" lvl="1" indent="-342900" defTabSz="457200" fontAlgn="base">
              <a:spcBef>
                <a:spcPct val="0"/>
              </a:spcBef>
              <a:spcAft>
                <a:spcPct val="0"/>
              </a:spcAft>
              <a:buClrTx/>
              <a:buFont typeface="Arial" panose="020B0604020202020204" pitchFamily="34" charset="0"/>
              <a:buChar char="•"/>
              <a:defRPr/>
            </a:pPr>
            <a:r>
              <a:rPr lang="en-US" altLang="en-US" sz="1600" i="1" dirty="0">
                <a:solidFill>
                  <a:prstClr val="black"/>
                </a:solidFill>
                <a:latin typeface="Calibri" panose="020F0502020204030204" pitchFamily="34" charset="0"/>
              </a:rPr>
              <a:t>ATPase is an enzyme which breaks down ATP into ADP (other enzymes assist in resynthesis)</a:t>
            </a:r>
          </a:p>
          <a:p>
            <a:pPr lvl="0" defTabSz="457200" fontAlgn="base">
              <a:spcBef>
                <a:spcPct val="0"/>
              </a:spcBef>
              <a:spcAft>
                <a:spcPct val="0"/>
              </a:spcAft>
              <a:buClrTx/>
              <a:buNone/>
              <a:defRPr/>
            </a:pPr>
            <a:endParaRPr lang="en-US" altLang="en-US" sz="1000" dirty="0">
              <a:solidFill>
                <a:prstClr val="black"/>
              </a:solidFill>
              <a:latin typeface="Calibri" panose="020F0502020204030204" pitchFamily="34" charset="0"/>
            </a:endParaRPr>
          </a:p>
          <a:p>
            <a:pPr marL="28575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By having more fuel available &amp; the increase in enzyme quantity &amp; activity which remakes ATP quicker, there is a faster restoration of ATP. </a:t>
            </a:r>
          </a:p>
          <a:p>
            <a:pPr lvl="0" defTabSz="457200" fontAlgn="base">
              <a:spcBef>
                <a:spcPct val="0"/>
              </a:spcBef>
              <a:spcAft>
                <a:spcPct val="0"/>
              </a:spcAft>
              <a:buClrTx/>
              <a:buNone/>
              <a:defRPr/>
            </a:pPr>
            <a:endParaRPr lang="en-US" altLang="en-US" sz="1000" dirty="0">
              <a:solidFill>
                <a:prstClr val="black"/>
              </a:solidFill>
              <a:latin typeface="Calibri" panose="020F0502020204030204" pitchFamily="34" charset="0"/>
            </a:endParaRPr>
          </a:p>
          <a:p>
            <a:pPr marL="28575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This benefits the athlete in activities that require</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speed, strength &amp; power.</a:t>
            </a: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marL="1085850" lvl="1" indent="-342900" defTabSz="457200" fontAlgn="base">
              <a:spcBef>
                <a:spcPct val="0"/>
              </a:spcBef>
              <a:spcAft>
                <a:spcPct val="0"/>
              </a:spcAft>
              <a:buClrTx/>
              <a:buFont typeface="Arial" panose="020B0604020202020204" pitchFamily="34" charset="0"/>
              <a:buChar char="•"/>
              <a:defRPr/>
            </a:pPr>
            <a:endParaRPr lang="en-US" altLang="en-US" dirty="0">
              <a:solidFill>
                <a:prstClr val="black"/>
              </a:solidFill>
              <a:latin typeface="Calibri" panose="020F0502020204030204" pitchFamily="34" charset="0"/>
            </a:endParaRPr>
          </a:p>
          <a:p>
            <a:pPr lvl="1" indent="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1" indent="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a:p>
            <a:pPr lvl="1" indent="0" defTabSz="457200" fontAlgn="base">
              <a:spcBef>
                <a:spcPct val="0"/>
              </a:spcBef>
              <a:spcAft>
                <a:spcPct val="0"/>
              </a:spcAft>
              <a:buClrTx/>
              <a:buNone/>
              <a:defRPr/>
            </a:pPr>
            <a:endParaRPr lang="en-US" altLang="en-US" dirty="0">
              <a:solidFill>
                <a:prstClr val="black"/>
              </a:solidFill>
              <a:latin typeface="Calibri" panose="020F0502020204030204" pitchFamily="34" charset="0"/>
            </a:endParaRPr>
          </a:p>
        </p:txBody>
      </p:sp>
      <p:sp>
        <p:nvSpPr>
          <p:cNvPr id="7" name="AutoShape 2" descr="Image result for muscles">
            <a:extLst>
              <a:ext uri="{FF2B5EF4-FFF2-40B4-BE49-F238E27FC236}">
                <a16:creationId xmlns:a16="http://schemas.microsoft.com/office/drawing/2014/main" id="{ECA51495-A92D-4F6B-B463-F282C19DB6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pic>
        <p:nvPicPr>
          <p:cNvPr id="15" name="Picture 2" descr="2009 Brisbane International - Ana Ivanovic by Richard.Fisher.">
            <a:extLst>
              <a:ext uri="{FF2B5EF4-FFF2-40B4-BE49-F238E27FC236}">
                <a16:creationId xmlns:a16="http://schemas.microsoft.com/office/drawing/2014/main" id="{CA412362-AD93-4CC0-8D38-8179A73C2AC0}"/>
              </a:ext>
            </a:extLst>
          </p:cNvPr>
          <p:cNvPicPr>
            <a:picLocks noChangeAspect="1" noChangeArrowheads="1"/>
          </p:cNvPicPr>
          <p:nvPr/>
        </p:nvPicPr>
        <p:blipFill>
          <a:blip r:embed="rId5" cstate="print"/>
          <a:srcRect/>
          <a:stretch>
            <a:fillRect/>
          </a:stretch>
        </p:blipFill>
        <p:spPr bwMode="auto">
          <a:xfrm>
            <a:off x="5763513" y="3751455"/>
            <a:ext cx="2669855" cy="2260669"/>
          </a:xfrm>
          <a:prstGeom prst="rect">
            <a:avLst/>
          </a:prstGeom>
          <a:noFill/>
        </p:spPr>
      </p:pic>
      <p:sp>
        <p:nvSpPr>
          <p:cNvPr id="16" name="Rectangle 15">
            <a:extLst>
              <a:ext uri="{FF2B5EF4-FFF2-40B4-BE49-F238E27FC236}">
                <a16:creationId xmlns:a16="http://schemas.microsoft.com/office/drawing/2014/main" id="{D16F8EB2-73D3-4029-913B-24737B31BED7}"/>
              </a:ext>
            </a:extLst>
          </p:cNvPr>
          <p:cNvSpPr/>
          <p:nvPr/>
        </p:nvSpPr>
        <p:spPr>
          <a:xfrm>
            <a:off x="6707363" y="6034188"/>
            <a:ext cx="2667000" cy="184666"/>
          </a:xfrm>
          <a:prstGeom prst="rect">
            <a:avLst/>
          </a:prstGeom>
        </p:spPr>
        <p:txBody>
          <a:bodyPr wrap="square">
            <a:spAutoFit/>
          </a:bodyPr>
          <a:lstStyle/>
          <a:p>
            <a:r>
              <a:rPr lang="en-US" sz="600" dirty="0"/>
              <a:t>www.flickr.com/photos/richardfisher/3179857355/</a:t>
            </a:r>
          </a:p>
        </p:txBody>
      </p:sp>
      <p:sp>
        <p:nvSpPr>
          <p:cNvPr id="20" name="TextBox 19">
            <a:extLst>
              <a:ext uri="{FF2B5EF4-FFF2-40B4-BE49-F238E27FC236}">
                <a16:creationId xmlns:a16="http://schemas.microsoft.com/office/drawing/2014/main" id="{0BE888B8-A2BB-4209-B159-5BF7265A5FD6}"/>
              </a:ext>
            </a:extLst>
          </p:cNvPr>
          <p:cNvSpPr txBox="1"/>
          <p:nvPr/>
        </p:nvSpPr>
        <p:spPr>
          <a:xfrm>
            <a:off x="762000" y="4639270"/>
            <a:ext cx="4802363" cy="923330"/>
          </a:xfrm>
          <a:prstGeom prst="rect">
            <a:avLst/>
          </a:prstGeom>
          <a:solidFill>
            <a:srgbClr val="FF505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AU" b="1" dirty="0">
                <a:solidFill>
                  <a:schemeClr val="bg1"/>
                </a:solidFill>
              </a:rPr>
              <a:t>Anaerobic training improves the body’s ability to store and restore ATP-PC, improving repeat efforts during maximal exercise.</a:t>
            </a:r>
            <a:endParaRPr lang="en-US" b="1" dirty="0">
              <a:solidFill>
                <a:schemeClr val="bg1"/>
              </a:solidFill>
            </a:endParaRPr>
          </a:p>
        </p:txBody>
      </p:sp>
      <p:sp>
        <p:nvSpPr>
          <p:cNvPr id="12" name="Title 1">
            <a:extLst>
              <a:ext uri="{FF2B5EF4-FFF2-40B4-BE49-F238E27FC236}">
                <a16:creationId xmlns:a16="http://schemas.microsoft.com/office/drawing/2014/main" id="{99814997-04DE-C849-A314-EC841EBD9CF7}"/>
              </a:ext>
            </a:extLst>
          </p:cNvPr>
          <p:cNvSpPr txBox="1">
            <a:spLocks/>
          </p:cNvSpPr>
          <p:nvPr/>
        </p:nvSpPr>
        <p:spPr>
          <a:xfrm>
            <a:off x="0" y="0"/>
            <a:ext cx="9144000" cy="653224"/>
          </a:xfrm>
          <a:prstGeom prst="rect">
            <a:avLst/>
          </a:prstGeom>
          <a:solidFill>
            <a:srgbClr val="00206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cap="all" dirty="0">
                <a:solidFill>
                  <a:schemeClr val="bg1"/>
                </a:solidFill>
              </a:rPr>
              <a:t>ANAEROBIC TRAINING – MUSCULAR ADAPTATIONS</a:t>
            </a:r>
          </a:p>
        </p:txBody>
      </p:sp>
    </p:spTree>
    <p:extLst>
      <p:ext uri="{BB962C8B-B14F-4D97-AF65-F5344CB8AC3E}">
        <p14:creationId xmlns:p14="http://schemas.microsoft.com/office/powerpoint/2010/main" val="345478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186</a:t>
            </a:fld>
            <a:endParaRPr lang="en-US"/>
          </a:p>
        </p:txBody>
      </p:sp>
      <p:sp>
        <p:nvSpPr>
          <p:cNvPr id="11" name="Rectangle 3">
            <a:extLst>
              <a:ext uri="{FF2B5EF4-FFF2-40B4-BE49-F238E27FC236}">
                <a16:creationId xmlns:a16="http://schemas.microsoft.com/office/drawing/2014/main" id="{58623B7D-13C3-49BD-8141-9C3721180326}"/>
              </a:ext>
            </a:extLst>
          </p:cNvPr>
          <p:cNvSpPr>
            <a:spLocks noChangeArrowheads="1"/>
          </p:cNvSpPr>
          <p:nvPr/>
        </p:nvSpPr>
        <p:spPr bwMode="auto">
          <a:xfrm>
            <a:off x="304800" y="990600"/>
            <a:ext cx="8536163" cy="4832092"/>
          </a:xfrm>
          <a:prstGeom prst="rect">
            <a:avLst/>
          </a:prstGeom>
          <a:solidFill>
            <a:schemeClr val="bg1"/>
          </a:solidFill>
          <a:ln w="28575">
            <a:solidFill>
              <a:schemeClr val="tx2"/>
            </a:solidFill>
          </a:ln>
        </p:spPr>
        <p:txBody>
          <a:bodyPr wrap="squar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ea typeface="ＭＳ Ｐゴシック" panose="020B0600070205080204" pitchFamily="34" charset="-128"/>
              </a:defRPr>
            </a:lvl9pPr>
          </a:lstStyle>
          <a:p>
            <a:pPr defTabSz="457200" fontAlgn="base">
              <a:spcBef>
                <a:spcPct val="0"/>
              </a:spcBef>
              <a:spcAft>
                <a:spcPct val="0"/>
              </a:spcAft>
              <a:buClrTx/>
              <a:buNone/>
              <a:defRPr/>
            </a:pPr>
            <a:r>
              <a:rPr lang="en-US" altLang="en-US" sz="1800" b="1" dirty="0">
                <a:solidFill>
                  <a:srgbClr val="FF0000"/>
                </a:solidFill>
                <a:latin typeface="Calibri" panose="020F0502020204030204" pitchFamily="34" charset="0"/>
              </a:rPr>
              <a:t>Increased Capacity of the Anaerobic Glycolysis System</a:t>
            </a:r>
          </a:p>
          <a:p>
            <a:pPr defTabSz="457200" fontAlgn="base">
              <a:spcBef>
                <a:spcPct val="0"/>
              </a:spcBef>
              <a:spcAft>
                <a:spcPct val="0"/>
              </a:spcAft>
              <a:buClrTx/>
              <a:buNone/>
              <a:defRPr/>
            </a:pPr>
            <a:endParaRPr lang="en-US" altLang="en-US" sz="1000" b="1" dirty="0">
              <a:solidFill>
                <a:srgbClr val="FF0000"/>
              </a:solidFill>
              <a:latin typeface="Calibri" panose="020F0502020204030204" pitchFamily="34" charset="0"/>
            </a:endParaRPr>
          </a:p>
          <a:p>
            <a:pPr marL="28575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Glycolytic capacity (the rate at which glycogen can be broken down into lactic acid) is also increased with anaerobic training, due to:</a:t>
            </a:r>
          </a:p>
          <a:p>
            <a:pPr marL="1085850" lvl="1" indent="-342900" defTabSz="457200" fontAlgn="base">
              <a:spcBef>
                <a:spcPct val="0"/>
              </a:spcBef>
              <a:spcAft>
                <a:spcPct val="0"/>
              </a:spcAft>
              <a:buClrTx/>
              <a:buFont typeface="Cambria Math" panose="02040503050406030204" pitchFamily="18" charset="0"/>
              <a:buChar char="⎯"/>
              <a:defRPr/>
            </a:pPr>
            <a:r>
              <a:rPr lang="en-US" altLang="en-US" dirty="0">
                <a:solidFill>
                  <a:prstClr val="black"/>
                </a:solidFill>
                <a:latin typeface="Calibri" panose="020F0502020204030204" pitchFamily="34" charset="0"/>
              </a:rPr>
              <a:t>Increases in glycolytic enzymes</a:t>
            </a:r>
          </a:p>
          <a:p>
            <a:pPr marL="1085850" lvl="1" indent="-342900" defTabSz="457200" fontAlgn="base">
              <a:spcBef>
                <a:spcPct val="0"/>
              </a:spcBef>
              <a:spcAft>
                <a:spcPct val="0"/>
              </a:spcAft>
              <a:buClrTx/>
              <a:buFont typeface="Cambria Math" panose="02040503050406030204" pitchFamily="18" charset="0"/>
              <a:buChar char="⎯"/>
              <a:defRPr/>
            </a:pPr>
            <a:r>
              <a:rPr lang="en-US" altLang="en-US" dirty="0">
                <a:solidFill>
                  <a:prstClr val="black"/>
                </a:solidFill>
                <a:latin typeface="Calibri" panose="020F0502020204030204" pitchFamily="34" charset="0"/>
              </a:rPr>
              <a:t>Increases in glycogen stores</a:t>
            </a:r>
          </a:p>
          <a:p>
            <a:pPr marL="28575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Muscular hypertrophy is accompanied by increased muscular stores of glycogen, as well as increasing the quantity &amp; activity of glycolytic enzymes which breakdown &amp; </a:t>
            </a:r>
            <a:r>
              <a:rPr lang="en-US" altLang="en-US" sz="1800" dirty="0" err="1">
                <a:solidFill>
                  <a:prstClr val="black"/>
                </a:solidFill>
                <a:latin typeface="Calibri" panose="020F0502020204030204" pitchFamily="34" charset="0"/>
              </a:rPr>
              <a:t>resynthesise</a:t>
            </a:r>
            <a:r>
              <a:rPr lang="en-US" altLang="en-US" sz="1800" dirty="0">
                <a:solidFill>
                  <a:prstClr val="black"/>
                </a:solidFill>
                <a:latin typeface="Calibri" panose="020F0502020204030204" pitchFamily="34" charset="0"/>
              </a:rPr>
              <a:t> ATP.</a:t>
            </a:r>
          </a:p>
          <a:p>
            <a:pPr lvl="0" defTabSz="457200" fontAlgn="base">
              <a:spcBef>
                <a:spcPct val="0"/>
              </a:spcBef>
              <a:spcAft>
                <a:spcPct val="0"/>
              </a:spcAft>
              <a:buClrTx/>
              <a:buNone/>
              <a:defRPr/>
            </a:pPr>
            <a:endParaRPr lang="en-US" altLang="en-US" sz="1000" dirty="0">
              <a:solidFill>
                <a:prstClr val="black"/>
              </a:solidFill>
              <a:latin typeface="Calibri" panose="020F0502020204030204" pitchFamily="34" charset="0"/>
            </a:endParaRPr>
          </a:p>
          <a:p>
            <a:pPr marL="28575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The amount of ATP that can be </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derived from the Anaerobic Glycolysis </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system is therefore increased. </a:t>
            </a:r>
          </a:p>
          <a:p>
            <a:pPr lvl="0" defTabSz="457200" fontAlgn="base">
              <a:spcBef>
                <a:spcPct val="0"/>
              </a:spcBef>
              <a:spcAft>
                <a:spcPct val="0"/>
              </a:spcAft>
              <a:buClrTx/>
              <a:buNone/>
              <a:defRPr/>
            </a:pPr>
            <a:endParaRPr lang="en-US" altLang="en-US" sz="1000" dirty="0">
              <a:solidFill>
                <a:prstClr val="black"/>
              </a:solidFill>
              <a:latin typeface="Calibri" panose="020F0502020204030204" pitchFamily="34" charset="0"/>
            </a:endParaRPr>
          </a:p>
          <a:p>
            <a:pPr marL="285750" indent="-285750" defTabSz="457200" fontAlgn="base">
              <a:spcBef>
                <a:spcPct val="0"/>
              </a:spcBef>
              <a:spcAft>
                <a:spcPct val="0"/>
              </a:spcAft>
              <a:buClrTx/>
              <a:buFont typeface="Arial" panose="020B0604020202020204" pitchFamily="34" charset="0"/>
              <a:buChar char="•"/>
              <a:defRPr/>
            </a:pPr>
            <a:r>
              <a:rPr lang="en-US" altLang="en-US" sz="1800" dirty="0">
                <a:solidFill>
                  <a:prstClr val="black"/>
                </a:solidFill>
                <a:latin typeface="Calibri" panose="020F0502020204030204" pitchFamily="34" charset="0"/>
              </a:rPr>
              <a:t>This leads directly to an increase in</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performance in activities that depend </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on the Anaerobic Glycolysis system for</a:t>
            </a:r>
          </a:p>
          <a:p>
            <a:pPr lvl="0" defTabSz="457200" fontAlgn="base">
              <a:spcBef>
                <a:spcPct val="0"/>
              </a:spcBef>
              <a:spcAft>
                <a:spcPct val="0"/>
              </a:spcAft>
              <a:buClrTx/>
              <a:buNone/>
              <a:defRPr/>
            </a:pPr>
            <a:r>
              <a:rPr lang="en-US" altLang="en-US" sz="1800" dirty="0">
                <a:solidFill>
                  <a:prstClr val="black"/>
                </a:solidFill>
                <a:latin typeface="Calibri" panose="020F0502020204030204" pitchFamily="34" charset="0"/>
              </a:rPr>
              <a:t>      energy, such as a 400m race.</a:t>
            </a:r>
          </a:p>
        </p:txBody>
      </p:sp>
      <p:sp>
        <p:nvSpPr>
          <p:cNvPr id="7" name="AutoShape 2" descr="Image result for muscles">
            <a:extLst>
              <a:ext uri="{FF2B5EF4-FFF2-40B4-BE49-F238E27FC236}">
                <a16:creationId xmlns:a16="http://schemas.microsoft.com/office/drawing/2014/main" id="{ECA51495-A92D-4F6B-B463-F282C19DB6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2" name="Rectangle 11">
            <a:extLst>
              <a:ext uri="{FF2B5EF4-FFF2-40B4-BE49-F238E27FC236}">
                <a16:creationId xmlns:a16="http://schemas.microsoft.com/office/drawing/2014/main" id="{FFE788FD-8FE2-44D6-80AE-7AC272638436}"/>
              </a:ext>
            </a:extLst>
          </p:cNvPr>
          <p:cNvSpPr/>
          <p:nvPr/>
        </p:nvSpPr>
        <p:spPr>
          <a:xfrm>
            <a:off x="5539074" y="6087767"/>
            <a:ext cx="3469788" cy="184666"/>
          </a:xfrm>
          <a:prstGeom prst="rect">
            <a:avLst/>
          </a:prstGeom>
        </p:spPr>
        <p:txBody>
          <a:bodyPr wrap="square">
            <a:spAutoFit/>
          </a:bodyPr>
          <a:lstStyle/>
          <a:p>
            <a:r>
              <a:rPr lang="en-AU" sz="600" dirty="0"/>
              <a:t>https://commons.wikimedia.org/wiki/File:Mens_400m_semi_final_3_-_2012_Summer_Olympics.jpg</a:t>
            </a:r>
          </a:p>
        </p:txBody>
      </p:sp>
      <p:pic>
        <p:nvPicPr>
          <p:cNvPr id="13" name="Picture 10" descr="Image result for 400m">
            <a:extLst>
              <a:ext uri="{FF2B5EF4-FFF2-40B4-BE49-F238E27FC236}">
                <a16:creationId xmlns:a16="http://schemas.microsoft.com/office/drawing/2014/main" id="{968DC400-ABE4-48ED-9105-8EC4B99DBE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3526" y="3220483"/>
            <a:ext cx="4026577" cy="2915683"/>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C670BC72-B184-F44B-A023-D7E85DB5FF25}"/>
              </a:ext>
            </a:extLst>
          </p:cNvPr>
          <p:cNvSpPr txBox="1">
            <a:spLocks/>
          </p:cNvSpPr>
          <p:nvPr/>
        </p:nvSpPr>
        <p:spPr>
          <a:xfrm>
            <a:off x="0" y="0"/>
            <a:ext cx="9144000" cy="653224"/>
          </a:xfrm>
          <a:prstGeom prst="rect">
            <a:avLst/>
          </a:prstGeom>
          <a:solidFill>
            <a:srgbClr val="00206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cap="all" dirty="0">
                <a:solidFill>
                  <a:schemeClr val="bg1"/>
                </a:solidFill>
              </a:rPr>
              <a:t>ANAEROBIC TRAINING – MUSCULAR ADAPTATIONS</a:t>
            </a:r>
          </a:p>
        </p:txBody>
      </p:sp>
      <p:pic>
        <p:nvPicPr>
          <p:cNvPr id="15" name="Picture 2" descr="C:\Program Files\Microsoft Office\MEDIA\CAGCAT10\j0185604.wmf">
            <a:hlinkClick r:id="rId3" action="ppaction://hlinksldjump"/>
            <a:extLst>
              <a:ext uri="{FF2B5EF4-FFF2-40B4-BE49-F238E27FC236}">
                <a16:creationId xmlns:a16="http://schemas.microsoft.com/office/drawing/2014/main" id="{9FA14D8E-85CE-6749-B040-B05B4F081838}"/>
              </a:ext>
            </a:extLst>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6" name="TextBox 15">
            <a:hlinkClick r:id="rId3" action="ppaction://hlinksldjump"/>
            <a:extLst>
              <a:ext uri="{FF2B5EF4-FFF2-40B4-BE49-F238E27FC236}">
                <a16:creationId xmlns:a16="http://schemas.microsoft.com/office/drawing/2014/main" id="{9989F0AC-B299-8A4D-8610-ACB7A818F6F2}"/>
              </a:ext>
            </a:extLst>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Tree>
    <p:extLst>
      <p:ext uri="{BB962C8B-B14F-4D97-AF65-F5344CB8AC3E}">
        <p14:creationId xmlns:p14="http://schemas.microsoft.com/office/powerpoint/2010/main" val="5341629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0" y="0"/>
            <a:ext cx="9144000" cy="714356"/>
          </a:xfrm>
        </p:spPr>
        <p:style>
          <a:lnRef idx="3">
            <a:schemeClr val="lt1"/>
          </a:lnRef>
          <a:fillRef idx="1">
            <a:schemeClr val="dk1"/>
          </a:fillRef>
          <a:effectRef idx="1">
            <a:schemeClr val="dk1"/>
          </a:effectRef>
          <a:fontRef idx="minor">
            <a:schemeClr val="lt1"/>
          </a:fontRef>
        </p:style>
        <p:txBody>
          <a:bodyPr>
            <a:normAutofit/>
          </a:bodyPr>
          <a:lstStyle/>
          <a:p>
            <a:pPr algn="ctr"/>
            <a:r>
              <a:rPr lang="en-AU" sz="2400" b="1"/>
              <a:t>REFERENCES</a:t>
            </a:r>
            <a:endParaRPr lang="en-US" sz="2400" b="1"/>
          </a:p>
        </p:txBody>
      </p:sp>
      <p:sp>
        <p:nvSpPr>
          <p:cNvPr id="80899" name="Content Placeholder 2"/>
          <p:cNvSpPr>
            <a:spLocks noGrp="1"/>
          </p:cNvSpPr>
          <p:nvPr>
            <p:ph idx="1"/>
          </p:nvPr>
        </p:nvSpPr>
        <p:spPr>
          <a:xfrm>
            <a:off x="419100" y="809625"/>
            <a:ext cx="8572500" cy="5911850"/>
          </a:xfrm>
          <a:solidFill>
            <a:schemeClr val="bg1"/>
          </a:solidFill>
          <a:ln>
            <a:solidFill>
              <a:schemeClr val="tx1"/>
            </a:solidFill>
          </a:ln>
        </p:spPr>
        <p:txBody>
          <a:bodyPr vert="horz" lIns="91440" tIns="45720" rIns="91440" bIns="45720" rtlCol="0" anchor="t">
            <a:noAutofit/>
          </a:bodyPr>
          <a:lstStyle/>
          <a:p>
            <a:pPr marL="256540" indent="-256540"/>
            <a:r>
              <a:rPr lang="en-US" sz="1500" dirty="0">
                <a:cs typeface="Calibri"/>
              </a:rPr>
              <a:t>Dawson, T., Dawson, P. (2007). E – Teaching  Physical Education compact disc 1.</a:t>
            </a:r>
            <a:endParaRPr lang="en-US" sz="1500" dirty="0">
              <a:ea typeface="+mn-lt"/>
              <a:cs typeface="+mn-lt"/>
            </a:endParaRPr>
          </a:p>
          <a:p>
            <a:pPr marL="256540" indent="-256540">
              <a:buFont typeface="Arial"/>
              <a:buChar char="•"/>
            </a:pPr>
            <a:r>
              <a:rPr lang="en-GB" sz="1500" dirty="0" err="1">
                <a:cs typeface="Calibri"/>
              </a:rPr>
              <a:t>Malpeli</a:t>
            </a:r>
            <a:r>
              <a:rPr lang="en-GB" sz="1500" dirty="0">
                <a:cs typeface="Calibri"/>
              </a:rPr>
              <a:t>, </a:t>
            </a:r>
            <a:r>
              <a:rPr lang="en-GB" sz="1500" dirty="0" err="1">
                <a:cs typeface="Calibri"/>
              </a:rPr>
              <a:t>Seery</a:t>
            </a:r>
            <a:r>
              <a:rPr lang="en-GB" sz="1500" dirty="0">
                <a:cs typeface="Calibri"/>
              </a:rPr>
              <a:t>, Whittle, Corrie, Telford (2017). Nelson Physical Education VCE Units 3 and 4. 6th Edition. Cengage Learning Australia Pty Ltd.</a:t>
            </a:r>
            <a:endParaRPr lang="en-US" sz="1500" dirty="0">
              <a:ea typeface="+mn-lt"/>
              <a:cs typeface="+mn-lt"/>
            </a:endParaRPr>
          </a:p>
          <a:p>
            <a:pPr marL="256540" indent="-256540">
              <a:buFont typeface="Arial"/>
              <a:buChar char="•"/>
            </a:pPr>
            <a:r>
              <a:rPr lang="en-US" sz="1500" dirty="0">
                <a:cs typeface="Calibri"/>
              </a:rPr>
              <a:t>McArdle, W., </a:t>
            </a:r>
            <a:r>
              <a:rPr lang="en-US" sz="1500" dirty="0" err="1">
                <a:cs typeface="Calibri"/>
              </a:rPr>
              <a:t>Katch</a:t>
            </a:r>
            <a:r>
              <a:rPr lang="en-US" sz="1500" dirty="0">
                <a:cs typeface="Calibri"/>
              </a:rPr>
              <a:t>, F., </a:t>
            </a:r>
            <a:r>
              <a:rPr lang="en-US" sz="1500" dirty="0" err="1">
                <a:cs typeface="Calibri"/>
              </a:rPr>
              <a:t>Katch</a:t>
            </a:r>
            <a:r>
              <a:rPr lang="en-US" sz="1500" dirty="0">
                <a:cs typeface="Calibri"/>
              </a:rPr>
              <a:t>, V. (2001). Exercise Physiology (5th ed.). Energy, Nutrition and Human Performance. Baltimore, Maryland: Lippincott  Williams &amp; Wilkins.</a:t>
            </a:r>
            <a:endParaRPr lang="en-GB" sz="1500" dirty="0">
              <a:ea typeface="+mn-lt"/>
              <a:cs typeface="+mn-lt"/>
            </a:endParaRPr>
          </a:p>
          <a:p>
            <a:pPr marL="256540" indent="-256540">
              <a:buFont typeface="Arial"/>
              <a:buChar char="•"/>
            </a:pPr>
            <a:r>
              <a:rPr lang="en-US" sz="1500" dirty="0">
                <a:ea typeface="+mn-lt"/>
                <a:cs typeface="+mn-lt"/>
              </a:rPr>
              <a:t>McPartland, D., </a:t>
            </a:r>
            <a:r>
              <a:rPr lang="en-US" sz="1500" dirty="0" err="1">
                <a:ea typeface="+mn-lt"/>
                <a:cs typeface="+mn-lt"/>
              </a:rPr>
              <a:t>Pree</a:t>
            </a:r>
            <a:r>
              <a:rPr lang="en-US" sz="1500" dirty="0">
                <a:ea typeface="+mn-lt"/>
                <a:cs typeface="+mn-lt"/>
              </a:rPr>
              <a:t>, A., </a:t>
            </a:r>
            <a:r>
              <a:rPr lang="en-US" sz="1500" dirty="0" err="1">
                <a:ea typeface="+mn-lt"/>
                <a:cs typeface="+mn-lt"/>
              </a:rPr>
              <a:t>Malpeli</a:t>
            </a:r>
            <a:r>
              <a:rPr lang="en-US" sz="1500" dirty="0">
                <a:ea typeface="+mn-lt"/>
                <a:cs typeface="+mn-lt"/>
              </a:rPr>
              <a:t>, R., Telford, A. (2010). Physical Education Studies for 3A,3B. South Melbourne, VIC: Cengage Learning Australia Pty Limited.</a:t>
            </a:r>
          </a:p>
          <a:p>
            <a:pPr marL="256540" indent="-256540">
              <a:buFont typeface="Arial"/>
              <a:buChar char="•"/>
            </a:pPr>
            <a:r>
              <a:rPr lang="en-GB" sz="1500" dirty="0">
                <a:cs typeface="Calibri"/>
              </a:rPr>
              <a:t>Morris. T., Summers. J. (1995). Sport Psychology: Theory, Applications and Issues.  Milton, QLD: John Wiley &amp; Sons.</a:t>
            </a:r>
            <a:endParaRPr lang="en-GB" sz="1500" dirty="0">
              <a:ea typeface="+mn-lt"/>
              <a:cs typeface="+mn-lt"/>
            </a:endParaRPr>
          </a:p>
          <a:p>
            <a:pPr marL="256540" indent="-256540">
              <a:buFont typeface="Arial"/>
              <a:buChar char="•"/>
            </a:pPr>
            <a:r>
              <a:rPr lang="en-GB" sz="1500" dirty="0" err="1">
                <a:cs typeface="Calibri"/>
              </a:rPr>
              <a:t>Nideffer</a:t>
            </a:r>
            <a:r>
              <a:rPr lang="en-GB" sz="1500" dirty="0">
                <a:cs typeface="Calibri"/>
              </a:rPr>
              <a:t>, R.M. (1981). Predicting Human Behaviour: A theory and test of attentional and interpersonal style. San Diego: Enhanced Performance Associates.</a:t>
            </a:r>
            <a:endParaRPr lang="en-GB" sz="1500" dirty="0">
              <a:ea typeface="+mn-lt"/>
              <a:cs typeface="+mn-lt"/>
            </a:endParaRPr>
          </a:p>
          <a:p>
            <a:pPr marL="256540" indent="-256540">
              <a:buFont typeface="Arial"/>
              <a:buChar char="•"/>
            </a:pPr>
            <a:r>
              <a:rPr lang="en-GB" sz="1500" dirty="0">
                <a:cs typeface="Calibri"/>
              </a:rPr>
              <a:t>O’Keeffe, Nelson, Walsh, Quinlan, Cleary, Guthrie, Millar (2017). Live It Up 2 VCE Physical Education Units 3 &amp; 4.  4th Edition. Jacaranda </a:t>
            </a:r>
          </a:p>
          <a:p>
            <a:pPr marL="256540" indent="-256540">
              <a:buFont typeface="Arial"/>
              <a:buChar char="•"/>
            </a:pPr>
            <a:r>
              <a:rPr lang="en-AU" sz="1600" dirty="0"/>
              <a:t>School Curriculum and Standards Authority. Physical Education Studies ATAR Year 11 Syllabus, 2016.</a:t>
            </a:r>
          </a:p>
          <a:p>
            <a:pPr marL="256540" indent="-256540">
              <a:buFont typeface="Arial"/>
              <a:buChar char="•"/>
            </a:pPr>
            <a:r>
              <a:rPr lang="en-US" sz="1500" dirty="0">
                <a:cs typeface="Calibri"/>
              </a:rPr>
              <a:t>Smyth, D., Brown, H., Judge, W., McCallum, C., Pritchard, R. (2006). Live it up 2 (2nd ed.). Milton, QLD: John Wiley &amp; Sons Australia, Ltd.</a:t>
            </a:r>
            <a:endParaRPr lang="en-AU" sz="1500" dirty="0">
              <a:ea typeface="+mn-lt"/>
              <a:cs typeface="+mn-lt"/>
            </a:endParaRPr>
          </a:p>
          <a:p>
            <a:pPr marL="256540" indent="-256540">
              <a:buFont typeface="Arial"/>
              <a:buChar char="•"/>
            </a:pPr>
            <a:r>
              <a:rPr lang="en-US" sz="1500" dirty="0">
                <a:cs typeface="Calibri"/>
              </a:rPr>
              <a:t>Smyth, D., Brown, H., Judge, W., McCallum, C., Wright, P. (2006). Live it up 1 (2nd ed.). Milton, QLD: John Wiley &amp; Sons Australia, Ltd.</a:t>
            </a:r>
            <a:endParaRPr lang="en-US" sz="1500" dirty="0">
              <a:ea typeface="+mn-lt"/>
              <a:cs typeface="+mn-lt"/>
            </a:endParaRPr>
          </a:p>
          <a:p>
            <a:pPr marL="256540" indent="-256540">
              <a:buFont typeface="Arial"/>
              <a:buChar char="•"/>
            </a:pPr>
            <a:r>
              <a:rPr lang="en-US" sz="1500" dirty="0">
                <a:ea typeface="+mn-lt"/>
                <a:cs typeface="+mn-lt"/>
              </a:rPr>
              <a:t>Whipp, P., Elliot, B., Guelfi, K., Dimmock, J., Lay, B., Landers, G., Alderson, J. (2010). 3A-3B Physical Education Studies: A Textbook for Teachers and Students. Crawley, WA: UWA Publishing. </a:t>
            </a:r>
          </a:p>
          <a:p>
            <a:pPr marL="256540" indent="-256540">
              <a:buFont typeface="Arial"/>
              <a:buChar char="•"/>
            </a:pPr>
            <a:r>
              <a:rPr lang="en-US" sz="1500" dirty="0">
                <a:cs typeface="Calibri"/>
              </a:rPr>
              <a:t>Wilmore, J., </a:t>
            </a:r>
            <a:r>
              <a:rPr lang="en-US" sz="1500" dirty="0" err="1">
                <a:cs typeface="Calibri"/>
              </a:rPr>
              <a:t>Costill</a:t>
            </a:r>
            <a:r>
              <a:rPr lang="en-US" sz="1500" dirty="0">
                <a:cs typeface="Calibri"/>
              </a:rPr>
              <a:t>, D. (1994). Physiology of Sport and Exercise. Champaign, IL: Human Kinetics.</a:t>
            </a:r>
            <a:endParaRPr lang="en-AU" sz="1500" dirty="0"/>
          </a:p>
        </p:txBody>
      </p:sp>
      <p:sp>
        <p:nvSpPr>
          <p:cNvPr id="7" name="Footer Placeholder 6"/>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187</a:t>
            </a:fld>
            <a:endParaRPr lang="en-US"/>
          </a:p>
        </p:txBody>
      </p:sp>
      <p:pic>
        <p:nvPicPr>
          <p:cNvPr id="4"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5" name="TextBox 4">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330223981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19</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2117526" y="1028279"/>
            <a:ext cx="6760339" cy="50167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Body Composition</a:t>
            </a:r>
          </a:p>
          <a:p>
            <a:pPr fontAlgn="base">
              <a:spcBef>
                <a:spcPct val="0"/>
              </a:spcBef>
              <a:spcAft>
                <a:spcPct val="0"/>
              </a:spcAft>
            </a:pPr>
            <a:endParaRPr lang="en-US" sz="1000" b="1" dirty="0"/>
          </a:p>
          <a:p>
            <a:pPr marL="342900" indent="-342900">
              <a:buFont typeface="Arial" panose="020B0604020202020204" pitchFamily="34" charset="0"/>
              <a:buChar char="•"/>
            </a:pPr>
            <a:r>
              <a:rPr lang="en-US" dirty="0"/>
              <a:t>The term used to describe the different </a:t>
            </a:r>
          </a:p>
          <a:p>
            <a:r>
              <a:rPr lang="en-US" dirty="0"/>
              <a:t>      components that, when taken together, </a:t>
            </a:r>
          </a:p>
          <a:p>
            <a:r>
              <a:rPr lang="en-US" dirty="0"/>
              <a:t>      make up a person's body weight</a:t>
            </a:r>
          </a:p>
          <a:p>
            <a:pPr>
              <a:spcBef>
                <a:spcPts val="0"/>
              </a:spcBef>
            </a:pPr>
            <a:endParaRPr lang="en-US" sz="1000" dirty="0"/>
          </a:p>
          <a:p>
            <a:pPr>
              <a:spcBef>
                <a:spcPts val="0"/>
              </a:spcBef>
            </a:pPr>
            <a:r>
              <a:rPr lang="en-US" dirty="0"/>
              <a:t>Can be divided into two components:</a:t>
            </a:r>
          </a:p>
          <a:p>
            <a:pPr>
              <a:spcBef>
                <a:spcPts val="0"/>
              </a:spcBef>
            </a:pPr>
            <a:endParaRPr lang="en-US" sz="1000" dirty="0"/>
          </a:p>
          <a:p>
            <a:pPr marL="457200" indent="-457200">
              <a:spcBef>
                <a:spcPts val="0"/>
              </a:spcBef>
              <a:buAutoNum type="arabicPeriod"/>
            </a:pPr>
            <a:r>
              <a:rPr lang="en-US" b="1" dirty="0">
                <a:solidFill>
                  <a:schemeClr val="tx1"/>
                </a:solidFill>
              </a:rPr>
              <a:t>Fat free mass</a:t>
            </a:r>
            <a:r>
              <a:rPr lang="en-US" dirty="0">
                <a:solidFill>
                  <a:schemeClr val="tx1"/>
                </a:solidFill>
              </a:rPr>
              <a:t>: </a:t>
            </a:r>
            <a:r>
              <a:rPr lang="en-US" dirty="0"/>
              <a:t>bones, water, muscle &amp; </a:t>
            </a:r>
          </a:p>
          <a:p>
            <a:pPr>
              <a:spcBef>
                <a:spcPts val="0"/>
              </a:spcBef>
            </a:pPr>
            <a:r>
              <a:rPr lang="en-US" dirty="0"/>
              <a:t>        connective tissue, organs and teeth</a:t>
            </a:r>
          </a:p>
          <a:p>
            <a:pPr>
              <a:spcBef>
                <a:spcPts val="0"/>
              </a:spcBef>
            </a:pPr>
            <a:r>
              <a:rPr lang="en-US" b="1" dirty="0">
                <a:solidFill>
                  <a:schemeClr val="tx1"/>
                </a:solidFill>
              </a:rPr>
              <a:t>2.     Fat mass</a:t>
            </a:r>
            <a:r>
              <a:rPr lang="en-US" dirty="0">
                <a:solidFill>
                  <a:schemeClr val="tx1"/>
                </a:solidFill>
              </a:rPr>
              <a:t>: </a:t>
            </a:r>
            <a:r>
              <a:rPr lang="en-US" dirty="0"/>
              <a:t>essential &amp; non essential</a:t>
            </a:r>
          </a:p>
          <a:p>
            <a:pPr>
              <a:spcBef>
                <a:spcPts val="0"/>
              </a:spcBef>
            </a:pPr>
            <a:r>
              <a:rPr lang="en-US" dirty="0"/>
              <a:t>        fat stores – </a:t>
            </a:r>
          </a:p>
          <a:p>
            <a:pPr marL="800100" lvl="1" indent="-342900">
              <a:buFont typeface="Arial" panose="020B0604020202020204" pitchFamily="34" charset="0"/>
              <a:buChar char="•"/>
            </a:pPr>
            <a:r>
              <a:rPr lang="en-US" dirty="0"/>
              <a:t>Essential fat - found in vital organs</a:t>
            </a:r>
          </a:p>
          <a:p>
            <a:pPr lvl="1"/>
            <a:r>
              <a:rPr lang="en-US" dirty="0"/>
              <a:t>       &amp; is required for normal physiological   </a:t>
            </a:r>
          </a:p>
          <a:p>
            <a:pPr>
              <a:spcBef>
                <a:spcPts val="0"/>
              </a:spcBef>
            </a:pPr>
            <a:r>
              <a:rPr lang="en-US" dirty="0"/>
              <a:t>                functioning (control temperature,     </a:t>
            </a:r>
          </a:p>
          <a:p>
            <a:pPr>
              <a:spcBef>
                <a:spcPts val="0"/>
              </a:spcBef>
            </a:pPr>
            <a:r>
              <a:rPr lang="en-US" dirty="0"/>
              <a:t>                shock absorption, regulation of nutrients) </a:t>
            </a:r>
          </a:p>
          <a:p>
            <a:pPr marL="800100" lvl="1" indent="-342900">
              <a:buFont typeface="Arial" panose="020B0604020202020204" pitchFamily="34" charset="0"/>
              <a:buChar char="•"/>
            </a:pPr>
            <a:r>
              <a:rPr lang="en-US" dirty="0"/>
              <a:t>Non essential fat - found in adipose tissue</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pic>
        <p:nvPicPr>
          <p:cNvPr id="12290" name="Picture 2" descr="Image result for human body">
            <a:extLst>
              <a:ext uri="{FF2B5EF4-FFF2-40B4-BE49-F238E27FC236}">
                <a16:creationId xmlns:a16="http://schemas.microsoft.com/office/drawing/2014/main" id="{54478337-DDA1-412B-8AAE-D81A4DF53F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920" y="1066800"/>
            <a:ext cx="2248868" cy="46808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B4FD864-84C4-43A0-8477-84E3635E2E2F}"/>
              </a:ext>
            </a:extLst>
          </p:cNvPr>
          <p:cNvSpPr/>
          <p:nvPr/>
        </p:nvSpPr>
        <p:spPr>
          <a:xfrm>
            <a:off x="6705600" y="5735207"/>
            <a:ext cx="2200788" cy="184666"/>
          </a:xfrm>
          <a:prstGeom prst="rect">
            <a:avLst/>
          </a:prstGeom>
        </p:spPr>
        <p:txBody>
          <a:bodyPr wrap="square">
            <a:spAutoFit/>
          </a:bodyPr>
          <a:lstStyle/>
          <a:p>
            <a:r>
              <a:rPr lang="en-AU" sz="600" dirty="0"/>
              <a:t>https://pixabay.com/en/muscles-skeleton-half-body-2277447/</a:t>
            </a:r>
          </a:p>
        </p:txBody>
      </p:sp>
      <p:sp>
        <p:nvSpPr>
          <p:cNvPr id="20" name="Rectangle 2">
            <a:extLst>
              <a:ext uri="{FF2B5EF4-FFF2-40B4-BE49-F238E27FC236}">
                <a16:creationId xmlns:a16="http://schemas.microsoft.com/office/drawing/2014/main" id="{A0ADF8DB-BD16-F24E-8886-410CC22C1939}"/>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17" name="Group 16">
            <a:extLst>
              <a:ext uri="{FF2B5EF4-FFF2-40B4-BE49-F238E27FC236}">
                <a16:creationId xmlns:a16="http://schemas.microsoft.com/office/drawing/2014/main" id="{E3B0D125-58AB-9049-B61E-F1276B91F0B1}"/>
              </a:ext>
            </a:extLst>
          </p:cNvPr>
          <p:cNvGrpSpPr/>
          <p:nvPr/>
        </p:nvGrpSpPr>
        <p:grpSpPr>
          <a:xfrm>
            <a:off x="46334" y="977870"/>
            <a:ext cx="1921512" cy="5041929"/>
            <a:chOff x="-1216377" y="1368184"/>
            <a:chExt cx="1862315" cy="4917610"/>
          </a:xfrm>
        </p:grpSpPr>
        <p:sp>
          <p:nvSpPr>
            <p:cNvPr id="18" name="small_button1">
              <a:extLst>
                <a:ext uri="{FF2B5EF4-FFF2-40B4-BE49-F238E27FC236}">
                  <a16:creationId xmlns:a16="http://schemas.microsoft.com/office/drawing/2014/main" id="{5E8E7CDA-0265-9741-8EC0-1A6E4B613EC0}"/>
                </a:ext>
              </a:extLst>
            </p:cNvPr>
            <p:cNvSpPr/>
            <p:nvPr/>
          </p:nvSpPr>
          <p:spPr>
            <a:xfrm>
              <a:off x="-1104647" y="2483764"/>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27" name="small_button1">
              <a:extLst>
                <a:ext uri="{FF2B5EF4-FFF2-40B4-BE49-F238E27FC236}">
                  <a16:creationId xmlns:a16="http://schemas.microsoft.com/office/drawing/2014/main" id="{24F99DC2-D615-8C45-8B9D-24F7404B66D4}"/>
                </a:ext>
              </a:extLst>
            </p:cNvPr>
            <p:cNvSpPr/>
            <p:nvPr/>
          </p:nvSpPr>
          <p:spPr>
            <a:xfrm>
              <a:off x="-1104647" y="3235437"/>
              <a:ext cx="1622604"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28" name="small_button1">
              <a:extLst>
                <a:ext uri="{FF2B5EF4-FFF2-40B4-BE49-F238E27FC236}">
                  <a16:creationId xmlns:a16="http://schemas.microsoft.com/office/drawing/2014/main" id="{478F039B-98F0-FA49-A1DE-FD0DA3E1A630}"/>
                </a:ext>
              </a:extLst>
            </p:cNvPr>
            <p:cNvSpPr/>
            <p:nvPr/>
          </p:nvSpPr>
          <p:spPr>
            <a:xfrm>
              <a:off x="-1088396" y="3986553"/>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29" name="small_button1">
              <a:extLst>
                <a:ext uri="{FF2B5EF4-FFF2-40B4-BE49-F238E27FC236}">
                  <a16:creationId xmlns:a16="http://schemas.microsoft.com/office/drawing/2014/main" id="{AFAA937B-6F97-4E4C-86FF-7797EA65E5B7}"/>
                </a:ext>
              </a:extLst>
            </p:cNvPr>
            <p:cNvSpPr/>
            <p:nvPr/>
          </p:nvSpPr>
          <p:spPr>
            <a:xfrm>
              <a:off x="-1096523" y="473766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30" name="small_button1">
              <a:extLst>
                <a:ext uri="{FF2B5EF4-FFF2-40B4-BE49-F238E27FC236}">
                  <a16:creationId xmlns:a16="http://schemas.microsoft.com/office/drawing/2014/main" id="{0073525E-3ED3-3548-A398-A158C93AD7D9}"/>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31" name="small_button1">
              <a:extLst>
                <a:ext uri="{FF2B5EF4-FFF2-40B4-BE49-F238E27FC236}">
                  <a16:creationId xmlns:a16="http://schemas.microsoft.com/office/drawing/2014/main" id="{8664DC6D-9255-EC49-832A-5CA06FF886CA}"/>
                </a:ext>
              </a:extLst>
            </p:cNvPr>
            <p:cNvSpPr/>
            <p:nvPr/>
          </p:nvSpPr>
          <p:spPr>
            <a:xfrm>
              <a:off x="-1121935" y="5549837"/>
              <a:ext cx="1606355" cy="735957"/>
            </a:xfrm>
            <a:prstGeom prst="roundRect">
              <a:avLst/>
            </a:prstGeom>
            <a:solidFill>
              <a:srgbClr val="FFC0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Tree>
    <p:extLst>
      <p:ext uri="{BB962C8B-B14F-4D97-AF65-F5344CB8AC3E}">
        <p14:creationId xmlns:p14="http://schemas.microsoft.com/office/powerpoint/2010/main" val="2592014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57AD46-FEC7-4DF9-8048-3C5DDE76AC54}"/>
              </a:ext>
            </a:extLst>
          </p:cNvPr>
          <p:cNvSpPr>
            <a:spLocks noGrp="1"/>
          </p:cNvSpPr>
          <p:nvPr>
            <p:ph type="ftr" sz="quarter" idx="11"/>
          </p:nvPr>
        </p:nvSpPr>
        <p:spPr/>
        <p:txBody>
          <a:bodyPr/>
          <a:lstStyle/>
          <a:p>
            <a:r>
              <a:rPr lang="en-US"/>
              <a:t>©PE STUDIES RESOURCES</a:t>
            </a:r>
          </a:p>
        </p:txBody>
      </p:sp>
      <p:sp>
        <p:nvSpPr>
          <p:cNvPr id="3" name="Slide Number Placeholder 2">
            <a:extLst>
              <a:ext uri="{FF2B5EF4-FFF2-40B4-BE49-F238E27FC236}">
                <a16:creationId xmlns:a16="http://schemas.microsoft.com/office/drawing/2014/main" id="{8BD8E10B-08DD-4228-AEC2-A60578E3A238}"/>
              </a:ext>
            </a:extLst>
          </p:cNvPr>
          <p:cNvSpPr>
            <a:spLocks noGrp="1"/>
          </p:cNvSpPr>
          <p:nvPr>
            <p:ph type="sldNum" sz="quarter" idx="12"/>
          </p:nvPr>
        </p:nvSpPr>
        <p:spPr/>
        <p:txBody>
          <a:bodyPr/>
          <a:lstStyle/>
          <a:p>
            <a:fld id="{9B5CFCF4-B172-4E71-8694-052B86E59B98}" type="slidenum">
              <a:rPr lang="en-US" smtClean="0"/>
              <a:pPr/>
              <a:t>2</a:t>
            </a:fld>
            <a:endParaRPr lang="en-US"/>
          </a:p>
        </p:txBody>
      </p:sp>
      <p:sp>
        <p:nvSpPr>
          <p:cNvPr id="4" name="TextBox 3">
            <a:extLst>
              <a:ext uri="{FF2B5EF4-FFF2-40B4-BE49-F238E27FC236}">
                <a16:creationId xmlns:a16="http://schemas.microsoft.com/office/drawing/2014/main" id="{4900D636-7742-469C-AD85-F684D4333942}"/>
              </a:ext>
            </a:extLst>
          </p:cNvPr>
          <p:cNvSpPr txBox="1"/>
          <p:nvPr/>
        </p:nvSpPr>
        <p:spPr>
          <a:xfrm>
            <a:off x="346494" y="1467929"/>
            <a:ext cx="8451011" cy="4247317"/>
          </a:xfrm>
          <a:prstGeom prst="rect">
            <a:avLst/>
          </a:prstGeom>
          <a:solidFill>
            <a:schemeClr val="bg1"/>
          </a:solid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COPYRIGHT</a:t>
            </a:r>
          </a:p>
          <a:p>
            <a:r>
              <a:rPr lang="en-US" dirty="0">
                <a:cs typeface="Calibri"/>
              </a:rPr>
              <a:t>© PE Studies Resources 2019.</a:t>
            </a:r>
          </a:p>
          <a:p>
            <a:endParaRPr lang="en-US" dirty="0">
              <a:cs typeface="Calibri"/>
            </a:endParaRPr>
          </a:p>
          <a:p>
            <a:r>
              <a:rPr lang="en-US" dirty="0">
                <a:cs typeface="Calibri"/>
              </a:rPr>
              <a:t>All rights reserved.</a:t>
            </a:r>
            <a:endParaRPr lang="en-US" dirty="0"/>
          </a:p>
          <a:p>
            <a:r>
              <a:rPr lang="en-US" dirty="0">
                <a:cs typeface="Calibri"/>
              </a:rPr>
              <a:t>No part of this publication may be reproduced, stored in a retrieval system or transmitted in any form by any means whatsoever without the prior permission of PE Studies Resources.</a:t>
            </a:r>
          </a:p>
          <a:p>
            <a:endParaRPr lang="en-US" b="1" dirty="0">
              <a:cs typeface="Calibri"/>
            </a:endParaRPr>
          </a:p>
          <a:p>
            <a:r>
              <a:rPr lang="en-US" b="1" dirty="0">
                <a:cs typeface="Calibri"/>
              </a:rPr>
              <a:t>DISCLAIMER</a:t>
            </a:r>
          </a:p>
          <a:p>
            <a:r>
              <a:rPr lang="en-US" dirty="0">
                <a:cs typeface="Calibri"/>
              </a:rPr>
              <a:t>This product has been developed to assist teachers in the delivery of the Unit 1 &amp; 2  WACE Physical Education Studies course. </a:t>
            </a:r>
            <a:r>
              <a:rPr lang="en-US" dirty="0">
                <a:ea typeface="+mn-lt"/>
                <a:cs typeface="+mn-lt"/>
              </a:rPr>
              <a:t>It represents the authors’ interpretation and approach and is not endorsed by any governing body. Every effort has been made to ensure the accuracy of the information in this PowerPoint. PE Studies Resources cannot take responsibility for any claim, loss, damage or liability arising from the use of, or reliance on, the information contained in this resource.</a:t>
            </a:r>
            <a:r>
              <a:rPr lang="en-US" dirty="0">
                <a:cs typeface="Calibri"/>
              </a:rPr>
              <a:t> </a:t>
            </a:r>
          </a:p>
        </p:txBody>
      </p:sp>
      <p:sp>
        <p:nvSpPr>
          <p:cNvPr id="6" name="Title 1">
            <a:extLst>
              <a:ext uri="{FF2B5EF4-FFF2-40B4-BE49-F238E27FC236}">
                <a16:creationId xmlns:a16="http://schemas.microsoft.com/office/drawing/2014/main" id="{9F2D386A-2F57-4E4E-AC5E-3CB623428B78}"/>
              </a:ext>
            </a:extLst>
          </p:cNvPr>
          <p:cNvSpPr txBox="1">
            <a:spLocks/>
          </p:cNvSpPr>
          <p:nvPr/>
        </p:nvSpPr>
        <p:spPr>
          <a:xfrm>
            <a:off x="0" y="0"/>
            <a:ext cx="9144000" cy="755587"/>
          </a:xfrm>
          <a:prstGeom prst="rect">
            <a:avLst/>
          </a:prstGeom>
          <a:solidFill>
            <a:srgbClr val="00B0F0"/>
          </a:solidFill>
          <a:ln w="38100">
            <a:solidFill>
              <a:schemeClr val="bg1"/>
            </a:solidFill>
          </a:ln>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AU" sz="3000" b="1" dirty="0">
                <a:solidFill>
                  <a:schemeClr val="bg1"/>
                </a:solidFill>
              </a:rPr>
              <a:t>UNIT 1 &amp; 2 − Exercise Physiology 2</a:t>
            </a:r>
            <a:r>
              <a:rPr lang="en-AU" sz="3000" b="1" baseline="30000" dirty="0">
                <a:solidFill>
                  <a:schemeClr val="bg1"/>
                </a:solidFill>
              </a:rPr>
              <a:t>nd</a:t>
            </a:r>
            <a:r>
              <a:rPr lang="en-AU" sz="3000" b="1" dirty="0">
                <a:solidFill>
                  <a:schemeClr val="bg1"/>
                </a:solidFill>
              </a:rPr>
              <a:t> ed.</a:t>
            </a:r>
            <a:endParaRPr lang="en-AU" sz="2600" b="1" dirty="0">
              <a:solidFill>
                <a:schemeClr val="bg1"/>
              </a:solidFill>
              <a:cs typeface="Calibri"/>
            </a:endParaRPr>
          </a:p>
        </p:txBody>
      </p:sp>
    </p:spTree>
    <p:extLst>
      <p:ext uri="{BB962C8B-B14F-4D97-AF65-F5344CB8AC3E}">
        <p14:creationId xmlns:p14="http://schemas.microsoft.com/office/powerpoint/2010/main" val="415530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20</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2" name="Rectangle 21">
            <a:extLst>
              <a:ext uri="{FF2B5EF4-FFF2-40B4-BE49-F238E27FC236}">
                <a16:creationId xmlns:a16="http://schemas.microsoft.com/office/drawing/2014/main" id="{7A3A070D-C22F-4AD0-ADFF-A6C820113997}"/>
              </a:ext>
            </a:extLst>
          </p:cNvPr>
          <p:cNvSpPr/>
          <p:nvPr/>
        </p:nvSpPr>
        <p:spPr>
          <a:xfrm>
            <a:off x="2158194" y="960949"/>
            <a:ext cx="6604805"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Body Composition</a:t>
            </a:r>
          </a:p>
          <a:p>
            <a:pPr fontAlgn="base">
              <a:spcBef>
                <a:spcPct val="0"/>
              </a:spcBef>
              <a:spcAft>
                <a:spcPct val="0"/>
              </a:spcAft>
            </a:pPr>
            <a:endParaRPr lang="en-US" sz="1000" b="1" dirty="0"/>
          </a:p>
          <a:p>
            <a:pPr marL="342900" indent="-342900">
              <a:spcBef>
                <a:spcPts val="0"/>
              </a:spcBef>
              <a:buFont typeface="Arial" panose="020B0604020202020204" pitchFamily="34" charset="0"/>
              <a:buChar char="•"/>
            </a:pPr>
            <a:r>
              <a:rPr lang="en-GB" dirty="0"/>
              <a:t>Important in many sports and activities, as well as for health</a:t>
            </a:r>
          </a:p>
          <a:p>
            <a:pPr marL="342900" indent="-342900">
              <a:spcBef>
                <a:spcPts val="0"/>
              </a:spcBef>
              <a:buFont typeface="Arial" panose="020B0604020202020204" pitchFamily="34" charset="0"/>
              <a:buChar char="•"/>
            </a:pPr>
            <a:r>
              <a:rPr lang="en-GB" dirty="0"/>
              <a:t>Healthy body-fat percentages are 16-25% for women and</a:t>
            </a:r>
          </a:p>
          <a:p>
            <a:pPr>
              <a:spcBef>
                <a:spcPts val="0"/>
              </a:spcBef>
            </a:pPr>
            <a:r>
              <a:rPr lang="en-GB" dirty="0"/>
              <a:t>      &lt; 20% for men</a:t>
            </a:r>
          </a:p>
          <a:p>
            <a:pPr marL="800100" lvl="1" indent="-342900">
              <a:buFont typeface="Arial" panose="020B0604020202020204" pitchFamily="34" charset="0"/>
              <a:buChar char="•"/>
            </a:pPr>
            <a:r>
              <a:rPr lang="en-GB" dirty="0">
                <a:latin typeface="Calibri" panose="020F0502020204030204" pitchFamily="34" charset="0"/>
                <a:cs typeface="Calibri" panose="020F0502020204030204" pitchFamily="34" charset="0"/>
              </a:rPr>
              <a:t>↑</a:t>
            </a:r>
            <a:r>
              <a:rPr lang="en-GB" dirty="0"/>
              <a:t> levels of non-essential fat are detrimental to health and have been associated with </a:t>
            </a:r>
            <a:r>
              <a:rPr lang="en-GB" dirty="0">
                <a:latin typeface="Calibri" panose="020F0502020204030204" pitchFamily="34" charset="0"/>
                <a:cs typeface="Calibri" panose="020F0502020204030204" pitchFamily="34" charset="0"/>
              </a:rPr>
              <a:t>↑</a:t>
            </a:r>
            <a:r>
              <a:rPr lang="en-GB" dirty="0"/>
              <a:t> risk of disease</a:t>
            </a:r>
          </a:p>
          <a:p>
            <a:pPr>
              <a:spcBef>
                <a:spcPts val="0"/>
              </a:spcBef>
            </a:pPr>
            <a:endParaRPr lang="en-GB" sz="1000" dirty="0"/>
          </a:p>
          <a:p>
            <a:pPr marL="342900" indent="-342900">
              <a:spcBef>
                <a:spcPts val="0"/>
              </a:spcBef>
              <a:buFont typeface="Arial" panose="020B0604020202020204" pitchFamily="34" charset="0"/>
              <a:buChar char="•"/>
            </a:pPr>
            <a:r>
              <a:rPr lang="en-GB" dirty="0"/>
              <a:t>Important in sports that have weight categories</a:t>
            </a:r>
          </a:p>
          <a:p>
            <a:pPr marL="800100" lvl="1" indent="-342900">
              <a:buFont typeface="Arial" panose="020B0604020202020204" pitchFamily="34" charset="0"/>
              <a:buChar char="•"/>
            </a:pPr>
            <a:r>
              <a:rPr lang="en-GB" dirty="0"/>
              <a:t>Often athletes need to lose weight in a short period of time to make weight for their event. This sometimes involves dangerous practices that can compromise the athlete’s health.</a:t>
            </a:r>
          </a:p>
          <a:p>
            <a:pPr>
              <a:spcBef>
                <a:spcPts val="0"/>
              </a:spcBef>
            </a:pPr>
            <a:endParaRPr lang="en-GB" sz="2000" dirty="0"/>
          </a:p>
          <a:p>
            <a:pPr>
              <a:spcBef>
                <a:spcPts val="0"/>
              </a:spcBef>
            </a:pPr>
            <a:endParaRPr lang="en-GB" sz="2000" dirty="0"/>
          </a:p>
          <a:p>
            <a:pPr>
              <a:spcBef>
                <a:spcPts val="0"/>
              </a:spcBef>
            </a:pPr>
            <a:endParaRPr lang="en-GB" sz="2000" dirty="0"/>
          </a:p>
          <a:p>
            <a:pPr>
              <a:spcBef>
                <a:spcPts val="0"/>
              </a:spcBef>
            </a:pPr>
            <a:endParaRPr lang="en-GB" sz="2000" dirty="0"/>
          </a:p>
          <a:p>
            <a:pPr>
              <a:spcBef>
                <a:spcPts val="0"/>
              </a:spcBef>
            </a:pPr>
            <a:endParaRPr lang="en-GB" sz="2000" dirty="0"/>
          </a:p>
          <a:p>
            <a:pPr>
              <a:spcBef>
                <a:spcPts val="0"/>
              </a:spcBef>
            </a:pPr>
            <a:endParaRPr lang="en-GB" sz="2000" dirty="0"/>
          </a:p>
          <a:p>
            <a:pPr>
              <a:spcBef>
                <a:spcPts val="0"/>
              </a:spcBef>
            </a:pPr>
            <a:endParaRPr lang="en-GB" sz="2000" dirty="0"/>
          </a:p>
        </p:txBody>
      </p:sp>
      <p:pic>
        <p:nvPicPr>
          <p:cNvPr id="30722" name="Picture 2" descr="File:Brad Pitt boxing.jpg">
            <a:extLst>
              <a:ext uri="{FF2B5EF4-FFF2-40B4-BE49-F238E27FC236}">
                <a16:creationId xmlns:a16="http://schemas.microsoft.com/office/drawing/2014/main" id="{5B9AD437-86B7-4E6F-A7E3-384EA9434E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7383" y="4421074"/>
            <a:ext cx="3113474" cy="19498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3BEFF58-09DD-4369-A315-02AE8C2FE2EC}"/>
              </a:ext>
            </a:extLst>
          </p:cNvPr>
          <p:cNvSpPr/>
          <p:nvPr/>
        </p:nvSpPr>
        <p:spPr>
          <a:xfrm>
            <a:off x="6267724" y="6330307"/>
            <a:ext cx="1984127" cy="184666"/>
          </a:xfrm>
          <a:prstGeom prst="rect">
            <a:avLst/>
          </a:prstGeom>
        </p:spPr>
        <p:txBody>
          <a:bodyPr wrap="square">
            <a:spAutoFit/>
          </a:bodyPr>
          <a:lstStyle/>
          <a:p>
            <a:r>
              <a:rPr lang="en-AU" sz="600" dirty="0"/>
              <a:t>https://en.wikipedia.org/wiki/File:Brad_Pitt_boxing.jpg</a:t>
            </a:r>
          </a:p>
        </p:txBody>
      </p:sp>
      <p:pic>
        <p:nvPicPr>
          <p:cNvPr id="30724" name="Picture 4" descr="Image result for jockey weigh in">
            <a:extLst>
              <a:ext uri="{FF2B5EF4-FFF2-40B4-BE49-F238E27FC236}">
                <a16:creationId xmlns:a16="http://schemas.microsoft.com/office/drawing/2014/main" id="{C04BA3F7-CF80-4CA8-9D2C-F371B4292B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7440" y="4343400"/>
            <a:ext cx="2469821" cy="202988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2A83A82-3E47-43B7-8617-693A977AF81E}"/>
              </a:ext>
            </a:extLst>
          </p:cNvPr>
          <p:cNvSpPr/>
          <p:nvPr/>
        </p:nvSpPr>
        <p:spPr>
          <a:xfrm>
            <a:off x="3386605" y="6330307"/>
            <a:ext cx="1460656" cy="184666"/>
          </a:xfrm>
          <a:prstGeom prst="rect">
            <a:avLst/>
          </a:prstGeom>
        </p:spPr>
        <p:txBody>
          <a:bodyPr wrap="none">
            <a:spAutoFit/>
          </a:bodyPr>
          <a:lstStyle/>
          <a:p>
            <a:r>
              <a:rPr lang="en-AU" sz="600" dirty="0"/>
              <a:t>https://www.geograph.ie/photo/910987</a:t>
            </a:r>
          </a:p>
        </p:txBody>
      </p:sp>
      <p:sp>
        <p:nvSpPr>
          <p:cNvPr id="21" name="Rectangle 2">
            <a:extLst>
              <a:ext uri="{FF2B5EF4-FFF2-40B4-BE49-F238E27FC236}">
                <a16:creationId xmlns:a16="http://schemas.microsoft.com/office/drawing/2014/main" id="{FCAFB118-035F-2D41-A7E7-1B0C9AC15C8A}"/>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29" name="Group 28">
            <a:extLst>
              <a:ext uri="{FF2B5EF4-FFF2-40B4-BE49-F238E27FC236}">
                <a16:creationId xmlns:a16="http://schemas.microsoft.com/office/drawing/2014/main" id="{1FCDB5E7-1A60-8144-BC81-ED9A9160EC86}"/>
              </a:ext>
            </a:extLst>
          </p:cNvPr>
          <p:cNvGrpSpPr/>
          <p:nvPr/>
        </p:nvGrpSpPr>
        <p:grpSpPr>
          <a:xfrm>
            <a:off x="46334" y="977870"/>
            <a:ext cx="1921512" cy="5041929"/>
            <a:chOff x="-1216377" y="1368184"/>
            <a:chExt cx="1862315" cy="4917610"/>
          </a:xfrm>
        </p:grpSpPr>
        <p:sp>
          <p:nvSpPr>
            <p:cNvPr id="30" name="small_button1">
              <a:extLst>
                <a:ext uri="{FF2B5EF4-FFF2-40B4-BE49-F238E27FC236}">
                  <a16:creationId xmlns:a16="http://schemas.microsoft.com/office/drawing/2014/main" id="{6C32ED9D-AB79-E04B-8C81-74B34DA6562D}"/>
                </a:ext>
              </a:extLst>
            </p:cNvPr>
            <p:cNvSpPr/>
            <p:nvPr/>
          </p:nvSpPr>
          <p:spPr>
            <a:xfrm>
              <a:off x="-1104647" y="2483764"/>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31" name="small_button1">
              <a:extLst>
                <a:ext uri="{FF2B5EF4-FFF2-40B4-BE49-F238E27FC236}">
                  <a16:creationId xmlns:a16="http://schemas.microsoft.com/office/drawing/2014/main" id="{CCFF1797-6AC3-0045-BE16-99B6972AFEAF}"/>
                </a:ext>
              </a:extLst>
            </p:cNvPr>
            <p:cNvSpPr/>
            <p:nvPr/>
          </p:nvSpPr>
          <p:spPr>
            <a:xfrm>
              <a:off x="-1104647" y="3235437"/>
              <a:ext cx="1622604"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32" name="small_button1">
              <a:extLst>
                <a:ext uri="{FF2B5EF4-FFF2-40B4-BE49-F238E27FC236}">
                  <a16:creationId xmlns:a16="http://schemas.microsoft.com/office/drawing/2014/main" id="{38A98A7B-7D07-BE45-B79B-F896CC3D48BB}"/>
                </a:ext>
              </a:extLst>
            </p:cNvPr>
            <p:cNvSpPr/>
            <p:nvPr/>
          </p:nvSpPr>
          <p:spPr>
            <a:xfrm>
              <a:off x="-1088396" y="3986553"/>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33" name="small_button1">
              <a:extLst>
                <a:ext uri="{FF2B5EF4-FFF2-40B4-BE49-F238E27FC236}">
                  <a16:creationId xmlns:a16="http://schemas.microsoft.com/office/drawing/2014/main" id="{438D77E7-8632-6848-834E-F113C06C2E39}"/>
                </a:ext>
              </a:extLst>
            </p:cNvPr>
            <p:cNvSpPr/>
            <p:nvPr/>
          </p:nvSpPr>
          <p:spPr>
            <a:xfrm>
              <a:off x="-1096523" y="473766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34" name="small_button1">
              <a:extLst>
                <a:ext uri="{FF2B5EF4-FFF2-40B4-BE49-F238E27FC236}">
                  <a16:creationId xmlns:a16="http://schemas.microsoft.com/office/drawing/2014/main" id="{BA740041-3105-5B4E-BDF4-E84D19F97C0C}"/>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35" name="small_button1">
              <a:extLst>
                <a:ext uri="{FF2B5EF4-FFF2-40B4-BE49-F238E27FC236}">
                  <a16:creationId xmlns:a16="http://schemas.microsoft.com/office/drawing/2014/main" id="{8263D930-1403-2A4D-8096-73413C94A612}"/>
                </a:ext>
              </a:extLst>
            </p:cNvPr>
            <p:cNvSpPr/>
            <p:nvPr/>
          </p:nvSpPr>
          <p:spPr>
            <a:xfrm>
              <a:off x="-1121935" y="5549837"/>
              <a:ext cx="1606355" cy="735957"/>
            </a:xfrm>
            <a:prstGeom prst="roundRect">
              <a:avLst/>
            </a:prstGeom>
            <a:solidFill>
              <a:srgbClr val="FFC0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Tree>
    <p:extLst>
      <p:ext uri="{BB962C8B-B14F-4D97-AF65-F5344CB8AC3E}">
        <p14:creationId xmlns:p14="http://schemas.microsoft.com/office/powerpoint/2010/main" val="456646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21</a:t>
            </a:fld>
            <a:endParaRPr lang="en-US" dirty="0"/>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9880" y="6101978"/>
            <a:ext cx="457501" cy="457955"/>
          </a:xfrm>
          <a:prstGeom prst="rect">
            <a:avLst/>
          </a:prstGeom>
          <a:noFill/>
        </p:spPr>
      </p:pic>
      <p:sp>
        <p:nvSpPr>
          <p:cNvPr id="8" name="TextBox 7">
            <a:hlinkClick r:id="rId3"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2" name="Rectangle 21">
            <a:extLst>
              <a:ext uri="{FF2B5EF4-FFF2-40B4-BE49-F238E27FC236}">
                <a16:creationId xmlns:a16="http://schemas.microsoft.com/office/drawing/2014/main" id="{7A3A070D-C22F-4AD0-ADFF-A6C820113997}"/>
              </a:ext>
            </a:extLst>
          </p:cNvPr>
          <p:cNvSpPr/>
          <p:nvPr/>
        </p:nvSpPr>
        <p:spPr>
          <a:xfrm>
            <a:off x="2061252" y="928829"/>
            <a:ext cx="6897684" cy="54476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Body Composition</a:t>
            </a:r>
          </a:p>
          <a:p>
            <a:pPr fontAlgn="base">
              <a:spcBef>
                <a:spcPct val="0"/>
              </a:spcBef>
              <a:spcAft>
                <a:spcPct val="0"/>
              </a:spcAft>
            </a:pPr>
            <a:endParaRPr lang="en-US" sz="1000" b="1" dirty="0"/>
          </a:p>
          <a:p>
            <a:pPr marL="342900" indent="-342900">
              <a:spcBef>
                <a:spcPts val="0"/>
              </a:spcBef>
              <a:buFont typeface="Arial" panose="020B0604020202020204" pitchFamily="34" charset="0"/>
              <a:buChar char="•"/>
            </a:pPr>
            <a:r>
              <a:rPr lang="en-GB" dirty="0"/>
              <a:t>There is a lower limit of body mass at which point any further decrease in weight impairs health and alters normal physiological functioning of the body</a:t>
            </a:r>
          </a:p>
          <a:p>
            <a:pPr>
              <a:spcBef>
                <a:spcPts val="0"/>
              </a:spcBef>
            </a:pPr>
            <a:endParaRPr lang="en-GB" sz="1000" dirty="0"/>
          </a:p>
          <a:p>
            <a:pPr marL="342900" indent="-342900">
              <a:spcBef>
                <a:spcPts val="0"/>
              </a:spcBef>
              <a:buFont typeface="Arial" panose="020B0604020202020204" pitchFamily="34" charset="0"/>
              <a:buChar char="•"/>
            </a:pPr>
            <a:r>
              <a:rPr lang="en-GB" dirty="0"/>
              <a:t>Anthropometric measurements cannot provide precise estimates of percentage body fat, but can provide valuable &amp; reliable information on increased health risk </a:t>
            </a:r>
          </a:p>
          <a:p>
            <a:pPr marL="342900" indent="-342900">
              <a:spcBef>
                <a:spcPts val="0"/>
              </a:spcBef>
              <a:buFont typeface="Arial" panose="020B0604020202020204" pitchFamily="34" charset="0"/>
              <a:buChar char="•"/>
            </a:pPr>
            <a:endParaRPr lang="en-GB" sz="2000" dirty="0"/>
          </a:p>
          <a:p>
            <a:pPr marL="342900" indent="-342900">
              <a:spcBef>
                <a:spcPts val="0"/>
              </a:spcBef>
              <a:buFont typeface="Arial" panose="020B0604020202020204" pitchFamily="34" charset="0"/>
              <a:buChar char="•"/>
            </a:pPr>
            <a:endParaRPr lang="en-GB" sz="2000" dirty="0"/>
          </a:p>
          <a:p>
            <a:pPr marL="342900" indent="-342900">
              <a:spcBef>
                <a:spcPts val="0"/>
              </a:spcBef>
              <a:buFont typeface="Arial" panose="020B0604020202020204" pitchFamily="34" charset="0"/>
              <a:buChar char="•"/>
            </a:pPr>
            <a:endParaRPr lang="en-GB" sz="2000" dirty="0"/>
          </a:p>
          <a:p>
            <a:pPr marL="342900" indent="-342900">
              <a:spcBef>
                <a:spcPts val="0"/>
              </a:spcBef>
              <a:buFont typeface="Arial" panose="020B0604020202020204" pitchFamily="34" charset="0"/>
              <a:buChar char="•"/>
            </a:pPr>
            <a:endParaRPr lang="en-GB" sz="2000" dirty="0"/>
          </a:p>
          <a:p>
            <a:pPr marL="342900" indent="-342900">
              <a:spcBef>
                <a:spcPts val="0"/>
              </a:spcBef>
              <a:buFont typeface="Arial" panose="020B0604020202020204" pitchFamily="34" charset="0"/>
              <a:buChar char="•"/>
            </a:pPr>
            <a:endParaRPr lang="en-GB" sz="2000" dirty="0"/>
          </a:p>
          <a:p>
            <a:pPr marL="342900" indent="-342900">
              <a:spcBef>
                <a:spcPts val="0"/>
              </a:spcBef>
              <a:buFont typeface="Arial" panose="020B0604020202020204" pitchFamily="34" charset="0"/>
              <a:buChar char="•"/>
            </a:pPr>
            <a:endParaRPr lang="en-GB" sz="2000" dirty="0"/>
          </a:p>
          <a:p>
            <a:pPr marL="342900" indent="-342900">
              <a:spcBef>
                <a:spcPts val="0"/>
              </a:spcBef>
              <a:buFont typeface="Arial" panose="020B0604020202020204" pitchFamily="34" charset="0"/>
              <a:buChar char="•"/>
            </a:pPr>
            <a:endParaRPr lang="en-GB" sz="2000" dirty="0"/>
          </a:p>
          <a:p>
            <a:pPr marL="342900" indent="-342900">
              <a:spcBef>
                <a:spcPts val="0"/>
              </a:spcBef>
              <a:buFont typeface="Arial" panose="020B0604020202020204" pitchFamily="34" charset="0"/>
              <a:buChar char="•"/>
            </a:pPr>
            <a:endParaRPr lang="en-GB" sz="2000" dirty="0"/>
          </a:p>
          <a:p>
            <a:pPr marL="342900" indent="-342900">
              <a:spcBef>
                <a:spcPts val="0"/>
              </a:spcBef>
              <a:buFont typeface="Arial" panose="020B0604020202020204" pitchFamily="34" charset="0"/>
              <a:buChar char="•"/>
            </a:pPr>
            <a:endParaRPr lang="en-GB" sz="2000" dirty="0"/>
          </a:p>
          <a:p>
            <a:pPr marL="342900" indent="-342900">
              <a:spcBef>
                <a:spcPts val="0"/>
              </a:spcBef>
              <a:buFont typeface="Arial" panose="020B0604020202020204" pitchFamily="34" charset="0"/>
              <a:buChar char="•"/>
            </a:pPr>
            <a:endParaRPr lang="en-GB" sz="2000" dirty="0"/>
          </a:p>
        </p:txBody>
      </p:sp>
      <p:sp>
        <p:nvSpPr>
          <p:cNvPr id="2" name="AutoShape 2" descr="Image result for marathon runner">
            <a:extLst>
              <a:ext uri="{FF2B5EF4-FFF2-40B4-BE49-F238E27FC236}">
                <a16:creationId xmlns:a16="http://schemas.microsoft.com/office/drawing/2014/main" id="{A7F17ACC-6CE9-4A51-8B7D-37EA41E9541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6564" name="Picture 4" descr="Marathon, Runner, Sport, Compete, Man, Black, Kenya">
            <a:extLst>
              <a:ext uri="{FF2B5EF4-FFF2-40B4-BE49-F238E27FC236}">
                <a16:creationId xmlns:a16="http://schemas.microsoft.com/office/drawing/2014/main" id="{D6064258-31F2-4EC2-B54C-D86FC4EAEE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6702" y="3431692"/>
            <a:ext cx="2030098" cy="26721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7F5D365-C681-4F86-BDE5-25FA85E51EF0}"/>
              </a:ext>
            </a:extLst>
          </p:cNvPr>
          <p:cNvSpPr/>
          <p:nvPr/>
        </p:nvSpPr>
        <p:spPr>
          <a:xfrm>
            <a:off x="6494206" y="6056166"/>
            <a:ext cx="2649794" cy="184666"/>
          </a:xfrm>
          <a:prstGeom prst="rect">
            <a:avLst/>
          </a:prstGeom>
        </p:spPr>
        <p:txBody>
          <a:bodyPr wrap="square">
            <a:spAutoFit/>
          </a:bodyPr>
          <a:lstStyle/>
          <a:p>
            <a:r>
              <a:rPr lang="en-AU" sz="600" dirty="0"/>
              <a:t>https://pixabay.com/en/marathon-runner-sport-compete-man-2834394/</a:t>
            </a:r>
          </a:p>
        </p:txBody>
      </p:sp>
      <p:pic>
        <p:nvPicPr>
          <p:cNvPr id="66566" name="Picture 6" descr="Image result for elite golfer">
            <a:extLst>
              <a:ext uri="{FF2B5EF4-FFF2-40B4-BE49-F238E27FC236}">
                <a16:creationId xmlns:a16="http://schemas.microsoft.com/office/drawing/2014/main" id="{FDE8A610-9101-47F0-9614-A65E4831E9A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8744" y="3450377"/>
            <a:ext cx="1782056" cy="267215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16748AC-9589-40C0-8292-9D7265CDB3A6}"/>
              </a:ext>
            </a:extLst>
          </p:cNvPr>
          <p:cNvSpPr/>
          <p:nvPr/>
        </p:nvSpPr>
        <p:spPr>
          <a:xfrm>
            <a:off x="4495800" y="6139934"/>
            <a:ext cx="2133600" cy="184666"/>
          </a:xfrm>
          <a:prstGeom prst="rect">
            <a:avLst/>
          </a:prstGeom>
        </p:spPr>
        <p:txBody>
          <a:bodyPr wrap="square">
            <a:spAutoFit/>
          </a:bodyPr>
          <a:lstStyle/>
          <a:p>
            <a:r>
              <a:rPr lang="en-AU" sz="600" dirty="0"/>
              <a:t>https://www.flickr.com/photos/nostri-imago/3495161161</a:t>
            </a:r>
          </a:p>
        </p:txBody>
      </p:sp>
      <p:pic>
        <p:nvPicPr>
          <p:cNvPr id="66568" name="Picture 8" descr="Image result for hammer throw">
            <a:extLst>
              <a:ext uri="{FF2B5EF4-FFF2-40B4-BE49-F238E27FC236}">
                <a16:creationId xmlns:a16="http://schemas.microsoft.com/office/drawing/2014/main" id="{1017C767-445F-408E-B94A-F0846229EB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40093" y="3429000"/>
            <a:ext cx="2030097" cy="26721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270F735-344B-4894-8D0C-0F75CBCECF6B}"/>
              </a:ext>
            </a:extLst>
          </p:cNvPr>
          <p:cNvSpPr/>
          <p:nvPr/>
        </p:nvSpPr>
        <p:spPr>
          <a:xfrm>
            <a:off x="2437579" y="6079374"/>
            <a:ext cx="2134421" cy="184666"/>
          </a:xfrm>
          <a:prstGeom prst="rect">
            <a:avLst/>
          </a:prstGeom>
        </p:spPr>
        <p:txBody>
          <a:bodyPr wrap="square">
            <a:spAutoFit/>
          </a:bodyPr>
          <a:lstStyle/>
          <a:p>
            <a:r>
              <a:rPr lang="en-AU" sz="600" dirty="0"/>
              <a:t>https://www.flickr.com/photos/dirkhansen/4618281617</a:t>
            </a:r>
          </a:p>
        </p:txBody>
      </p:sp>
      <p:sp>
        <p:nvSpPr>
          <p:cNvPr id="24" name="Rectangle 2">
            <a:extLst>
              <a:ext uri="{FF2B5EF4-FFF2-40B4-BE49-F238E27FC236}">
                <a16:creationId xmlns:a16="http://schemas.microsoft.com/office/drawing/2014/main" id="{C7E5EAE6-FB47-C94B-8513-2EE8BB34247E}"/>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31" name="Group 30">
            <a:extLst>
              <a:ext uri="{FF2B5EF4-FFF2-40B4-BE49-F238E27FC236}">
                <a16:creationId xmlns:a16="http://schemas.microsoft.com/office/drawing/2014/main" id="{496B45A1-8BE8-1043-AB54-A42E870DABEF}"/>
              </a:ext>
            </a:extLst>
          </p:cNvPr>
          <p:cNvGrpSpPr/>
          <p:nvPr/>
        </p:nvGrpSpPr>
        <p:grpSpPr>
          <a:xfrm>
            <a:off x="46334" y="977870"/>
            <a:ext cx="1921512" cy="5041929"/>
            <a:chOff x="-1216377" y="1368184"/>
            <a:chExt cx="1862315" cy="4917610"/>
          </a:xfrm>
        </p:grpSpPr>
        <p:sp>
          <p:nvSpPr>
            <p:cNvPr id="32" name="small_button1">
              <a:extLst>
                <a:ext uri="{FF2B5EF4-FFF2-40B4-BE49-F238E27FC236}">
                  <a16:creationId xmlns:a16="http://schemas.microsoft.com/office/drawing/2014/main" id="{C27D819C-0580-1E43-8DAB-4D3A3EE74302}"/>
                </a:ext>
              </a:extLst>
            </p:cNvPr>
            <p:cNvSpPr/>
            <p:nvPr/>
          </p:nvSpPr>
          <p:spPr>
            <a:xfrm>
              <a:off x="-1104647" y="2483764"/>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Cardiorespiratory Endurance</a:t>
              </a:r>
            </a:p>
          </p:txBody>
        </p:sp>
        <p:sp>
          <p:nvSpPr>
            <p:cNvPr id="33" name="small_button1">
              <a:extLst>
                <a:ext uri="{FF2B5EF4-FFF2-40B4-BE49-F238E27FC236}">
                  <a16:creationId xmlns:a16="http://schemas.microsoft.com/office/drawing/2014/main" id="{F2FCFFF4-E005-964C-ACF9-43F79716D2F8}"/>
                </a:ext>
              </a:extLst>
            </p:cNvPr>
            <p:cNvSpPr/>
            <p:nvPr/>
          </p:nvSpPr>
          <p:spPr>
            <a:xfrm>
              <a:off x="-1104647" y="3235437"/>
              <a:ext cx="1622604"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Strength</a:t>
              </a:r>
            </a:p>
          </p:txBody>
        </p:sp>
        <p:sp>
          <p:nvSpPr>
            <p:cNvPr id="34" name="small_button1">
              <a:extLst>
                <a:ext uri="{FF2B5EF4-FFF2-40B4-BE49-F238E27FC236}">
                  <a16:creationId xmlns:a16="http://schemas.microsoft.com/office/drawing/2014/main" id="{066AA2A5-05F1-2D4B-AEC5-F0554CC23266}"/>
                </a:ext>
              </a:extLst>
            </p:cNvPr>
            <p:cNvSpPr/>
            <p:nvPr/>
          </p:nvSpPr>
          <p:spPr>
            <a:xfrm>
              <a:off x="-1088396" y="3986553"/>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Muscular Endurance</a:t>
              </a:r>
            </a:p>
          </p:txBody>
        </p:sp>
        <p:sp>
          <p:nvSpPr>
            <p:cNvPr id="35" name="small_button1">
              <a:extLst>
                <a:ext uri="{FF2B5EF4-FFF2-40B4-BE49-F238E27FC236}">
                  <a16:creationId xmlns:a16="http://schemas.microsoft.com/office/drawing/2014/main" id="{C4024D33-93C6-9545-9E28-6DA49790A109}"/>
                </a:ext>
              </a:extLst>
            </p:cNvPr>
            <p:cNvSpPr/>
            <p:nvPr/>
          </p:nvSpPr>
          <p:spPr>
            <a:xfrm>
              <a:off x="-1096523" y="473766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Flexibility</a:t>
              </a:r>
            </a:p>
          </p:txBody>
        </p:sp>
        <p:sp>
          <p:nvSpPr>
            <p:cNvPr id="36" name="small_button1">
              <a:extLst>
                <a:ext uri="{FF2B5EF4-FFF2-40B4-BE49-F238E27FC236}">
                  <a16:creationId xmlns:a16="http://schemas.microsoft.com/office/drawing/2014/main" id="{E3D20619-783B-7142-89C8-CB35867BB2BF}"/>
                </a:ext>
              </a:extLst>
            </p:cNvPr>
            <p:cNvSpPr/>
            <p:nvPr/>
          </p:nvSpPr>
          <p:spPr>
            <a:xfrm>
              <a:off x="-1216377" y="1368184"/>
              <a:ext cx="186231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Health-related Fitness Components</a:t>
              </a:r>
            </a:p>
          </p:txBody>
        </p:sp>
        <p:sp>
          <p:nvSpPr>
            <p:cNvPr id="37" name="small_button1">
              <a:extLst>
                <a:ext uri="{FF2B5EF4-FFF2-40B4-BE49-F238E27FC236}">
                  <a16:creationId xmlns:a16="http://schemas.microsoft.com/office/drawing/2014/main" id="{2689533A-0B4B-154A-A130-6B18E1146AA4}"/>
                </a:ext>
              </a:extLst>
            </p:cNvPr>
            <p:cNvSpPr/>
            <p:nvPr/>
          </p:nvSpPr>
          <p:spPr>
            <a:xfrm>
              <a:off x="-1121935" y="5549837"/>
              <a:ext cx="1606355" cy="735957"/>
            </a:xfrm>
            <a:prstGeom prst="roundRect">
              <a:avLst/>
            </a:prstGeom>
            <a:solidFill>
              <a:srgbClr val="FFC0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Body Composition</a:t>
              </a:r>
            </a:p>
          </p:txBody>
        </p:sp>
      </p:grpSp>
    </p:spTree>
    <p:extLst>
      <p:ext uri="{BB962C8B-B14F-4D97-AF65-F5344CB8AC3E}">
        <p14:creationId xmlns:p14="http://schemas.microsoft.com/office/powerpoint/2010/main" val="348020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22</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 name="Rectangle 1">
            <a:extLst>
              <a:ext uri="{FF2B5EF4-FFF2-40B4-BE49-F238E27FC236}">
                <a16:creationId xmlns:a16="http://schemas.microsoft.com/office/drawing/2014/main" id="{CB986205-EAAF-479E-8D1E-47993D7B96CC}"/>
              </a:ext>
            </a:extLst>
          </p:cNvPr>
          <p:cNvSpPr/>
          <p:nvPr/>
        </p:nvSpPr>
        <p:spPr>
          <a:xfrm>
            <a:off x="701642" y="1600200"/>
            <a:ext cx="6082018" cy="33547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GB" sz="2000" b="1" dirty="0">
                <a:solidFill>
                  <a:prstClr val="black"/>
                </a:solidFill>
                <a:cs typeface="Arial" charset="0"/>
              </a:rPr>
              <a:t>Skill-Related Fitness Components</a:t>
            </a:r>
          </a:p>
          <a:p>
            <a:pPr fontAlgn="base">
              <a:spcBef>
                <a:spcPct val="0"/>
              </a:spcBef>
              <a:spcAft>
                <a:spcPct val="0"/>
              </a:spcAft>
            </a:pPr>
            <a:endParaRPr lang="en-GB" sz="1000" b="1" dirty="0">
              <a:solidFill>
                <a:prstClr val="black"/>
              </a:solidFill>
              <a:cs typeface="Arial" charset="0"/>
            </a:endParaRPr>
          </a:p>
          <a:p>
            <a:pPr marL="342900" indent="-342900" fontAlgn="base">
              <a:spcBef>
                <a:spcPct val="0"/>
              </a:spcBef>
              <a:spcAft>
                <a:spcPct val="0"/>
              </a:spcAft>
              <a:buFont typeface="Arial" panose="020B0604020202020204" pitchFamily="34" charset="0"/>
              <a:buChar char="•"/>
            </a:pPr>
            <a:r>
              <a:rPr lang="en-GB" dirty="0">
                <a:solidFill>
                  <a:prstClr val="black"/>
                </a:solidFill>
                <a:cs typeface="Arial" charset="0"/>
              </a:rPr>
              <a:t>Often referred to as athletic ability or performance components are more important to improved performance in sport &amp; physical activity.</a:t>
            </a:r>
          </a:p>
          <a:p>
            <a:pPr fontAlgn="base">
              <a:spcBef>
                <a:spcPct val="0"/>
              </a:spcBef>
              <a:spcAft>
                <a:spcPct val="0"/>
              </a:spcAft>
            </a:pPr>
            <a:endParaRPr lang="en-GB" sz="1000" dirty="0">
              <a:solidFill>
                <a:prstClr val="black"/>
              </a:solidFill>
              <a:cs typeface="Arial" charset="0"/>
            </a:endParaRPr>
          </a:p>
          <a:p>
            <a:pPr marL="342900" indent="-342900" fontAlgn="base">
              <a:spcBef>
                <a:spcPct val="0"/>
              </a:spcBef>
              <a:spcAft>
                <a:spcPct val="0"/>
              </a:spcAft>
              <a:buFont typeface="Arial" panose="020B0604020202020204" pitchFamily="34" charset="0"/>
              <a:buChar char="•"/>
            </a:pPr>
            <a:r>
              <a:rPr lang="en-GB" dirty="0">
                <a:solidFill>
                  <a:prstClr val="black"/>
                </a:solidFill>
                <a:cs typeface="Arial" charset="0"/>
              </a:rPr>
              <a:t>These components are more important to improve performance in sport.</a:t>
            </a:r>
          </a:p>
          <a:p>
            <a:pPr fontAlgn="base">
              <a:spcBef>
                <a:spcPct val="0"/>
              </a:spcBef>
              <a:spcAft>
                <a:spcPct val="0"/>
              </a:spcAft>
            </a:pPr>
            <a:endParaRPr lang="en-GB" sz="1000" dirty="0">
              <a:solidFill>
                <a:prstClr val="black"/>
              </a:solidFill>
              <a:cs typeface="Arial" charset="0"/>
            </a:endParaRPr>
          </a:p>
          <a:p>
            <a:pPr marL="342900" indent="-342900" fontAlgn="base">
              <a:spcBef>
                <a:spcPct val="0"/>
              </a:spcBef>
              <a:spcAft>
                <a:spcPct val="0"/>
              </a:spcAft>
              <a:buFont typeface="Arial" panose="020B0604020202020204" pitchFamily="34" charset="0"/>
              <a:buChar char="•"/>
            </a:pPr>
            <a:r>
              <a:rPr lang="en-GB" dirty="0">
                <a:solidFill>
                  <a:prstClr val="black"/>
                </a:solidFill>
                <a:cs typeface="Arial" charset="0"/>
              </a:rPr>
              <a:t>Performance in one area doesn't necessarily transfer to another. Might have a high level of skill in one area but not in another; however, it makes it easier to learn the skills that are needed for sport &amp; physical activity.</a:t>
            </a:r>
          </a:p>
        </p:txBody>
      </p:sp>
      <p:grpSp>
        <p:nvGrpSpPr>
          <p:cNvPr id="10" name="Group 9">
            <a:extLst>
              <a:ext uri="{FF2B5EF4-FFF2-40B4-BE49-F238E27FC236}">
                <a16:creationId xmlns:a16="http://schemas.microsoft.com/office/drawing/2014/main" id="{2C1092EC-9A0F-41A8-84E4-E1D5801F3036}"/>
              </a:ext>
            </a:extLst>
          </p:cNvPr>
          <p:cNvGrpSpPr/>
          <p:nvPr/>
        </p:nvGrpSpPr>
        <p:grpSpPr>
          <a:xfrm>
            <a:off x="7090108" y="1091932"/>
            <a:ext cx="1672892" cy="4707042"/>
            <a:chOff x="8179653" y="-136875"/>
            <a:chExt cx="1672892" cy="6032341"/>
          </a:xfrm>
        </p:grpSpPr>
        <p:sp>
          <p:nvSpPr>
            <p:cNvPr id="11" name="small_button1">
              <a:extLst>
                <a:ext uri="{FF2B5EF4-FFF2-40B4-BE49-F238E27FC236}">
                  <a16:creationId xmlns:a16="http://schemas.microsoft.com/office/drawing/2014/main" id="{F7077B04-51B6-4F9E-B410-7EA5D17D2933}"/>
                </a:ext>
              </a:extLst>
            </p:cNvPr>
            <p:cNvSpPr/>
            <p:nvPr/>
          </p:nvSpPr>
          <p:spPr>
            <a:xfrm>
              <a:off x="8196943" y="1303617"/>
              <a:ext cx="1622605" cy="649361"/>
            </a:xfrm>
            <a:prstGeom prst="roundRect">
              <a:avLst/>
            </a:prstGeom>
            <a:solidFill>
              <a:srgbClr val="00B05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12" name="small_button1">
              <a:extLst>
                <a:ext uri="{FF2B5EF4-FFF2-40B4-BE49-F238E27FC236}">
                  <a16:creationId xmlns:a16="http://schemas.microsoft.com/office/drawing/2014/main" id="{D0377386-1754-4B40-9568-1FCFB6C0CCD2}"/>
                </a:ext>
              </a:extLst>
            </p:cNvPr>
            <p:cNvSpPr/>
            <p:nvPr/>
          </p:nvSpPr>
          <p:spPr>
            <a:xfrm>
              <a:off x="8202962" y="2055465"/>
              <a:ext cx="1649583" cy="659171"/>
            </a:xfrm>
            <a:prstGeom prst="roundRect">
              <a:avLst/>
            </a:prstGeom>
            <a:solidFill>
              <a:srgbClr val="00B0F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13" name="small_button1">
              <a:extLst>
                <a:ext uri="{FF2B5EF4-FFF2-40B4-BE49-F238E27FC236}">
                  <a16:creationId xmlns:a16="http://schemas.microsoft.com/office/drawing/2014/main" id="{D213594E-2A8E-4AEE-84A6-EC873270AEAB}"/>
                </a:ext>
              </a:extLst>
            </p:cNvPr>
            <p:cNvSpPr/>
            <p:nvPr/>
          </p:nvSpPr>
          <p:spPr>
            <a:xfrm>
              <a:off x="8213194" y="2806406"/>
              <a:ext cx="1606355" cy="674905"/>
            </a:xfrm>
            <a:prstGeom prst="roundRect">
              <a:avLst/>
            </a:prstGeom>
            <a:solidFill>
              <a:srgbClr val="FFFF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15" name="small_button1">
              <a:extLst>
                <a:ext uri="{FF2B5EF4-FFF2-40B4-BE49-F238E27FC236}">
                  <a16:creationId xmlns:a16="http://schemas.microsoft.com/office/drawing/2014/main" id="{28A6B552-9A05-41E9-A373-EFB9FAFAB1D3}"/>
                </a:ext>
              </a:extLst>
            </p:cNvPr>
            <p:cNvSpPr/>
            <p:nvPr/>
          </p:nvSpPr>
          <p:spPr>
            <a:xfrm>
              <a:off x="8182944" y="-136875"/>
              <a:ext cx="1622605" cy="1363601"/>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Skill-related Fitness Components</a:t>
              </a:r>
            </a:p>
          </p:txBody>
        </p:sp>
        <p:sp>
          <p:nvSpPr>
            <p:cNvPr id="16" name="small_button1">
              <a:extLst>
                <a:ext uri="{FF2B5EF4-FFF2-40B4-BE49-F238E27FC236}">
                  <a16:creationId xmlns:a16="http://schemas.microsoft.com/office/drawing/2014/main" id="{3B378FC9-D2C3-4C70-956C-9B28EC7C6A5E}"/>
                </a:ext>
              </a:extLst>
            </p:cNvPr>
            <p:cNvSpPr/>
            <p:nvPr/>
          </p:nvSpPr>
          <p:spPr>
            <a:xfrm>
              <a:off x="8179655" y="3554964"/>
              <a:ext cx="1606355" cy="735957"/>
            </a:xfrm>
            <a:prstGeom prst="roundRect">
              <a:avLst/>
            </a:prstGeom>
            <a:solidFill>
              <a:srgbClr val="9900FF"/>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17" name="small_button1">
              <a:extLst>
                <a:ext uri="{FF2B5EF4-FFF2-40B4-BE49-F238E27FC236}">
                  <a16:creationId xmlns:a16="http://schemas.microsoft.com/office/drawing/2014/main" id="{E60B6696-75FB-4969-9436-AC0D24F960AC}"/>
                </a:ext>
              </a:extLst>
            </p:cNvPr>
            <p:cNvSpPr/>
            <p:nvPr/>
          </p:nvSpPr>
          <p:spPr>
            <a:xfrm>
              <a:off x="8196943" y="4367131"/>
              <a:ext cx="1606355" cy="735957"/>
            </a:xfrm>
            <a:prstGeom prst="roundRect">
              <a:avLst/>
            </a:prstGeom>
            <a:solidFill>
              <a:srgbClr val="0070C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18" name="small_button1">
              <a:extLst>
                <a:ext uri="{FF2B5EF4-FFF2-40B4-BE49-F238E27FC236}">
                  <a16:creationId xmlns:a16="http://schemas.microsoft.com/office/drawing/2014/main" id="{04D5626B-BC87-4759-963C-F05C4DBAB669}"/>
                </a:ext>
              </a:extLst>
            </p:cNvPr>
            <p:cNvSpPr/>
            <p:nvPr/>
          </p:nvSpPr>
          <p:spPr>
            <a:xfrm>
              <a:off x="8179653" y="5159509"/>
              <a:ext cx="1606355" cy="735957"/>
            </a:xfrm>
            <a:prstGeom prst="roundRect">
              <a:avLst/>
            </a:prstGeom>
            <a:solidFill>
              <a:schemeClr val="accent6"/>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sp>
        <p:nvSpPr>
          <p:cNvPr id="19" name="Rectangle 2">
            <a:extLst>
              <a:ext uri="{FF2B5EF4-FFF2-40B4-BE49-F238E27FC236}">
                <a16:creationId xmlns:a16="http://schemas.microsoft.com/office/drawing/2014/main" id="{770A46DF-CAB5-9B4A-8B0E-6049F41EC778}"/>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290570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endParaRPr lang="en-US" dirty="0"/>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23</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1981200" y="937279"/>
            <a:ext cx="6781800"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Muscular Power</a:t>
            </a:r>
          </a:p>
          <a:p>
            <a:pPr fontAlgn="base">
              <a:spcBef>
                <a:spcPct val="0"/>
              </a:spcBef>
              <a:spcAft>
                <a:spcPct val="0"/>
              </a:spcAft>
            </a:pPr>
            <a:endParaRPr lang="en-US" sz="1000" b="1" dirty="0">
              <a:solidFill>
                <a:srgbClr val="FF0000"/>
              </a:solidFill>
            </a:endParaRPr>
          </a:p>
          <a:p>
            <a:pPr marL="342900" indent="-342900" fontAlgn="base">
              <a:spcBef>
                <a:spcPct val="0"/>
              </a:spcBef>
              <a:spcAft>
                <a:spcPct val="0"/>
              </a:spcAft>
              <a:buFont typeface="Arial" panose="020B0604020202020204" pitchFamily="34" charset="0"/>
              <a:buChar char="•"/>
            </a:pPr>
            <a:r>
              <a:rPr lang="en-GB" dirty="0"/>
              <a:t>The ability to exert a maximal contraction quickly or in one explosive effort (often mixed up with strength)</a:t>
            </a:r>
          </a:p>
          <a:p>
            <a:pPr marL="342900" indent="-342900" fontAlgn="base">
              <a:spcBef>
                <a:spcPct val="0"/>
              </a:spcBef>
              <a:spcAft>
                <a:spcPct val="0"/>
              </a:spcAft>
              <a:buFont typeface="Arial" panose="020B0604020202020204" pitchFamily="34" charset="0"/>
              <a:buChar char="•"/>
            </a:pPr>
            <a:r>
              <a:rPr lang="en-AU" dirty="0"/>
              <a:t>Power = force * speed</a:t>
            </a:r>
          </a:p>
          <a:p>
            <a:pPr marL="800100" lvl="1" indent="-342900" fontAlgn="base">
              <a:spcBef>
                <a:spcPct val="0"/>
              </a:spcBef>
              <a:spcAft>
                <a:spcPct val="0"/>
              </a:spcAft>
              <a:buFont typeface="Arial" panose="020B0604020202020204" pitchFamily="34" charset="0"/>
              <a:buChar char="•"/>
            </a:pPr>
            <a:r>
              <a:rPr lang="en-AU" dirty="0"/>
              <a:t>Force = strength </a:t>
            </a:r>
          </a:p>
          <a:p>
            <a:pPr marL="800100" lvl="1" indent="-342900" fontAlgn="base">
              <a:spcBef>
                <a:spcPct val="0"/>
              </a:spcBef>
              <a:spcAft>
                <a:spcPct val="0"/>
              </a:spcAft>
              <a:buFont typeface="Arial" panose="020B0604020202020204" pitchFamily="34" charset="0"/>
              <a:buChar char="•"/>
            </a:pPr>
            <a:r>
              <a:rPr lang="en-AU" dirty="0"/>
              <a:t>Speed = speed at which movement occurs (distance/time)</a:t>
            </a:r>
          </a:p>
        </p:txBody>
      </p:sp>
      <p:grpSp>
        <p:nvGrpSpPr>
          <p:cNvPr id="21" name="Group 20">
            <a:extLst>
              <a:ext uri="{FF2B5EF4-FFF2-40B4-BE49-F238E27FC236}">
                <a16:creationId xmlns:a16="http://schemas.microsoft.com/office/drawing/2014/main" id="{17AC03C1-6CD5-4EFF-ADD5-AEB9BBB19001}"/>
              </a:ext>
            </a:extLst>
          </p:cNvPr>
          <p:cNvGrpSpPr/>
          <p:nvPr/>
        </p:nvGrpSpPr>
        <p:grpSpPr>
          <a:xfrm>
            <a:off x="138158" y="1091389"/>
            <a:ext cx="1663728" cy="4275171"/>
            <a:chOff x="8188817" y="203555"/>
            <a:chExt cx="1663728" cy="5694633"/>
          </a:xfrm>
        </p:grpSpPr>
        <p:sp>
          <p:nvSpPr>
            <p:cNvPr id="22" name="small_button1">
              <a:extLst>
                <a:ext uri="{FF2B5EF4-FFF2-40B4-BE49-F238E27FC236}">
                  <a16:creationId xmlns:a16="http://schemas.microsoft.com/office/drawing/2014/main" id="{C48EE218-1531-407E-9B6D-01AACEAB6AD5}"/>
                </a:ext>
              </a:extLst>
            </p:cNvPr>
            <p:cNvSpPr/>
            <p:nvPr/>
          </p:nvSpPr>
          <p:spPr>
            <a:xfrm>
              <a:off x="8196943" y="1303617"/>
              <a:ext cx="1622605" cy="649361"/>
            </a:xfrm>
            <a:prstGeom prst="roundRect">
              <a:avLst/>
            </a:prstGeom>
            <a:solidFill>
              <a:srgbClr val="00B05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23" name="small_button1">
              <a:extLst>
                <a:ext uri="{FF2B5EF4-FFF2-40B4-BE49-F238E27FC236}">
                  <a16:creationId xmlns:a16="http://schemas.microsoft.com/office/drawing/2014/main" id="{5EB94FE9-2364-40C5-A7FF-637610EE2E99}"/>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24" name="small_button1">
              <a:extLst>
                <a:ext uri="{FF2B5EF4-FFF2-40B4-BE49-F238E27FC236}">
                  <a16:creationId xmlns:a16="http://schemas.microsoft.com/office/drawing/2014/main" id="{911DB505-E10D-4E9A-BD82-070766DF54DD}"/>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26" name="small_button1">
              <a:extLst>
                <a:ext uri="{FF2B5EF4-FFF2-40B4-BE49-F238E27FC236}">
                  <a16:creationId xmlns:a16="http://schemas.microsoft.com/office/drawing/2014/main" id="{B0138768-210B-405B-970E-75D16DC64092}"/>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27" name="small_button1">
              <a:extLst>
                <a:ext uri="{FF2B5EF4-FFF2-40B4-BE49-F238E27FC236}">
                  <a16:creationId xmlns:a16="http://schemas.microsoft.com/office/drawing/2014/main" id="{596302F9-A8E2-468A-B976-C07D2A202D2A}"/>
                </a:ext>
              </a:extLst>
            </p:cNvPr>
            <p:cNvSpPr/>
            <p:nvPr/>
          </p:nvSpPr>
          <p:spPr>
            <a:xfrm>
              <a:off x="8214491" y="355768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28" name="small_button1">
              <a:extLst>
                <a:ext uri="{FF2B5EF4-FFF2-40B4-BE49-F238E27FC236}">
                  <a16:creationId xmlns:a16="http://schemas.microsoft.com/office/drawing/2014/main" id="{BB580D5B-4F8B-457D-822A-2DA7D107F473}"/>
                </a:ext>
              </a:extLst>
            </p:cNvPr>
            <p:cNvSpPr/>
            <p:nvPr/>
          </p:nvSpPr>
          <p:spPr>
            <a:xfrm>
              <a:off x="8231779" y="436985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29" name="small_button1">
              <a:extLst>
                <a:ext uri="{FF2B5EF4-FFF2-40B4-BE49-F238E27FC236}">
                  <a16:creationId xmlns:a16="http://schemas.microsoft.com/office/drawing/2014/main" id="{1D2B3EF7-95F1-4FCD-B47E-6CFD3C755DFB}"/>
                </a:ext>
              </a:extLst>
            </p:cNvPr>
            <p:cNvSpPr/>
            <p:nvPr/>
          </p:nvSpPr>
          <p:spPr>
            <a:xfrm>
              <a:off x="8214489" y="5162231"/>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pic>
        <p:nvPicPr>
          <p:cNvPr id="30" name="Picture 4" descr="IMG_2988062009 by jontunn.">
            <a:extLst>
              <a:ext uri="{FF2B5EF4-FFF2-40B4-BE49-F238E27FC236}">
                <a16:creationId xmlns:a16="http://schemas.microsoft.com/office/drawing/2014/main" id="{AF093873-ED38-40C6-BD15-C9B55789A8C2}"/>
              </a:ext>
            </a:extLst>
          </p:cNvPr>
          <p:cNvPicPr>
            <a:picLocks noChangeAspect="1" noChangeArrowheads="1"/>
          </p:cNvPicPr>
          <p:nvPr/>
        </p:nvPicPr>
        <p:blipFill>
          <a:blip r:embed="rId4" cstate="print"/>
          <a:srcRect/>
          <a:stretch>
            <a:fillRect/>
          </a:stretch>
        </p:blipFill>
        <p:spPr bwMode="auto">
          <a:xfrm>
            <a:off x="3317968" y="2930477"/>
            <a:ext cx="2760405" cy="3548792"/>
          </a:xfrm>
          <a:prstGeom prst="rect">
            <a:avLst/>
          </a:prstGeom>
          <a:noFill/>
        </p:spPr>
      </p:pic>
      <p:sp>
        <p:nvSpPr>
          <p:cNvPr id="31" name="Rectangle 30">
            <a:extLst>
              <a:ext uri="{FF2B5EF4-FFF2-40B4-BE49-F238E27FC236}">
                <a16:creationId xmlns:a16="http://schemas.microsoft.com/office/drawing/2014/main" id="{5F6A851F-51B4-4D24-A63F-3BDAD5932070}"/>
              </a:ext>
            </a:extLst>
          </p:cNvPr>
          <p:cNvSpPr/>
          <p:nvPr/>
        </p:nvSpPr>
        <p:spPr>
          <a:xfrm>
            <a:off x="4572000" y="6459993"/>
            <a:ext cx="2514600"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www.flickr.com/photos/jontunnell/3644800187/</a:t>
            </a:r>
          </a:p>
        </p:txBody>
      </p:sp>
      <p:sp>
        <p:nvSpPr>
          <p:cNvPr id="2" name="TextBox 1">
            <a:extLst>
              <a:ext uri="{FF2B5EF4-FFF2-40B4-BE49-F238E27FC236}">
                <a16:creationId xmlns:a16="http://schemas.microsoft.com/office/drawing/2014/main" id="{99C4ABE4-1165-4A13-850F-CB75808C66EC}"/>
              </a:ext>
            </a:extLst>
          </p:cNvPr>
          <p:cNvSpPr txBox="1"/>
          <p:nvPr/>
        </p:nvSpPr>
        <p:spPr>
          <a:xfrm>
            <a:off x="6156508" y="4621331"/>
            <a:ext cx="2301026" cy="646331"/>
          </a:xfrm>
          <a:prstGeom prst="rect">
            <a:avLst/>
          </a:prstGeom>
          <a:solidFill>
            <a:srgbClr val="FF0000"/>
          </a:solidFill>
          <a:ln>
            <a:solidFill>
              <a:schemeClr val="bg1"/>
            </a:solidFill>
          </a:ln>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GB" b="1" dirty="0">
                <a:solidFill>
                  <a:schemeClr val="bg1"/>
                </a:solidFill>
              </a:rPr>
              <a:t>Muscular Power = Strength x Speed </a:t>
            </a:r>
          </a:p>
        </p:txBody>
      </p:sp>
      <p:sp>
        <p:nvSpPr>
          <p:cNvPr id="32" name="Rectangle 2">
            <a:extLst>
              <a:ext uri="{FF2B5EF4-FFF2-40B4-BE49-F238E27FC236}">
                <a16:creationId xmlns:a16="http://schemas.microsoft.com/office/drawing/2014/main" id="{C36943D7-9B1E-1348-B56F-5BE93CDE9691}"/>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298751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24</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2018735" y="937279"/>
            <a:ext cx="6896665" cy="221599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Muscular Power</a:t>
            </a:r>
          </a:p>
          <a:p>
            <a:pPr marL="342900" indent="-342900" fontAlgn="base">
              <a:spcBef>
                <a:spcPct val="0"/>
              </a:spcBef>
              <a:spcAft>
                <a:spcPct val="0"/>
              </a:spcAft>
              <a:buFont typeface="Arial" panose="020B0604020202020204" pitchFamily="34" charset="0"/>
              <a:buChar char="•"/>
            </a:pPr>
            <a:endParaRPr lang="en-GB" sz="1000" dirty="0"/>
          </a:p>
          <a:p>
            <a:pPr marL="342900" indent="-342900" fontAlgn="base">
              <a:spcBef>
                <a:spcPct val="0"/>
              </a:spcBef>
              <a:spcAft>
                <a:spcPct val="0"/>
              </a:spcAft>
              <a:buFont typeface="Arial" panose="020B0604020202020204" pitchFamily="34" charset="0"/>
              <a:buChar char="•"/>
            </a:pPr>
            <a:r>
              <a:rPr lang="en-GB" dirty="0"/>
              <a:t>Allows athletes to jump higher, hit a ball harder</a:t>
            </a:r>
          </a:p>
          <a:p>
            <a:pPr marL="800100" lvl="1" indent="-342900" fontAlgn="base">
              <a:spcBef>
                <a:spcPct val="0"/>
              </a:spcBef>
              <a:spcAft>
                <a:spcPct val="0"/>
              </a:spcAft>
              <a:buFont typeface="Cambria Math" panose="02040503050406030204" pitchFamily="18" charset="0"/>
              <a:buChar char="⎯"/>
            </a:pPr>
            <a:r>
              <a:rPr lang="en-GB" dirty="0"/>
              <a:t>E.g. jumping events in athletics &amp; throwing events such as javelin, hammer throw, shot put &amp; discuss</a:t>
            </a:r>
          </a:p>
          <a:p>
            <a:pPr marL="1257300" lvl="2" indent="-342900" fontAlgn="base">
              <a:spcBef>
                <a:spcPct val="0"/>
              </a:spcBef>
              <a:spcAft>
                <a:spcPct val="0"/>
              </a:spcAft>
              <a:buFont typeface="Wingdings" pitchFamily="2" charset="2"/>
              <a:buChar char="§"/>
            </a:pPr>
            <a:r>
              <a:rPr lang="en-GB" dirty="0"/>
              <a:t>Team sports often require leaping, jumping &amp; rebounding</a:t>
            </a:r>
          </a:p>
          <a:p>
            <a:pPr marL="342900" indent="-342900" fontAlgn="base">
              <a:spcBef>
                <a:spcPct val="0"/>
              </a:spcBef>
              <a:spcAft>
                <a:spcPct val="0"/>
              </a:spcAft>
              <a:buFont typeface="Arial" panose="020B0604020202020204" pitchFamily="34" charset="0"/>
              <a:buChar char="•"/>
            </a:pPr>
            <a:r>
              <a:rPr lang="en-GB" dirty="0"/>
              <a:t>Power activities = high intensity &amp; short duration: Energy derived from ATP-CP System</a:t>
            </a:r>
          </a:p>
        </p:txBody>
      </p:sp>
      <p:pic>
        <p:nvPicPr>
          <p:cNvPr id="17" name="Picture 2" descr="www.army.mil by The U.S. Army.">
            <a:extLst>
              <a:ext uri="{FF2B5EF4-FFF2-40B4-BE49-F238E27FC236}">
                <a16:creationId xmlns:a16="http://schemas.microsoft.com/office/drawing/2014/main" id="{CFF565A8-6594-45EE-B328-679A9BFB13F7}"/>
              </a:ext>
            </a:extLst>
          </p:cNvPr>
          <p:cNvPicPr>
            <a:picLocks noChangeAspect="1" noChangeArrowheads="1"/>
          </p:cNvPicPr>
          <p:nvPr/>
        </p:nvPicPr>
        <p:blipFill>
          <a:blip r:embed="rId4" cstate="print"/>
          <a:srcRect/>
          <a:stretch>
            <a:fillRect/>
          </a:stretch>
        </p:blipFill>
        <p:spPr bwMode="auto">
          <a:xfrm>
            <a:off x="2998136" y="3352800"/>
            <a:ext cx="4621864" cy="2596233"/>
          </a:xfrm>
          <a:prstGeom prst="rect">
            <a:avLst/>
          </a:prstGeom>
          <a:noFill/>
        </p:spPr>
      </p:pic>
      <p:sp>
        <p:nvSpPr>
          <p:cNvPr id="18" name="Rectangle 17">
            <a:extLst>
              <a:ext uri="{FF2B5EF4-FFF2-40B4-BE49-F238E27FC236}">
                <a16:creationId xmlns:a16="http://schemas.microsoft.com/office/drawing/2014/main" id="{268B16D8-6741-4D40-AA70-77FD51A71006}"/>
              </a:ext>
            </a:extLst>
          </p:cNvPr>
          <p:cNvSpPr/>
          <p:nvPr/>
        </p:nvSpPr>
        <p:spPr>
          <a:xfrm>
            <a:off x="5715000" y="5911334"/>
            <a:ext cx="2133600" cy="1846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a:ea typeface="+mn-ea"/>
                <a:cs typeface="+mn-cs"/>
              </a:rPr>
              <a:t>www.flickr.com/photos/soldiersmediacenter/2606873855/</a:t>
            </a:r>
          </a:p>
        </p:txBody>
      </p:sp>
      <p:sp>
        <p:nvSpPr>
          <p:cNvPr id="20" name="TextBox 19">
            <a:extLst>
              <a:ext uri="{FF2B5EF4-FFF2-40B4-BE49-F238E27FC236}">
                <a16:creationId xmlns:a16="http://schemas.microsoft.com/office/drawing/2014/main" id="{E9E3215F-BE52-44CD-9C43-CC8210719E45}"/>
              </a:ext>
            </a:extLst>
          </p:cNvPr>
          <p:cNvSpPr txBox="1"/>
          <p:nvPr/>
        </p:nvSpPr>
        <p:spPr>
          <a:xfrm>
            <a:off x="2381532" y="6096000"/>
            <a:ext cx="6096000" cy="400110"/>
          </a:xfrm>
          <a:prstGeom prst="rect">
            <a:avLst/>
          </a:prstGeom>
          <a:solidFill>
            <a:srgbClr val="FF0000"/>
          </a:solidFill>
          <a:effectLst/>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Plyometrics is a form of training based on this principle. </a:t>
            </a:r>
          </a:p>
        </p:txBody>
      </p:sp>
      <p:sp>
        <p:nvSpPr>
          <p:cNvPr id="30" name="Rectangle 2">
            <a:extLst>
              <a:ext uri="{FF2B5EF4-FFF2-40B4-BE49-F238E27FC236}">
                <a16:creationId xmlns:a16="http://schemas.microsoft.com/office/drawing/2014/main" id="{E12A3987-7794-3D4D-A266-5640BB77BB9F}"/>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31" name="Group 30">
            <a:extLst>
              <a:ext uri="{FF2B5EF4-FFF2-40B4-BE49-F238E27FC236}">
                <a16:creationId xmlns:a16="http://schemas.microsoft.com/office/drawing/2014/main" id="{9389553D-A702-544F-A696-462577DB437C}"/>
              </a:ext>
            </a:extLst>
          </p:cNvPr>
          <p:cNvGrpSpPr/>
          <p:nvPr/>
        </p:nvGrpSpPr>
        <p:grpSpPr>
          <a:xfrm>
            <a:off x="138158" y="1091389"/>
            <a:ext cx="1663728" cy="4275171"/>
            <a:chOff x="8188817" y="203555"/>
            <a:chExt cx="1663728" cy="5694633"/>
          </a:xfrm>
        </p:grpSpPr>
        <p:sp>
          <p:nvSpPr>
            <p:cNvPr id="32" name="small_button1">
              <a:extLst>
                <a:ext uri="{FF2B5EF4-FFF2-40B4-BE49-F238E27FC236}">
                  <a16:creationId xmlns:a16="http://schemas.microsoft.com/office/drawing/2014/main" id="{2F88A7FC-B5AE-9446-AE23-FB296C004826}"/>
                </a:ext>
              </a:extLst>
            </p:cNvPr>
            <p:cNvSpPr/>
            <p:nvPr/>
          </p:nvSpPr>
          <p:spPr>
            <a:xfrm>
              <a:off x="8196943" y="1303617"/>
              <a:ext cx="1622605" cy="649361"/>
            </a:xfrm>
            <a:prstGeom prst="roundRect">
              <a:avLst/>
            </a:prstGeom>
            <a:solidFill>
              <a:srgbClr val="00B05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33" name="small_button1">
              <a:extLst>
                <a:ext uri="{FF2B5EF4-FFF2-40B4-BE49-F238E27FC236}">
                  <a16:creationId xmlns:a16="http://schemas.microsoft.com/office/drawing/2014/main" id="{610D8A91-7276-8240-AF10-C72BC3B23319}"/>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34" name="small_button1">
              <a:extLst>
                <a:ext uri="{FF2B5EF4-FFF2-40B4-BE49-F238E27FC236}">
                  <a16:creationId xmlns:a16="http://schemas.microsoft.com/office/drawing/2014/main" id="{52942140-11F8-B542-B76B-8BF5AE9782FF}"/>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35" name="small_button1">
              <a:extLst>
                <a:ext uri="{FF2B5EF4-FFF2-40B4-BE49-F238E27FC236}">
                  <a16:creationId xmlns:a16="http://schemas.microsoft.com/office/drawing/2014/main" id="{BE4625AC-F9DF-0441-A40B-6860C5F2BE76}"/>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36" name="small_button1">
              <a:extLst>
                <a:ext uri="{FF2B5EF4-FFF2-40B4-BE49-F238E27FC236}">
                  <a16:creationId xmlns:a16="http://schemas.microsoft.com/office/drawing/2014/main" id="{D4728082-E151-704A-A12C-EC0FEAB56D56}"/>
                </a:ext>
              </a:extLst>
            </p:cNvPr>
            <p:cNvSpPr/>
            <p:nvPr/>
          </p:nvSpPr>
          <p:spPr>
            <a:xfrm>
              <a:off x="8214491" y="355768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37" name="small_button1">
              <a:extLst>
                <a:ext uri="{FF2B5EF4-FFF2-40B4-BE49-F238E27FC236}">
                  <a16:creationId xmlns:a16="http://schemas.microsoft.com/office/drawing/2014/main" id="{E4998C56-3FED-6444-B9D0-DE00E5DE250D}"/>
                </a:ext>
              </a:extLst>
            </p:cNvPr>
            <p:cNvSpPr/>
            <p:nvPr/>
          </p:nvSpPr>
          <p:spPr>
            <a:xfrm>
              <a:off x="8231779" y="436985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38" name="small_button1">
              <a:extLst>
                <a:ext uri="{FF2B5EF4-FFF2-40B4-BE49-F238E27FC236}">
                  <a16:creationId xmlns:a16="http://schemas.microsoft.com/office/drawing/2014/main" id="{CE72CAA5-7DA3-B046-A97A-F1059FA05DF6}"/>
                </a:ext>
              </a:extLst>
            </p:cNvPr>
            <p:cNvSpPr/>
            <p:nvPr/>
          </p:nvSpPr>
          <p:spPr>
            <a:xfrm>
              <a:off x="8214489" y="5162231"/>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spTree>
    <p:extLst>
      <p:ext uri="{BB962C8B-B14F-4D97-AF65-F5344CB8AC3E}">
        <p14:creationId xmlns:p14="http://schemas.microsoft.com/office/powerpoint/2010/main" val="233343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25</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2035087" y="1109181"/>
            <a:ext cx="6804113" cy="30469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Coordination</a:t>
            </a:r>
          </a:p>
          <a:p>
            <a:pPr fontAlgn="base">
              <a:spcBef>
                <a:spcPct val="0"/>
              </a:spcBef>
              <a:spcAft>
                <a:spcPct val="0"/>
              </a:spcAft>
            </a:pPr>
            <a:endParaRPr lang="en-US" sz="1000" b="1" dirty="0">
              <a:solidFill>
                <a:srgbClr val="FF0000"/>
              </a:solidFill>
            </a:endParaRPr>
          </a:p>
          <a:p>
            <a:pPr marL="342900" indent="-342900" fontAlgn="base">
              <a:spcBef>
                <a:spcPct val="0"/>
              </a:spcBef>
              <a:spcAft>
                <a:spcPct val="0"/>
              </a:spcAft>
              <a:buFont typeface="Arial" panose="020B0604020202020204" pitchFamily="34" charset="0"/>
              <a:buChar char="•"/>
            </a:pPr>
            <a:r>
              <a:rPr lang="en-AU" dirty="0"/>
              <a:t>Refers to the skilful and effective interaction of movements.</a:t>
            </a:r>
          </a:p>
          <a:p>
            <a:pPr marL="342900" indent="-342900" fontAlgn="base">
              <a:spcBef>
                <a:spcPct val="0"/>
              </a:spcBef>
              <a:spcAft>
                <a:spcPct val="0"/>
              </a:spcAft>
              <a:buFont typeface="Arial" panose="020B0604020202020204" pitchFamily="34" charset="0"/>
              <a:buChar char="•"/>
            </a:pPr>
            <a:r>
              <a:rPr lang="en-GB" dirty="0"/>
              <a:t>It is the ability to use the body's senses to execute motor skills smoothly &amp; accurately.</a:t>
            </a:r>
          </a:p>
          <a:p>
            <a:pPr marL="342900" indent="-342900" fontAlgn="base">
              <a:spcBef>
                <a:spcPct val="0"/>
              </a:spcBef>
              <a:spcAft>
                <a:spcPct val="0"/>
              </a:spcAft>
              <a:buFont typeface="Arial" panose="020B0604020202020204" pitchFamily="34" charset="0"/>
              <a:buChar char="•"/>
            </a:pPr>
            <a:r>
              <a:rPr lang="en-GB" dirty="0"/>
              <a:t>Coordination may involve the control of body parts (e.g. gymnastics routine) or it may involve the control of an external implement &amp; various body parts (e.g. hockey stick).</a:t>
            </a:r>
          </a:p>
          <a:p>
            <a:pPr marL="342900" indent="-342900" fontAlgn="base">
              <a:spcBef>
                <a:spcPct val="0"/>
              </a:spcBef>
              <a:spcAft>
                <a:spcPct val="0"/>
              </a:spcAft>
              <a:buFont typeface="Arial" panose="020B0604020202020204" pitchFamily="34" charset="0"/>
              <a:buChar char="•"/>
            </a:pPr>
            <a:r>
              <a:rPr lang="en-GB" dirty="0"/>
              <a:t>Coordination is often referred to as hand-eye, head-eye or foot-eye coordination. This refers to the body parts involved in the motor skill.</a:t>
            </a:r>
          </a:p>
        </p:txBody>
      </p:sp>
      <p:pic>
        <p:nvPicPr>
          <p:cNvPr id="28674" name="Picture 2" descr="Image result for hand eye coordination in sport">
            <a:extLst>
              <a:ext uri="{FF2B5EF4-FFF2-40B4-BE49-F238E27FC236}">
                <a16:creationId xmlns:a16="http://schemas.microsoft.com/office/drawing/2014/main" id="{2D11BB2A-616A-4E26-8D61-4941463255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636"/>
          <a:stretch/>
        </p:blipFill>
        <p:spPr bwMode="auto">
          <a:xfrm>
            <a:off x="6489031" y="4587669"/>
            <a:ext cx="2314574" cy="1743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254184-7BE9-4E4A-A454-19D006C25BE0}"/>
              </a:ext>
            </a:extLst>
          </p:cNvPr>
          <p:cNvSpPr/>
          <p:nvPr/>
        </p:nvSpPr>
        <p:spPr>
          <a:xfrm>
            <a:off x="6400800" y="6301185"/>
            <a:ext cx="2472441" cy="184666"/>
          </a:xfrm>
          <a:prstGeom prst="rect">
            <a:avLst/>
          </a:prstGeom>
        </p:spPr>
        <p:txBody>
          <a:bodyPr wrap="square">
            <a:spAutoFit/>
          </a:bodyPr>
          <a:lstStyle/>
          <a:p>
            <a:r>
              <a:rPr lang="en-AU" sz="600" dirty="0"/>
              <a:t>https://commons.wikimedia.org/wiki/File:Indiana_(57)_(5027504987).jpg</a:t>
            </a:r>
          </a:p>
        </p:txBody>
      </p:sp>
      <p:pic>
        <p:nvPicPr>
          <p:cNvPr id="28676" name="Picture 4" descr="https://upload.wikimedia.org/wikipedia/commons/b/b7/Gary_Rohan_kicking.1.jpg">
            <a:extLst>
              <a:ext uri="{FF2B5EF4-FFF2-40B4-BE49-F238E27FC236}">
                <a16:creationId xmlns:a16="http://schemas.microsoft.com/office/drawing/2014/main" id="{24F33F5E-68E6-49CE-8C5A-E84EB02FEB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7552" y="4572000"/>
            <a:ext cx="2666479" cy="1774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9187003-8851-48A7-B3D0-373701D05915}"/>
              </a:ext>
            </a:extLst>
          </p:cNvPr>
          <p:cNvSpPr/>
          <p:nvPr/>
        </p:nvSpPr>
        <p:spPr>
          <a:xfrm>
            <a:off x="3691468" y="6324600"/>
            <a:ext cx="2952901" cy="184666"/>
          </a:xfrm>
          <a:prstGeom prst="rect">
            <a:avLst/>
          </a:prstGeom>
        </p:spPr>
        <p:txBody>
          <a:bodyPr wrap="square">
            <a:spAutoFit/>
          </a:bodyPr>
          <a:lstStyle/>
          <a:p>
            <a:r>
              <a:rPr lang="en-AU" sz="600" dirty="0"/>
              <a:t>https://upload.wikimedia.org/wikipedia/commons/b/b7/Gary_Rohan_kicking.1.jpg</a:t>
            </a:r>
          </a:p>
        </p:txBody>
      </p:sp>
      <p:sp>
        <p:nvSpPr>
          <p:cNvPr id="9" name="AutoShape 6" descr="Image result for gymnastics">
            <a:extLst>
              <a:ext uri="{FF2B5EF4-FFF2-40B4-BE49-F238E27FC236}">
                <a16:creationId xmlns:a16="http://schemas.microsoft.com/office/drawing/2014/main" id="{A68383CE-2C26-428B-948F-CDB8D15F993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28680" name="Picture 8" descr="https://upload.wikimedia.org/wikipedia/commons/thumb/7/7b/Lauren_Mitchell%2C_41st_AG_World_Championship%2C_2009_%28full_tone_blur%29.jpg/220px-Lauren_Mitchell%2C_41st_AG_World_Championship%2C_2009_%28full_tone_blur%29.jpg">
            <a:extLst>
              <a:ext uri="{FF2B5EF4-FFF2-40B4-BE49-F238E27FC236}">
                <a16:creationId xmlns:a16="http://schemas.microsoft.com/office/drawing/2014/main" id="{B7FC245F-C6C8-4E1E-8F5C-2CE194AE0C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5813" y="4575654"/>
            <a:ext cx="1450655" cy="17707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C5806A9-7B39-4356-82FA-3C3ADF17B5D3}"/>
              </a:ext>
            </a:extLst>
          </p:cNvPr>
          <p:cNvSpPr/>
          <p:nvPr/>
        </p:nvSpPr>
        <p:spPr>
          <a:xfrm>
            <a:off x="2247496" y="6323017"/>
            <a:ext cx="1486304" cy="184666"/>
          </a:xfrm>
          <a:prstGeom prst="rect">
            <a:avLst/>
          </a:prstGeom>
        </p:spPr>
        <p:txBody>
          <a:bodyPr wrap="none">
            <a:spAutoFit/>
          </a:bodyPr>
          <a:lstStyle/>
          <a:p>
            <a:r>
              <a:rPr lang="en-AU" sz="600" dirty="0"/>
              <a:t>https://en.wikipedia.org/wiki/Somersault</a:t>
            </a:r>
          </a:p>
        </p:txBody>
      </p:sp>
      <p:sp>
        <p:nvSpPr>
          <p:cNvPr id="30" name="Rectangle 2">
            <a:extLst>
              <a:ext uri="{FF2B5EF4-FFF2-40B4-BE49-F238E27FC236}">
                <a16:creationId xmlns:a16="http://schemas.microsoft.com/office/drawing/2014/main" id="{C5C97A14-372E-554D-9F6A-9735564EF10C}"/>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31" name="Group 30">
            <a:extLst>
              <a:ext uri="{FF2B5EF4-FFF2-40B4-BE49-F238E27FC236}">
                <a16:creationId xmlns:a16="http://schemas.microsoft.com/office/drawing/2014/main" id="{5ECB6628-5AB9-E141-AB38-C23F1B2FC0FB}"/>
              </a:ext>
            </a:extLst>
          </p:cNvPr>
          <p:cNvGrpSpPr/>
          <p:nvPr/>
        </p:nvGrpSpPr>
        <p:grpSpPr>
          <a:xfrm>
            <a:off x="138158" y="1091389"/>
            <a:ext cx="1663728" cy="4275171"/>
            <a:chOff x="8188817" y="203555"/>
            <a:chExt cx="1663728" cy="5694633"/>
          </a:xfrm>
        </p:grpSpPr>
        <p:sp>
          <p:nvSpPr>
            <p:cNvPr id="32" name="small_button1">
              <a:extLst>
                <a:ext uri="{FF2B5EF4-FFF2-40B4-BE49-F238E27FC236}">
                  <a16:creationId xmlns:a16="http://schemas.microsoft.com/office/drawing/2014/main" id="{77E9E03C-D213-5C45-B53C-ACB1C09FCB3C}"/>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33" name="small_button1">
              <a:extLst>
                <a:ext uri="{FF2B5EF4-FFF2-40B4-BE49-F238E27FC236}">
                  <a16:creationId xmlns:a16="http://schemas.microsoft.com/office/drawing/2014/main" id="{D0EF2A60-DD7D-5E49-98BC-EAEB3D52537D}"/>
                </a:ext>
              </a:extLst>
            </p:cNvPr>
            <p:cNvSpPr/>
            <p:nvPr/>
          </p:nvSpPr>
          <p:spPr>
            <a:xfrm>
              <a:off x="8202962" y="2055465"/>
              <a:ext cx="1649583" cy="659171"/>
            </a:xfrm>
            <a:prstGeom prst="roundRect">
              <a:avLst/>
            </a:prstGeom>
            <a:solidFill>
              <a:srgbClr val="00B0F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34" name="small_button1">
              <a:extLst>
                <a:ext uri="{FF2B5EF4-FFF2-40B4-BE49-F238E27FC236}">
                  <a16:creationId xmlns:a16="http://schemas.microsoft.com/office/drawing/2014/main" id="{836ABB82-1553-124E-847B-CFA5832BE691}"/>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35" name="small_button1">
              <a:extLst>
                <a:ext uri="{FF2B5EF4-FFF2-40B4-BE49-F238E27FC236}">
                  <a16:creationId xmlns:a16="http://schemas.microsoft.com/office/drawing/2014/main" id="{B4AB9555-279E-3D41-974D-81350706AD0B}"/>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36" name="small_button1">
              <a:extLst>
                <a:ext uri="{FF2B5EF4-FFF2-40B4-BE49-F238E27FC236}">
                  <a16:creationId xmlns:a16="http://schemas.microsoft.com/office/drawing/2014/main" id="{94270761-3448-344D-A2C1-CF3B302ADC14}"/>
                </a:ext>
              </a:extLst>
            </p:cNvPr>
            <p:cNvSpPr/>
            <p:nvPr/>
          </p:nvSpPr>
          <p:spPr>
            <a:xfrm>
              <a:off x="8214491" y="355768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37" name="small_button1">
              <a:extLst>
                <a:ext uri="{FF2B5EF4-FFF2-40B4-BE49-F238E27FC236}">
                  <a16:creationId xmlns:a16="http://schemas.microsoft.com/office/drawing/2014/main" id="{1520186D-A601-A944-B2D0-C2D21941166A}"/>
                </a:ext>
              </a:extLst>
            </p:cNvPr>
            <p:cNvSpPr/>
            <p:nvPr/>
          </p:nvSpPr>
          <p:spPr>
            <a:xfrm>
              <a:off x="8231779" y="436985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38" name="small_button1">
              <a:extLst>
                <a:ext uri="{FF2B5EF4-FFF2-40B4-BE49-F238E27FC236}">
                  <a16:creationId xmlns:a16="http://schemas.microsoft.com/office/drawing/2014/main" id="{FAD997DC-CDDF-E741-9DCF-F2DDEF3F2487}"/>
                </a:ext>
              </a:extLst>
            </p:cNvPr>
            <p:cNvSpPr/>
            <p:nvPr/>
          </p:nvSpPr>
          <p:spPr>
            <a:xfrm>
              <a:off x="8214489" y="5162231"/>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spTree>
    <p:extLst>
      <p:ext uri="{BB962C8B-B14F-4D97-AF65-F5344CB8AC3E}">
        <p14:creationId xmlns:p14="http://schemas.microsoft.com/office/powerpoint/2010/main" val="3142399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26</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1958889" y="990600"/>
            <a:ext cx="6918976" cy="5416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Coordination</a:t>
            </a:r>
          </a:p>
          <a:p>
            <a:pPr fontAlgn="base">
              <a:spcBef>
                <a:spcPct val="0"/>
              </a:spcBef>
              <a:spcAft>
                <a:spcPct val="0"/>
              </a:spcAft>
            </a:pPr>
            <a:endParaRPr lang="en-GB" sz="1000" dirty="0"/>
          </a:p>
          <a:p>
            <a:pPr marL="342900" indent="-342900" fontAlgn="base">
              <a:spcBef>
                <a:spcPct val="0"/>
              </a:spcBef>
              <a:spcAft>
                <a:spcPct val="0"/>
              </a:spcAft>
              <a:buFont typeface="Arial" panose="020B0604020202020204" pitchFamily="34" charset="0"/>
              <a:buChar char="•"/>
            </a:pPr>
            <a:r>
              <a:rPr lang="en-GB" dirty="0"/>
              <a:t>Elite athletes with excellent coordination are often characterised by smooth well-timed movements &amp; execute the skill with less effort</a:t>
            </a:r>
          </a:p>
          <a:p>
            <a:pPr fontAlgn="base">
              <a:spcBef>
                <a:spcPct val="0"/>
              </a:spcBef>
              <a:spcAft>
                <a:spcPct val="0"/>
              </a:spcAft>
            </a:pPr>
            <a:endParaRPr lang="en-GB" sz="1000" dirty="0"/>
          </a:p>
          <a:p>
            <a:pPr marL="342900" indent="-342900" fontAlgn="base">
              <a:spcBef>
                <a:spcPct val="0"/>
              </a:spcBef>
              <a:spcAft>
                <a:spcPct val="0"/>
              </a:spcAft>
              <a:buFont typeface="Arial" panose="020B0604020202020204" pitchFamily="34" charset="0"/>
              <a:buChar char="•"/>
            </a:pPr>
            <a:r>
              <a:rPr lang="en-GB" dirty="0"/>
              <a:t>Coordination improves with the learning of a skill</a:t>
            </a:r>
          </a:p>
          <a:p>
            <a:pPr marL="800100" lvl="1" indent="-342900" fontAlgn="base">
              <a:spcBef>
                <a:spcPct val="0"/>
              </a:spcBef>
              <a:spcAft>
                <a:spcPct val="0"/>
              </a:spcAft>
              <a:buFont typeface="Cambria Math" panose="02040503050406030204" pitchFamily="18" charset="0"/>
              <a:buChar char="⎯"/>
            </a:pPr>
            <a:r>
              <a:rPr lang="en-GB" dirty="0"/>
              <a:t>At first it feels awkward however</a:t>
            </a:r>
          </a:p>
          <a:p>
            <a:pPr lvl="1" fontAlgn="base">
              <a:spcBef>
                <a:spcPct val="0"/>
              </a:spcBef>
              <a:spcAft>
                <a:spcPct val="0"/>
              </a:spcAft>
            </a:pPr>
            <a:r>
              <a:rPr lang="en-GB" dirty="0"/>
              <a:t>      with practice learning occurs &amp; </a:t>
            </a:r>
          </a:p>
          <a:p>
            <a:pPr lvl="1" fontAlgn="base">
              <a:spcBef>
                <a:spcPct val="0"/>
              </a:spcBef>
              <a:spcAft>
                <a:spcPct val="0"/>
              </a:spcAft>
            </a:pPr>
            <a:r>
              <a:rPr lang="en-GB" dirty="0"/>
              <a:t>      over time the movement will </a:t>
            </a:r>
          </a:p>
          <a:p>
            <a:pPr lvl="1" fontAlgn="base">
              <a:spcBef>
                <a:spcPct val="0"/>
              </a:spcBef>
              <a:spcAft>
                <a:spcPct val="0"/>
              </a:spcAft>
            </a:pPr>
            <a:r>
              <a:rPr lang="en-GB" dirty="0"/>
              <a:t>      become smooth &amp; coordinated</a:t>
            </a:r>
          </a:p>
          <a:p>
            <a:pPr fontAlgn="base">
              <a:spcBef>
                <a:spcPct val="0"/>
              </a:spcBef>
              <a:spcAft>
                <a:spcPct val="0"/>
              </a:spcAft>
            </a:pPr>
            <a:endParaRPr lang="en-US" sz="2000" b="1" dirty="0"/>
          </a:p>
          <a:p>
            <a:pPr fontAlgn="base">
              <a:spcBef>
                <a:spcPct val="0"/>
              </a:spcBef>
              <a:spcAft>
                <a:spcPct val="0"/>
              </a:spcAft>
            </a:pPr>
            <a:endParaRPr lang="en-US" sz="2000" b="1" dirty="0"/>
          </a:p>
          <a:p>
            <a:pPr fontAlgn="base">
              <a:spcBef>
                <a:spcPct val="0"/>
              </a:spcBef>
              <a:spcAft>
                <a:spcPct val="0"/>
              </a:spcAft>
            </a:pPr>
            <a:endParaRPr lang="en-US" sz="2000" b="1" dirty="0"/>
          </a:p>
          <a:p>
            <a:pPr fontAlgn="base">
              <a:spcBef>
                <a:spcPct val="0"/>
              </a:spcBef>
              <a:spcAft>
                <a:spcPct val="0"/>
              </a:spcAft>
            </a:pPr>
            <a:endParaRPr lang="en-US" sz="2000" b="1" dirty="0"/>
          </a:p>
          <a:p>
            <a:pPr fontAlgn="base">
              <a:spcBef>
                <a:spcPct val="0"/>
              </a:spcBef>
              <a:spcAft>
                <a:spcPct val="0"/>
              </a:spcAft>
            </a:pPr>
            <a:endParaRPr lang="en-US" sz="2000" b="1" dirty="0"/>
          </a:p>
          <a:p>
            <a:pPr fontAlgn="base">
              <a:spcBef>
                <a:spcPct val="0"/>
              </a:spcBef>
              <a:spcAft>
                <a:spcPct val="0"/>
              </a:spcAft>
            </a:pPr>
            <a:endParaRPr lang="en-US" sz="2000" b="1" dirty="0"/>
          </a:p>
          <a:p>
            <a:pPr fontAlgn="base">
              <a:spcBef>
                <a:spcPct val="0"/>
              </a:spcBef>
              <a:spcAft>
                <a:spcPct val="0"/>
              </a:spcAft>
            </a:pPr>
            <a:endParaRPr lang="en-US" sz="2000" b="1" dirty="0"/>
          </a:p>
          <a:p>
            <a:pPr fontAlgn="base">
              <a:spcBef>
                <a:spcPct val="0"/>
              </a:spcBef>
              <a:spcAft>
                <a:spcPct val="0"/>
              </a:spcAft>
            </a:pPr>
            <a:endParaRPr lang="en-US" sz="2000" b="1" dirty="0"/>
          </a:p>
          <a:p>
            <a:pPr fontAlgn="base">
              <a:spcBef>
                <a:spcPct val="0"/>
              </a:spcBef>
              <a:spcAft>
                <a:spcPct val="0"/>
              </a:spcAft>
            </a:pPr>
            <a:endParaRPr lang="en-US" sz="2000" b="1" dirty="0"/>
          </a:p>
        </p:txBody>
      </p:sp>
      <p:pic>
        <p:nvPicPr>
          <p:cNvPr id="17" name="Picture 2" descr="BIANCA CHATFIELD  by paddynapper.">
            <a:extLst>
              <a:ext uri="{FF2B5EF4-FFF2-40B4-BE49-F238E27FC236}">
                <a16:creationId xmlns:a16="http://schemas.microsoft.com/office/drawing/2014/main" id="{AF8C4C26-0700-428E-8737-2863A2C2D0C3}"/>
              </a:ext>
            </a:extLst>
          </p:cNvPr>
          <p:cNvPicPr>
            <a:picLocks noChangeAspect="1" noChangeArrowheads="1"/>
          </p:cNvPicPr>
          <p:nvPr/>
        </p:nvPicPr>
        <p:blipFill>
          <a:blip r:embed="rId4" cstate="print"/>
          <a:srcRect/>
          <a:stretch>
            <a:fillRect/>
          </a:stretch>
        </p:blipFill>
        <p:spPr bwMode="auto">
          <a:xfrm>
            <a:off x="6268315" y="3056894"/>
            <a:ext cx="2475918" cy="3033543"/>
          </a:xfrm>
          <a:prstGeom prst="rect">
            <a:avLst/>
          </a:prstGeom>
          <a:noFill/>
        </p:spPr>
      </p:pic>
      <p:sp>
        <p:nvSpPr>
          <p:cNvPr id="18" name="Rectangle 17">
            <a:extLst>
              <a:ext uri="{FF2B5EF4-FFF2-40B4-BE49-F238E27FC236}">
                <a16:creationId xmlns:a16="http://schemas.microsoft.com/office/drawing/2014/main" id="{408783E3-CE38-417C-91B1-63A2A314A261}"/>
              </a:ext>
            </a:extLst>
          </p:cNvPr>
          <p:cNvSpPr/>
          <p:nvPr/>
        </p:nvSpPr>
        <p:spPr>
          <a:xfrm>
            <a:off x="6952615" y="6096000"/>
            <a:ext cx="1962785" cy="1846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a:ea typeface="+mn-ea"/>
                <a:cs typeface="+mn-cs"/>
              </a:rPr>
              <a:t>www.flickr.com/photos/28990363@N05/2927027283/</a:t>
            </a:r>
          </a:p>
        </p:txBody>
      </p:sp>
      <p:sp>
        <p:nvSpPr>
          <p:cNvPr id="19" name="TextBox 18">
            <a:extLst>
              <a:ext uri="{FF2B5EF4-FFF2-40B4-BE49-F238E27FC236}">
                <a16:creationId xmlns:a16="http://schemas.microsoft.com/office/drawing/2014/main" id="{D97882B8-F598-495E-B840-2E5EA923ED09}"/>
              </a:ext>
            </a:extLst>
          </p:cNvPr>
          <p:cNvSpPr txBox="1"/>
          <p:nvPr/>
        </p:nvSpPr>
        <p:spPr>
          <a:xfrm>
            <a:off x="2057400" y="4361072"/>
            <a:ext cx="3506976" cy="1477328"/>
          </a:xfrm>
          <a:prstGeom prst="rect">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i="0" u="none" strike="noStrike" kern="1200" cap="none" spc="0" normalizeH="0" baseline="0" noProof="0" dirty="0">
                <a:ln>
                  <a:noFill/>
                </a:ln>
                <a:solidFill>
                  <a:schemeClr val="bg1"/>
                </a:solidFill>
                <a:effectLst/>
                <a:uLnTx/>
                <a:uFillTx/>
                <a:latin typeface="Calibri"/>
                <a:ea typeface="+mn-ea"/>
                <a:cs typeface="+mn-cs"/>
              </a:rPr>
              <a:t>An athlete needs to demonstrate balance, muscular contraction, movement and feedback in order to perform a well coordinated movement.</a:t>
            </a:r>
            <a:endParaRPr kumimoji="0" lang="en-US" sz="1800" i="0" u="none" strike="noStrike" kern="1200" cap="none" spc="0" normalizeH="0" baseline="0" noProof="0" dirty="0">
              <a:ln>
                <a:noFill/>
              </a:ln>
              <a:solidFill>
                <a:schemeClr val="bg1"/>
              </a:solidFill>
              <a:effectLst/>
              <a:uLnTx/>
              <a:uFillTx/>
              <a:latin typeface="Calibri"/>
              <a:ea typeface="+mn-ea"/>
              <a:cs typeface="+mn-cs"/>
            </a:endParaRPr>
          </a:p>
        </p:txBody>
      </p:sp>
      <p:sp>
        <p:nvSpPr>
          <p:cNvPr id="20" name="Right Arrow 9">
            <a:extLst>
              <a:ext uri="{FF2B5EF4-FFF2-40B4-BE49-F238E27FC236}">
                <a16:creationId xmlns:a16="http://schemas.microsoft.com/office/drawing/2014/main" id="{30CFADC1-33D0-43C8-B0EE-DDDEF9FD2610}"/>
              </a:ext>
            </a:extLst>
          </p:cNvPr>
          <p:cNvSpPr/>
          <p:nvPr/>
        </p:nvSpPr>
        <p:spPr>
          <a:xfrm>
            <a:off x="5584543" y="4924163"/>
            <a:ext cx="1083522" cy="414655"/>
          </a:xfrm>
          <a:prstGeom prst="rightArrow">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mn-ea"/>
              <a:cs typeface="+mn-cs"/>
            </a:endParaRPr>
          </a:p>
        </p:txBody>
      </p:sp>
      <p:sp>
        <p:nvSpPr>
          <p:cNvPr id="30" name="Rectangle 2">
            <a:extLst>
              <a:ext uri="{FF2B5EF4-FFF2-40B4-BE49-F238E27FC236}">
                <a16:creationId xmlns:a16="http://schemas.microsoft.com/office/drawing/2014/main" id="{2DBEAD1B-0C2E-7D4F-80F6-709D206158B4}"/>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31" name="Group 30">
            <a:extLst>
              <a:ext uri="{FF2B5EF4-FFF2-40B4-BE49-F238E27FC236}">
                <a16:creationId xmlns:a16="http://schemas.microsoft.com/office/drawing/2014/main" id="{7A4C664C-F17C-C94D-BFB0-65D2B03BC9AE}"/>
              </a:ext>
            </a:extLst>
          </p:cNvPr>
          <p:cNvGrpSpPr/>
          <p:nvPr/>
        </p:nvGrpSpPr>
        <p:grpSpPr>
          <a:xfrm>
            <a:off x="138158" y="1091389"/>
            <a:ext cx="1663728" cy="4275171"/>
            <a:chOff x="8188817" y="203555"/>
            <a:chExt cx="1663728" cy="5694633"/>
          </a:xfrm>
        </p:grpSpPr>
        <p:sp>
          <p:nvSpPr>
            <p:cNvPr id="32" name="small_button1">
              <a:extLst>
                <a:ext uri="{FF2B5EF4-FFF2-40B4-BE49-F238E27FC236}">
                  <a16:creationId xmlns:a16="http://schemas.microsoft.com/office/drawing/2014/main" id="{09F11E73-D95A-1147-8DC6-BE34E82F4537}"/>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33" name="small_button1">
              <a:extLst>
                <a:ext uri="{FF2B5EF4-FFF2-40B4-BE49-F238E27FC236}">
                  <a16:creationId xmlns:a16="http://schemas.microsoft.com/office/drawing/2014/main" id="{58AF20B3-6302-BB46-990B-468DFD1BDC9E}"/>
                </a:ext>
              </a:extLst>
            </p:cNvPr>
            <p:cNvSpPr/>
            <p:nvPr/>
          </p:nvSpPr>
          <p:spPr>
            <a:xfrm>
              <a:off x="8202962" y="2055465"/>
              <a:ext cx="1649583" cy="659171"/>
            </a:xfrm>
            <a:prstGeom prst="roundRect">
              <a:avLst/>
            </a:prstGeom>
            <a:solidFill>
              <a:srgbClr val="00B0F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34" name="small_button1">
              <a:extLst>
                <a:ext uri="{FF2B5EF4-FFF2-40B4-BE49-F238E27FC236}">
                  <a16:creationId xmlns:a16="http://schemas.microsoft.com/office/drawing/2014/main" id="{02597169-F5D6-F749-A202-93588DF175D4}"/>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35" name="small_button1">
              <a:extLst>
                <a:ext uri="{FF2B5EF4-FFF2-40B4-BE49-F238E27FC236}">
                  <a16:creationId xmlns:a16="http://schemas.microsoft.com/office/drawing/2014/main" id="{B68A9FCB-029F-0B42-A5B3-53417D7D240C}"/>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36" name="small_button1">
              <a:extLst>
                <a:ext uri="{FF2B5EF4-FFF2-40B4-BE49-F238E27FC236}">
                  <a16:creationId xmlns:a16="http://schemas.microsoft.com/office/drawing/2014/main" id="{265B17A6-43EF-FA44-A6E4-A933B2CBE767}"/>
                </a:ext>
              </a:extLst>
            </p:cNvPr>
            <p:cNvSpPr/>
            <p:nvPr/>
          </p:nvSpPr>
          <p:spPr>
            <a:xfrm>
              <a:off x="8214491" y="355768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37" name="small_button1">
              <a:extLst>
                <a:ext uri="{FF2B5EF4-FFF2-40B4-BE49-F238E27FC236}">
                  <a16:creationId xmlns:a16="http://schemas.microsoft.com/office/drawing/2014/main" id="{93D3D0EA-753A-C041-9ECB-DC8972074C47}"/>
                </a:ext>
              </a:extLst>
            </p:cNvPr>
            <p:cNvSpPr/>
            <p:nvPr/>
          </p:nvSpPr>
          <p:spPr>
            <a:xfrm>
              <a:off x="8231779" y="436985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38" name="small_button1">
              <a:extLst>
                <a:ext uri="{FF2B5EF4-FFF2-40B4-BE49-F238E27FC236}">
                  <a16:creationId xmlns:a16="http://schemas.microsoft.com/office/drawing/2014/main" id="{9BAD24A3-CE80-804E-989D-8A45709F7D5E}"/>
                </a:ext>
              </a:extLst>
            </p:cNvPr>
            <p:cNvSpPr/>
            <p:nvPr/>
          </p:nvSpPr>
          <p:spPr>
            <a:xfrm>
              <a:off x="8214489" y="5162231"/>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spTree>
    <p:extLst>
      <p:ext uri="{BB962C8B-B14F-4D97-AF65-F5344CB8AC3E}">
        <p14:creationId xmlns:p14="http://schemas.microsoft.com/office/powerpoint/2010/main" val="302276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27</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1958888" y="1109181"/>
            <a:ext cx="6918977" cy="50167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Balance</a:t>
            </a:r>
          </a:p>
          <a:p>
            <a:pPr fontAlgn="base">
              <a:spcBef>
                <a:spcPct val="0"/>
              </a:spcBef>
              <a:spcAft>
                <a:spcPct val="0"/>
              </a:spcAft>
            </a:pPr>
            <a:endParaRPr lang="en-US" sz="1000" b="1" dirty="0">
              <a:solidFill>
                <a:srgbClr val="FF0000"/>
              </a:solidFill>
            </a:endParaRPr>
          </a:p>
          <a:p>
            <a:pPr marL="342900" indent="-342900">
              <a:buFont typeface="Arial" panose="020B0604020202020204" pitchFamily="34" charset="0"/>
              <a:buChar char="•"/>
              <a:defRPr/>
            </a:pPr>
            <a:r>
              <a:rPr lang="en-US" dirty="0">
                <a:solidFill>
                  <a:schemeClr val="tx1"/>
                </a:solidFill>
              </a:rPr>
              <a:t>Maintaining equilibrium while stationary or moving</a:t>
            </a:r>
          </a:p>
          <a:p>
            <a:pPr>
              <a:defRPr/>
            </a:pPr>
            <a:endParaRPr lang="en-US" sz="1000" dirty="0">
              <a:solidFill>
                <a:schemeClr val="tx1"/>
              </a:solidFill>
            </a:endParaRPr>
          </a:p>
          <a:p>
            <a:pPr>
              <a:defRPr/>
            </a:pPr>
            <a:r>
              <a:rPr lang="en-US" b="1" dirty="0">
                <a:solidFill>
                  <a:schemeClr val="tx1"/>
                </a:solidFill>
              </a:rPr>
              <a:t>Static equilibrium </a:t>
            </a:r>
            <a:r>
              <a:rPr lang="en-US" dirty="0">
                <a:solidFill>
                  <a:schemeClr val="tx1"/>
                </a:solidFill>
              </a:rPr>
              <a:t>refers to activities where balance is maintained while the body is stationary.</a:t>
            </a:r>
          </a:p>
          <a:p>
            <a:pPr>
              <a:defRPr/>
            </a:pPr>
            <a:endParaRPr lang="en-US" sz="1000" dirty="0">
              <a:solidFill>
                <a:schemeClr val="tx1"/>
              </a:solidFill>
            </a:endParaRPr>
          </a:p>
          <a:p>
            <a:pPr>
              <a:defRPr/>
            </a:pPr>
            <a:r>
              <a:rPr lang="en-US" b="1" dirty="0">
                <a:solidFill>
                  <a:schemeClr val="tx1"/>
                </a:solidFill>
              </a:rPr>
              <a:t>Dynamic equilibrium </a:t>
            </a:r>
            <a:r>
              <a:rPr lang="en-US" dirty="0">
                <a:solidFill>
                  <a:schemeClr val="tx1"/>
                </a:solidFill>
              </a:rPr>
              <a:t>refers to maintaining balance while moving. E.g. include cycling, gymnastics or surfing &amp; these activities require more effort to maintain body balance.</a:t>
            </a:r>
          </a:p>
          <a:p>
            <a:pPr>
              <a:defRPr/>
            </a:pPr>
            <a:endParaRPr lang="en-US" sz="1000" dirty="0">
              <a:solidFill>
                <a:schemeClr val="tx1"/>
              </a:solidFill>
            </a:endParaRPr>
          </a:p>
          <a:p>
            <a:pPr>
              <a:defRPr/>
            </a:pPr>
            <a:r>
              <a:rPr lang="en-US" dirty="0">
                <a:solidFill>
                  <a:schemeClr val="tx1"/>
                </a:solidFill>
              </a:rPr>
              <a:t>Balance is specific to the task being </a:t>
            </a:r>
          </a:p>
          <a:p>
            <a:pPr>
              <a:defRPr/>
            </a:pPr>
            <a:r>
              <a:rPr lang="en-US" dirty="0">
                <a:solidFill>
                  <a:schemeClr val="tx1"/>
                </a:solidFill>
              </a:rPr>
              <a:t>performed &amp; the body continually </a:t>
            </a:r>
          </a:p>
          <a:p>
            <a:pPr>
              <a:defRPr/>
            </a:pPr>
            <a:r>
              <a:rPr lang="en-US" dirty="0">
                <a:solidFill>
                  <a:schemeClr val="tx1"/>
                </a:solidFill>
              </a:rPr>
              <a:t>adjusts its position in order to </a:t>
            </a:r>
          </a:p>
          <a:p>
            <a:pPr>
              <a:defRPr/>
            </a:pPr>
            <a:r>
              <a:rPr lang="en-US" dirty="0">
                <a:solidFill>
                  <a:schemeClr val="tx1"/>
                </a:solidFill>
              </a:rPr>
              <a:t>maintain balance in all situations. </a:t>
            </a:r>
          </a:p>
          <a:p>
            <a:pPr>
              <a:defRPr/>
            </a:pPr>
            <a:endParaRPr lang="en-US" sz="2000" dirty="0">
              <a:solidFill>
                <a:prstClr val="black">
                  <a:lumMod val="95000"/>
                  <a:lumOff val="5000"/>
                </a:prstClr>
              </a:solidFill>
            </a:endParaRPr>
          </a:p>
          <a:p>
            <a:pPr>
              <a:defRPr/>
            </a:pPr>
            <a:r>
              <a:rPr lang="en-US" sz="2000" dirty="0">
                <a:solidFill>
                  <a:prstClr val="black">
                    <a:lumMod val="95000"/>
                    <a:lumOff val="5000"/>
                  </a:prstClr>
                </a:solidFill>
              </a:rPr>
              <a:t>  </a:t>
            </a:r>
          </a:p>
          <a:p>
            <a:pPr>
              <a:defRPr/>
            </a:pPr>
            <a:endParaRPr lang="en-US" sz="2000" dirty="0">
              <a:solidFill>
                <a:prstClr val="black">
                  <a:lumMod val="95000"/>
                  <a:lumOff val="5000"/>
                </a:prstClr>
              </a:solidFill>
            </a:endParaRPr>
          </a:p>
          <a:p>
            <a:pPr>
              <a:defRPr/>
            </a:pPr>
            <a:endParaRPr lang="en-US" sz="2000" dirty="0">
              <a:solidFill>
                <a:prstClr val="black">
                  <a:lumMod val="95000"/>
                  <a:lumOff val="5000"/>
                </a:prstClr>
              </a:solidFill>
            </a:endParaRPr>
          </a:p>
        </p:txBody>
      </p:sp>
      <p:grpSp>
        <p:nvGrpSpPr>
          <p:cNvPr id="21" name="Group 20">
            <a:extLst>
              <a:ext uri="{FF2B5EF4-FFF2-40B4-BE49-F238E27FC236}">
                <a16:creationId xmlns:a16="http://schemas.microsoft.com/office/drawing/2014/main" id="{17AC03C1-6CD5-4EFF-ADD5-AEB9BBB19001}"/>
              </a:ext>
            </a:extLst>
          </p:cNvPr>
          <p:cNvGrpSpPr/>
          <p:nvPr/>
        </p:nvGrpSpPr>
        <p:grpSpPr>
          <a:xfrm>
            <a:off x="138158" y="1091389"/>
            <a:ext cx="1663728" cy="4257756"/>
            <a:chOff x="8188817" y="203555"/>
            <a:chExt cx="1663728" cy="5671436"/>
          </a:xfrm>
        </p:grpSpPr>
        <p:sp>
          <p:nvSpPr>
            <p:cNvPr id="22" name="small_button1">
              <a:extLst>
                <a:ext uri="{FF2B5EF4-FFF2-40B4-BE49-F238E27FC236}">
                  <a16:creationId xmlns:a16="http://schemas.microsoft.com/office/drawing/2014/main" id="{C48EE218-1531-407E-9B6D-01AACEAB6AD5}"/>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23" name="small_button1">
              <a:extLst>
                <a:ext uri="{FF2B5EF4-FFF2-40B4-BE49-F238E27FC236}">
                  <a16:creationId xmlns:a16="http://schemas.microsoft.com/office/drawing/2014/main" id="{5EB94FE9-2364-40C5-A7FF-637610EE2E99}"/>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24" name="small_button1">
              <a:extLst>
                <a:ext uri="{FF2B5EF4-FFF2-40B4-BE49-F238E27FC236}">
                  <a16:creationId xmlns:a16="http://schemas.microsoft.com/office/drawing/2014/main" id="{911DB505-E10D-4E9A-BD82-070766DF54DD}"/>
                </a:ext>
              </a:extLst>
            </p:cNvPr>
            <p:cNvSpPr/>
            <p:nvPr/>
          </p:nvSpPr>
          <p:spPr>
            <a:xfrm>
              <a:off x="8213194" y="2806406"/>
              <a:ext cx="1606355" cy="674905"/>
            </a:xfrm>
            <a:prstGeom prst="roundRect">
              <a:avLst/>
            </a:prstGeom>
            <a:solidFill>
              <a:srgbClr val="FFFF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26" name="small_button1">
              <a:extLst>
                <a:ext uri="{FF2B5EF4-FFF2-40B4-BE49-F238E27FC236}">
                  <a16:creationId xmlns:a16="http://schemas.microsoft.com/office/drawing/2014/main" id="{B0138768-210B-405B-970E-75D16DC64092}"/>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27" name="small_button1">
              <a:extLst>
                <a:ext uri="{FF2B5EF4-FFF2-40B4-BE49-F238E27FC236}">
                  <a16:creationId xmlns:a16="http://schemas.microsoft.com/office/drawing/2014/main" id="{596302F9-A8E2-468A-B976-C07D2A202D2A}"/>
                </a:ext>
              </a:extLst>
            </p:cNvPr>
            <p:cNvSpPr/>
            <p:nvPr/>
          </p:nvSpPr>
          <p:spPr>
            <a:xfrm>
              <a:off x="8205782" y="3534486"/>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28" name="small_button1">
              <a:extLst>
                <a:ext uri="{FF2B5EF4-FFF2-40B4-BE49-F238E27FC236}">
                  <a16:creationId xmlns:a16="http://schemas.microsoft.com/office/drawing/2014/main" id="{BB580D5B-4F8B-457D-822A-2DA7D107F473}"/>
                </a:ext>
              </a:extLst>
            </p:cNvPr>
            <p:cNvSpPr/>
            <p:nvPr/>
          </p:nvSpPr>
          <p:spPr>
            <a:xfrm>
              <a:off x="8223070" y="4346657"/>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29" name="small_button1">
              <a:extLst>
                <a:ext uri="{FF2B5EF4-FFF2-40B4-BE49-F238E27FC236}">
                  <a16:creationId xmlns:a16="http://schemas.microsoft.com/office/drawing/2014/main" id="{1D2B3EF7-95F1-4FCD-B47E-6CFD3C755DFB}"/>
                </a:ext>
              </a:extLst>
            </p:cNvPr>
            <p:cNvSpPr/>
            <p:nvPr/>
          </p:nvSpPr>
          <p:spPr>
            <a:xfrm>
              <a:off x="8205780" y="513903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pic>
        <p:nvPicPr>
          <p:cNvPr id="17" name="Picture 6" descr="Surfing by danflo.">
            <a:extLst>
              <a:ext uri="{FF2B5EF4-FFF2-40B4-BE49-F238E27FC236}">
                <a16:creationId xmlns:a16="http://schemas.microsoft.com/office/drawing/2014/main" id="{D7F7F0BA-6F4E-405F-83C7-E3172CEB5693}"/>
              </a:ext>
            </a:extLst>
          </p:cNvPr>
          <p:cNvPicPr>
            <a:picLocks noChangeAspect="1" noChangeArrowheads="1"/>
          </p:cNvPicPr>
          <p:nvPr/>
        </p:nvPicPr>
        <p:blipFill>
          <a:blip r:embed="rId4" cstate="print"/>
          <a:srcRect/>
          <a:stretch>
            <a:fillRect/>
          </a:stretch>
        </p:blipFill>
        <p:spPr bwMode="auto">
          <a:xfrm>
            <a:off x="5447735" y="3581400"/>
            <a:ext cx="3239065" cy="2157218"/>
          </a:xfrm>
          <a:prstGeom prst="rect">
            <a:avLst/>
          </a:prstGeom>
          <a:noFill/>
        </p:spPr>
      </p:pic>
      <p:sp>
        <p:nvSpPr>
          <p:cNvPr id="18" name="Rectangle 17">
            <a:extLst>
              <a:ext uri="{FF2B5EF4-FFF2-40B4-BE49-F238E27FC236}">
                <a16:creationId xmlns:a16="http://schemas.microsoft.com/office/drawing/2014/main" id="{D9C77F4B-986A-42EB-A3C3-F8CA45AD2784}"/>
              </a:ext>
            </a:extLst>
          </p:cNvPr>
          <p:cNvSpPr/>
          <p:nvPr/>
        </p:nvSpPr>
        <p:spPr>
          <a:xfrm>
            <a:off x="6139726" y="5713420"/>
            <a:ext cx="2547074" cy="18466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a:ea typeface="+mn-ea"/>
                <a:cs typeface="+mn-cs"/>
              </a:rPr>
              <a:t>www.flickr.com/photos/danielflower/377500529/</a:t>
            </a:r>
          </a:p>
        </p:txBody>
      </p:sp>
      <p:sp>
        <p:nvSpPr>
          <p:cNvPr id="30" name="Rectangle 2">
            <a:extLst>
              <a:ext uri="{FF2B5EF4-FFF2-40B4-BE49-F238E27FC236}">
                <a16:creationId xmlns:a16="http://schemas.microsoft.com/office/drawing/2014/main" id="{7B0CE506-4E23-EB4C-B9A9-FEE976BCBA8D}"/>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2978846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6559933"/>
            <a:ext cx="2895600" cy="365125"/>
          </a:xfrm>
        </p:spPr>
        <p:txBody>
          <a:bodyPr/>
          <a:lstStyle/>
          <a:p>
            <a:r>
              <a:rPr lang="en-US"/>
              <a:t>©PE STUDIES RESOURCES</a:t>
            </a:r>
            <a:endParaRPr lang="en-US" dirty="0"/>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28</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2057400" y="1109181"/>
            <a:ext cx="6820465" cy="166199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Agility</a:t>
            </a:r>
          </a:p>
          <a:p>
            <a:pPr marL="342900" indent="-342900" fontAlgn="base">
              <a:spcBef>
                <a:spcPct val="0"/>
              </a:spcBef>
              <a:spcAft>
                <a:spcPct val="0"/>
              </a:spcAft>
              <a:buFont typeface="Arial" panose="020B0604020202020204" pitchFamily="34" charset="0"/>
              <a:buChar char="•"/>
            </a:pPr>
            <a:endParaRPr lang="en-GB" sz="1000" dirty="0"/>
          </a:p>
          <a:p>
            <a:pPr marL="342900" indent="-342900" fontAlgn="base">
              <a:spcBef>
                <a:spcPct val="0"/>
              </a:spcBef>
              <a:spcAft>
                <a:spcPct val="0"/>
              </a:spcAft>
              <a:buFont typeface="Arial" panose="020B0604020202020204" pitchFamily="34" charset="0"/>
              <a:buChar char="•"/>
            </a:pPr>
            <a:r>
              <a:rPr lang="en-GB" dirty="0"/>
              <a:t>The ability to change body position or direction quickly and accurately while maintaining balance</a:t>
            </a:r>
          </a:p>
          <a:p>
            <a:pPr marL="342900" indent="-342900" fontAlgn="base">
              <a:spcBef>
                <a:spcPct val="0"/>
              </a:spcBef>
              <a:spcAft>
                <a:spcPct val="0"/>
              </a:spcAft>
              <a:buFont typeface="Arial" panose="020B0604020202020204" pitchFamily="34" charset="0"/>
              <a:buChar char="•"/>
            </a:pPr>
            <a:r>
              <a:rPr lang="en-GB" dirty="0"/>
              <a:t>Relies on anaerobic power, speed, flexibility, dynamic balance and coordination</a:t>
            </a:r>
          </a:p>
        </p:txBody>
      </p:sp>
      <p:grpSp>
        <p:nvGrpSpPr>
          <p:cNvPr id="21" name="Group 20">
            <a:extLst>
              <a:ext uri="{FF2B5EF4-FFF2-40B4-BE49-F238E27FC236}">
                <a16:creationId xmlns:a16="http://schemas.microsoft.com/office/drawing/2014/main" id="{17AC03C1-6CD5-4EFF-ADD5-AEB9BBB19001}"/>
              </a:ext>
            </a:extLst>
          </p:cNvPr>
          <p:cNvGrpSpPr/>
          <p:nvPr/>
        </p:nvGrpSpPr>
        <p:grpSpPr>
          <a:xfrm>
            <a:off x="138158" y="1091389"/>
            <a:ext cx="1663728" cy="4286729"/>
            <a:chOff x="8188817" y="203555"/>
            <a:chExt cx="1663728" cy="5710026"/>
          </a:xfrm>
        </p:grpSpPr>
        <p:sp>
          <p:nvSpPr>
            <p:cNvPr id="22" name="small_button1">
              <a:extLst>
                <a:ext uri="{FF2B5EF4-FFF2-40B4-BE49-F238E27FC236}">
                  <a16:creationId xmlns:a16="http://schemas.microsoft.com/office/drawing/2014/main" id="{C48EE218-1531-407E-9B6D-01AACEAB6AD5}"/>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23" name="small_button1">
              <a:extLst>
                <a:ext uri="{FF2B5EF4-FFF2-40B4-BE49-F238E27FC236}">
                  <a16:creationId xmlns:a16="http://schemas.microsoft.com/office/drawing/2014/main" id="{5EB94FE9-2364-40C5-A7FF-637610EE2E99}"/>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24" name="small_button1">
              <a:extLst>
                <a:ext uri="{FF2B5EF4-FFF2-40B4-BE49-F238E27FC236}">
                  <a16:creationId xmlns:a16="http://schemas.microsoft.com/office/drawing/2014/main" id="{911DB505-E10D-4E9A-BD82-070766DF54DD}"/>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26" name="small_button1">
              <a:extLst>
                <a:ext uri="{FF2B5EF4-FFF2-40B4-BE49-F238E27FC236}">
                  <a16:creationId xmlns:a16="http://schemas.microsoft.com/office/drawing/2014/main" id="{B0138768-210B-405B-970E-75D16DC64092}"/>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27" name="small_button1">
              <a:extLst>
                <a:ext uri="{FF2B5EF4-FFF2-40B4-BE49-F238E27FC236}">
                  <a16:creationId xmlns:a16="http://schemas.microsoft.com/office/drawing/2014/main" id="{596302F9-A8E2-468A-B976-C07D2A202D2A}"/>
                </a:ext>
              </a:extLst>
            </p:cNvPr>
            <p:cNvSpPr/>
            <p:nvPr/>
          </p:nvSpPr>
          <p:spPr>
            <a:xfrm>
              <a:off x="8213196" y="3573080"/>
              <a:ext cx="1606355" cy="735957"/>
            </a:xfrm>
            <a:prstGeom prst="roundRect">
              <a:avLst/>
            </a:prstGeom>
            <a:solidFill>
              <a:srgbClr val="9900FF"/>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28" name="small_button1">
              <a:extLst>
                <a:ext uri="{FF2B5EF4-FFF2-40B4-BE49-F238E27FC236}">
                  <a16:creationId xmlns:a16="http://schemas.microsoft.com/office/drawing/2014/main" id="{BB580D5B-4F8B-457D-822A-2DA7D107F473}"/>
                </a:ext>
              </a:extLst>
            </p:cNvPr>
            <p:cNvSpPr/>
            <p:nvPr/>
          </p:nvSpPr>
          <p:spPr>
            <a:xfrm>
              <a:off x="8230484" y="4385247"/>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29" name="small_button1">
              <a:extLst>
                <a:ext uri="{FF2B5EF4-FFF2-40B4-BE49-F238E27FC236}">
                  <a16:creationId xmlns:a16="http://schemas.microsoft.com/office/drawing/2014/main" id="{1D2B3EF7-95F1-4FCD-B47E-6CFD3C755DFB}"/>
                </a:ext>
              </a:extLst>
            </p:cNvPr>
            <p:cNvSpPr/>
            <p:nvPr/>
          </p:nvSpPr>
          <p:spPr>
            <a:xfrm>
              <a:off x="8213194" y="5177624"/>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pic>
        <p:nvPicPr>
          <p:cNvPr id="35" name="Picture 4" descr="kobe bryant by WDPG share.">
            <a:extLst>
              <a:ext uri="{FF2B5EF4-FFF2-40B4-BE49-F238E27FC236}">
                <a16:creationId xmlns:a16="http://schemas.microsoft.com/office/drawing/2014/main" id="{8166115D-B51D-4C2D-A42B-614BD1E59C3A}"/>
              </a:ext>
            </a:extLst>
          </p:cNvPr>
          <p:cNvPicPr>
            <a:picLocks noChangeAspect="1" noChangeArrowheads="1"/>
          </p:cNvPicPr>
          <p:nvPr/>
        </p:nvPicPr>
        <p:blipFill>
          <a:blip r:embed="rId4" cstate="print"/>
          <a:srcRect/>
          <a:stretch>
            <a:fillRect/>
          </a:stretch>
        </p:blipFill>
        <p:spPr bwMode="auto">
          <a:xfrm>
            <a:off x="3048000" y="2895600"/>
            <a:ext cx="4844602" cy="3445964"/>
          </a:xfrm>
          <a:prstGeom prst="rect">
            <a:avLst/>
          </a:prstGeom>
          <a:noFill/>
        </p:spPr>
      </p:pic>
      <p:sp>
        <p:nvSpPr>
          <p:cNvPr id="36" name="Rectangle 35">
            <a:extLst>
              <a:ext uri="{FF2B5EF4-FFF2-40B4-BE49-F238E27FC236}">
                <a16:creationId xmlns:a16="http://schemas.microsoft.com/office/drawing/2014/main" id="{526325C3-B863-4415-AAEF-B5A09120E284}"/>
              </a:ext>
            </a:extLst>
          </p:cNvPr>
          <p:cNvSpPr/>
          <p:nvPr/>
        </p:nvSpPr>
        <p:spPr>
          <a:xfrm>
            <a:off x="4997002" y="6324600"/>
            <a:ext cx="2895600" cy="184666"/>
          </a:xfrm>
          <a:prstGeom prst="rect">
            <a:avLst/>
          </a:prstGeom>
        </p:spPr>
        <p:txBody>
          <a:bodyPr wrap="square">
            <a:spAutoFit/>
          </a:bodyPr>
          <a:lstStyle/>
          <a:p>
            <a:pPr algn="r"/>
            <a:r>
              <a:rPr lang="en-US" sz="600" dirty="0"/>
              <a:t>www.flickr.com/photos/wdpg_share/3177157715/</a:t>
            </a:r>
          </a:p>
        </p:txBody>
      </p:sp>
      <p:sp>
        <p:nvSpPr>
          <p:cNvPr id="30" name="Rectangle 2">
            <a:extLst>
              <a:ext uri="{FF2B5EF4-FFF2-40B4-BE49-F238E27FC236}">
                <a16:creationId xmlns:a16="http://schemas.microsoft.com/office/drawing/2014/main" id="{E8829BE1-A3A8-F049-AB47-DE935C422CB6}"/>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1255303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29</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1958888" y="1109181"/>
            <a:ext cx="6918977" cy="24006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Agility</a:t>
            </a:r>
          </a:p>
          <a:p>
            <a:pPr fontAlgn="base">
              <a:spcBef>
                <a:spcPct val="0"/>
              </a:spcBef>
              <a:spcAft>
                <a:spcPct val="0"/>
              </a:spcAft>
            </a:pPr>
            <a:endParaRPr lang="en-GB" sz="1000" dirty="0"/>
          </a:p>
          <a:p>
            <a:pPr marL="342900" indent="-342900" fontAlgn="base">
              <a:spcBef>
                <a:spcPct val="0"/>
              </a:spcBef>
              <a:spcAft>
                <a:spcPct val="0"/>
              </a:spcAft>
              <a:buFont typeface="Arial" panose="020B0604020202020204" pitchFamily="34" charset="0"/>
              <a:buChar char="•"/>
            </a:pPr>
            <a:r>
              <a:rPr lang="en-GB" sz="2000" dirty="0"/>
              <a:t>Agility is of high importance in:</a:t>
            </a:r>
          </a:p>
          <a:p>
            <a:pPr marL="800100" lvl="1" indent="-342900" fontAlgn="base">
              <a:spcBef>
                <a:spcPct val="0"/>
              </a:spcBef>
              <a:spcAft>
                <a:spcPct val="0"/>
              </a:spcAft>
              <a:buFont typeface="Cambria Math" panose="02040503050406030204" pitchFamily="18" charset="0"/>
              <a:buChar char="⎯"/>
            </a:pPr>
            <a:r>
              <a:rPr lang="en-GB" sz="2000" dirty="0"/>
              <a:t>Evading an opponent in soccer or rugby</a:t>
            </a:r>
          </a:p>
          <a:p>
            <a:pPr marL="800100" lvl="1" indent="-342900" fontAlgn="base">
              <a:spcBef>
                <a:spcPct val="0"/>
              </a:spcBef>
              <a:spcAft>
                <a:spcPct val="0"/>
              </a:spcAft>
              <a:buFont typeface="Cambria Math" panose="02040503050406030204" pitchFamily="18" charset="0"/>
              <a:buChar char="⎯"/>
            </a:pPr>
            <a:r>
              <a:rPr lang="en-GB" sz="2000" dirty="0"/>
              <a:t>Reacting to an opponent fake in basketball or hockey</a:t>
            </a:r>
          </a:p>
          <a:p>
            <a:pPr marL="800100" lvl="1" indent="-342900" fontAlgn="base">
              <a:spcBef>
                <a:spcPct val="0"/>
              </a:spcBef>
              <a:spcAft>
                <a:spcPct val="0"/>
              </a:spcAft>
              <a:buFont typeface="Cambria Math" panose="02040503050406030204" pitchFamily="18" charset="0"/>
              <a:buChar char="⎯"/>
            </a:pPr>
            <a:r>
              <a:rPr lang="en-GB" sz="2000" dirty="0"/>
              <a:t>Dribbling the ball around an opponent in basketball or soccer</a:t>
            </a:r>
          </a:p>
          <a:p>
            <a:pPr marL="800100" lvl="1" indent="-342900" fontAlgn="base">
              <a:spcBef>
                <a:spcPct val="0"/>
              </a:spcBef>
              <a:spcAft>
                <a:spcPct val="0"/>
              </a:spcAft>
              <a:buFont typeface="Cambria Math" panose="02040503050406030204" pitchFamily="18" charset="0"/>
              <a:buChar char="⎯"/>
            </a:pPr>
            <a:r>
              <a:rPr lang="en-GB" sz="2000" dirty="0"/>
              <a:t>Changing direction in a dance, gymnastics or aerobics</a:t>
            </a:r>
            <a:endParaRPr lang="en-US" sz="2000" b="1" dirty="0"/>
          </a:p>
        </p:txBody>
      </p:sp>
      <p:grpSp>
        <p:nvGrpSpPr>
          <p:cNvPr id="21" name="Group 20">
            <a:extLst>
              <a:ext uri="{FF2B5EF4-FFF2-40B4-BE49-F238E27FC236}">
                <a16:creationId xmlns:a16="http://schemas.microsoft.com/office/drawing/2014/main" id="{17AC03C1-6CD5-4EFF-ADD5-AEB9BBB19001}"/>
              </a:ext>
            </a:extLst>
          </p:cNvPr>
          <p:cNvGrpSpPr/>
          <p:nvPr/>
        </p:nvGrpSpPr>
        <p:grpSpPr>
          <a:xfrm>
            <a:off x="138158" y="1091389"/>
            <a:ext cx="1663728" cy="4268200"/>
            <a:chOff x="8188817" y="203555"/>
            <a:chExt cx="1663728" cy="5685344"/>
          </a:xfrm>
        </p:grpSpPr>
        <p:sp>
          <p:nvSpPr>
            <p:cNvPr id="22" name="small_button1">
              <a:extLst>
                <a:ext uri="{FF2B5EF4-FFF2-40B4-BE49-F238E27FC236}">
                  <a16:creationId xmlns:a16="http://schemas.microsoft.com/office/drawing/2014/main" id="{C48EE218-1531-407E-9B6D-01AACEAB6AD5}"/>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23" name="small_button1">
              <a:extLst>
                <a:ext uri="{FF2B5EF4-FFF2-40B4-BE49-F238E27FC236}">
                  <a16:creationId xmlns:a16="http://schemas.microsoft.com/office/drawing/2014/main" id="{5EB94FE9-2364-40C5-A7FF-637610EE2E99}"/>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24" name="small_button1">
              <a:extLst>
                <a:ext uri="{FF2B5EF4-FFF2-40B4-BE49-F238E27FC236}">
                  <a16:creationId xmlns:a16="http://schemas.microsoft.com/office/drawing/2014/main" id="{911DB505-E10D-4E9A-BD82-070766DF54DD}"/>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26" name="small_button1">
              <a:extLst>
                <a:ext uri="{FF2B5EF4-FFF2-40B4-BE49-F238E27FC236}">
                  <a16:creationId xmlns:a16="http://schemas.microsoft.com/office/drawing/2014/main" id="{B0138768-210B-405B-970E-75D16DC64092}"/>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27" name="small_button1">
              <a:extLst>
                <a:ext uri="{FF2B5EF4-FFF2-40B4-BE49-F238E27FC236}">
                  <a16:creationId xmlns:a16="http://schemas.microsoft.com/office/drawing/2014/main" id="{596302F9-A8E2-468A-B976-C07D2A202D2A}"/>
                </a:ext>
              </a:extLst>
            </p:cNvPr>
            <p:cNvSpPr/>
            <p:nvPr/>
          </p:nvSpPr>
          <p:spPr>
            <a:xfrm>
              <a:off x="8205067" y="3548398"/>
              <a:ext cx="1606355" cy="735957"/>
            </a:xfrm>
            <a:prstGeom prst="roundRect">
              <a:avLst/>
            </a:prstGeom>
            <a:solidFill>
              <a:srgbClr val="9900FF"/>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28" name="small_button1">
              <a:extLst>
                <a:ext uri="{FF2B5EF4-FFF2-40B4-BE49-F238E27FC236}">
                  <a16:creationId xmlns:a16="http://schemas.microsoft.com/office/drawing/2014/main" id="{BB580D5B-4F8B-457D-822A-2DA7D107F473}"/>
                </a:ext>
              </a:extLst>
            </p:cNvPr>
            <p:cNvSpPr/>
            <p:nvPr/>
          </p:nvSpPr>
          <p:spPr>
            <a:xfrm>
              <a:off x="8222355" y="4360565"/>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29" name="small_button1">
              <a:extLst>
                <a:ext uri="{FF2B5EF4-FFF2-40B4-BE49-F238E27FC236}">
                  <a16:creationId xmlns:a16="http://schemas.microsoft.com/office/drawing/2014/main" id="{1D2B3EF7-95F1-4FCD-B47E-6CFD3C755DFB}"/>
                </a:ext>
              </a:extLst>
            </p:cNvPr>
            <p:cNvSpPr/>
            <p:nvPr/>
          </p:nvSpPr>
          <p:spPr>
            <a:xfrm>
              <a:off x="8205065" y="5152942"/>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pic>
        <p:nvPicPr>
          <p:cNvPr id="17" name="Picture 3" descr="KIMBERLEE GREEN  by paddynapper.">
            <a:extLst>
              <a:ext uri="{FF2B5EF4-FFF2-40B4-BE49-F238E27FC236}">
                <a16:creationId xmlns:a16="http://schemas.microsoft.com/office/drawing/2014/main" id="{2AEFB4C8-FC2F-4137-8D60-D22EB96BB110}"/>
              </a:ext>
            </a:extLst>
          </p:cNvPr>
          <p:cNvPicPr>
            <a:picLocks noChangeAspect="1" noChangeArrowheads="1"/>
          </p:cNvPicPr>
          <p:nvPr/>
        </p:nvPicPr>
        <p:blipFill rotWithShape="1">
          <a:blip r:embed="rId4" cstate="print"/>
          <a:srcRect l="7873" b="4491"/>
          <a:stretch/>
        </p:blipFill>
        <p:spPr bwMode="auto">
          <a:xfrm>
            <a:off x="2107092" y="3677081"/>
            <a:ext cx="1940903" cy="2456891"/>
          </a:xfrm>
          <a:prstGeom prst="rect">
            <a:avLst/>
          </a:prstGeom>
          <a:noFill/>
        </p:spPr>
      </p:pic>
      <p:sp>
        <p:nvSpPr>
          <p:cNvPr id="18" name="Rectangle 17">
            <a:extLst>
              <a:ext uri="{FF2B5EF4-FFF2-40B4-BE49-F238E27FC236}">
                <a16:creationId xmlns:a16="http://schemas.microsoft.com/office/drawing/2014/main" id="{1628CF9F-4E40-40DE-8F63-AA59573E0171}"/>
              </a:ext>
            </a:extLst>
          </p:cNvPr>
          <p:cNvSpPr/>
          <p:nvPr/>
        </p:nvSpPr>
        <p:spPr>
          <a:xfrm>
            <a:off x="2252325" y="6133972"/>
            <a:ext cx="1972860" cy="1846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a:ea typeface="+mn-ea"/>
                <a:cs typeface="+mn-cs"/>
              </a:rPr>
              <a:t>www.flickr.com/photos/28990363@N05/2927897740/</a:t>
            </a:r>
          </a:p>
        </p:txBody>
      </p:sp>
      <p:pic>
        <p:nvPicPr>
          <p:cNvPr id="30" name="Picture 2">
            <a:extLst>
              <a:ext uri="{FF2B5EF4-FFF2-40B4-BE49-F238E27FC236}">
                <a16:creationId xmlns:a16="http://schemas.microsoft.com/office/drawing/2014/main" id="{561122E7-828B-4017-9CE4-9B77ED1CD943}"/>
              </a:ext>
            </a:extLst>
          </p:cNvPr>
          <p:cNvPicPr>
            <a:picLocks noChangeAspect="1" noChangeArrowheads="1"/>
          </p:cNvPicPr>
          <p:nvPr/>
        </p:nvPicPr>
        <p:blipFill>
          <a:blip r:embed="rId5" cstate="print"/>
          <a:srcRect/>
          <a:stretch>
            <a:fillRect/>
          </a:stretch>
        </p:blipFill>
        <p:spPr bwMode="auto">
          <a:xfrm>
            <a:off x="6689607" y="3657600"/>
            <a:ext cx="2076825" cy="2476372"/>
          </a:xfrm>
          <a:prstGeom prst="rect">
            <a:avLst/>
          </a:prstGeom>
          <a:noFill/>
          <a:ln w="9525">
            <a:noFill/>
            <a:miter lim="800000"/>
            <a:headEnd/>
            <a:tailEnd/>
          </a:ln>
        </p:spPr>
      </p:pic>
      <p:sp>
        <p:nvSpPr>
          <p:cNvPr id="32" name="Rectangle 31">
            <a:extLst>
              <a:ext uri="{FF2B5EF4-FFF2-40B4-BE49-F238E27FC236}">
                <a16:creationId xmlns:a16="http://schemas.microsoft.com/office/drawing/2014/main" id="{C776E671-05B8-4D41-95B3-698E21338540}"/>
              </a:ext>
            </a:extLst>
          </p:cNvPr>
          <p:cNvSpPr/>
          <p:nvPr/>
        </p:nvSpPr>
        <p:spPr>
          <a:xfrm>
            <a:off x="7174296" y="6122683"/>
            <a:ext cx="1911154" cy="1846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itchFamily="34" charset="0"/>
                <a:ea typeface="+mn-ea"/>
                <a:cs typeface="+mn-cs"/>
              </a:rPr>
              <a:t>www.flickr.com/photos/curoninja/2760299988/</a:t>
            </a:r>
          </a:p>
        </p:txBody>
      </p:sp>
      <p:sp>
        <p:nvSpPr>
          <p:cNvPr id="19" name="TextBox 18">
            <a:extLst>
              <a:ext uri="{FF2B5EF4-FFF2-40B4-BE49-F238E27FC236}">
                <a16:creationId xmlns:a16="http://schemas.microsoft.com/office/drawing/2014/main" id="{22EE9563-7CD2-447A-8068-8267747BBC1F}"/>
              </a:ext>
            </a:extLst>
          </p:cNvPr>
          <p:cNvSpPr txBox="1"/>
          <p:nvPr/>
        </p:nvSpPr>
        <p:spPr>
          <a:xfrm>
            <a:off x="4164667" y="3867832"/>
            <a:ext cx="2424018" cy="1754326"/>
          </a:xfrm>
          <a:prstGeom prst="rect">
            <a:avLst/>
          </a:prstGeom>
          <a:solidFill>
            <a:srgbClr val="FF0000"/>
          </a:solidFill>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i="0" u="none" strike="noStrike" kern="1200" cap="none" spc="0" normalizeH="0" baseline="0" noProof="0" dirty="0">
                <a:ln>
                  <a:noFill/>
                </a:ln>
                <a:solidFill>
                  <a:schemeClr val="bg1"/>
                </a:solidFill>
                <a:effectLst/>
                <a:uLnTx/>
                <a:uFillTx/>
                <a:latin typeface="Calibri"/>
                <a:ea typeface="+mn-ea"/>
                <a:cs typeface="+mn-cs"/>
              </a:rPr>
              <a:t>Most sports not only require athletes to be able to run fast, but also change direction whilst maintaining speed and balance</a:t>
            </a:r>
            <a:endParaRPr kumimoji="0" lang="en-US" i="0" u="none" strike="noStrike" kern="1200" cap="none" spc="0" normalizeH="0" baseline="0" noProof="0" dirty="0">
              <a:ln>
                <a:noFill/>
              </a:ln>
              <a:solidFill>
                <a:schemeClr val="bg1"/>
              </a:solidFill>
              <a:effectLst/>
              <a:uLnTx/>
              <a:uFillTx/>
              <a:latin typeface="Calibri"/>
              <a:ea typeface="+mn-ea"/>
              <a:cs typeface="+mn-cs"/>
            </a:endParaRPr>
          </a:p>
        </p:txBody>
      </p:sp>
      <p:sp>
        <p:nvSpPr>
          <p:cNvPr id="31" name="Rectangle 2">
            <a:extLst>
              <a:ext uri="{FF2B5EF4-FFF2-40B4-BE49-F238E27FC236}">
                <a16:creationId xmlns:a16="http://schemas.microsoft.com/office/drawing/2014/main" id="{AB10EDDA-E5AF-4845-B27C-7CEEC9ADFBD7}"/>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10498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618751F-4ADA-1749-A82C-1469B5CF9085}"/>
              </a:ext>
            </a:extLst>
          </p:cNvPr>
          <p:cNvGraphicFramePr>
            <a:graphicFrameLocks noGrp="1"/>
          </p:cNvGraphicFramePr>
          <p:nvPr>
            <p:extLst>
              <p:ext uri="{D42A27DB-BD31-4B8C-83A1-F6EECF244321}">
                <p14:modId xmlns:p14="http://schemas.microsoft.com/office/powerpoint/2010/main" val="4021525073"/>
              </p:ext>
            </p:extLst>
          </p:nvPr>
        </p:nvGraphicFramePr>
        <p:xfrm>
          <a:off x="0" y="-21774"/>
          <a:ext cx="9144000" cy="6879774"/>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4819234"/>
                    </a:ext>
                  </a:extLst>
                </a:gridCol>
              </a:tblGrid>
              <a:tr h="550816">
                <a:tc>
                  <a:txBody>
                    <a:bodyPr/>
                    <a:lstStyle/>
                    <a:p>
                      <a:pPr algn="ctr"/>
                      <a:r>
                        <a:rPr lang="en-US" sz="2400" dirty="0">
                          <a:solidFill>
                            <a:schemeClr val="bg1"/>
                          </a:solidFill>
                        </a:rPr>
                        <a:t>CONTENTS</a:t>
                      </a:r>
                    </a:p>
                  </a:txBody>
                  <a:tcPr anchor="ctr">
                    <a:solidFill>
                      <a:schemeClr val="tx1"/>
                    </a:solidFill>
                  </a:tcPr>
                </a:tc>
                <a:extLst>
                  <a:ext uri="{0D108BD9-81ED-4DB2-BD59-A6C34878D82A}">
                    <a16:rowId xmlns:a16="http://schemas.microsoft.com/office/drawing/2014/main" val="715873296"/>
                  </a:ext>
                </a:extLst>
              </a:tr>
              <a:tr h="3720600">
                <a:tc>
                  <a:txBody>
                    <a:bodyPr/>
                    <a:lstStyle/>
                    <a:p>
                      <a:r>
                        <a:rPr lang="en-GB" sz="1800" b="1" kern="1200" dirty="0">
                          <a:solidFill>
                            <a:schemeClr val="tx1"/>
                          </a:solidFill>
                          <a:effectLst/>
                          <a:latin typeface="+mn-lt"/>
                          <a:ea typeface="+mn-ea"/>
                          <a:cs typeface="+mn-cs"/>
                          <a:hlinkClick r:id="rId3" action="ppaction://hlinksldjump"/>
                        </a:rPr>
                        <a:t>Components of fitness</a:t>
                      </a:r>
                      <a:endParaRPr lang="en-GB" sz="1800" b="1"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4" action="ppaction://hlinksldjump"/>
                        </a:rPr>
                        <a:t>Cardiorespiratory Endurance</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5" action="ppaction://hlinksldjump"/>
                        </a:rPr>
                        <a:t>Muscular Strength</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6" action="ppaction://hlinksldjump"/>
                        </a:rPr>
                        <a:t>Muscular Endurance</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7" action="ppaction://hlinksldjump"/>
                        </a:rPr>
                        <a:t>Flexibility</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8" action="ppaction://hlinksldjump"/>
                        </a:rPr>
                        <a:t>Body Composition</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9" action="ppaction://hlinksldjump"/>
                        </a:rPr>
                        <a:t>Muscular Power</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0" action="ppaction://hlinksldjump"/>
                        </a:rPr>
                        <a:t>Coordination</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1" action="ppaction://hlinksldjump"/>
                        </a:rPr>
                        <a:t>Balance</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2" action="ppaction://hlinksldjump"/>
                        </a:rPr>
                        <a:t>Agility</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3" action="ppaction://hlinksldjump"/>
                        </a:rPr>
                        <a:t>Speed</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4" action="ppaction://hlinksldjump"/>
                        </a:rPr>
                        <a:t>Reaction Time</a:t>
                      </a:r>
                      <a:endParaRPr lang="en-GB" sz="18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3239593485"/>
                  </a:ext>
                </a:extLst>
              </a:tr>
              <a:tr h="2608358">
                <a:tc>
                  <a:txBody>
                    <a:bodyPr/>
                    <a:lstStyle/>
                    <a:p>
                      <a:r>
                        <a:rPr lang="en-GB" sz="1800" b="1" kern="1200" dirty="0">
                          <a:solidFill>
                            <a:schemeClr val="tx1"/>
                          </a:solidFill>
                          <a:effectLst/>
                          <a:latin typeface="+mn-lt"/>
                          <a:ea typeface="+mn-ea"/>
                          <a:cs typeface="+mn-cs"/>
                          <a:hlinkClick r:id="rId15" action="ppaction://hlinksldjump"/>
                        </a:rPr>
                        <a:t>Training Principles</a:t>
                      </a:r>
                      <a:endParaRPr lang="en-GB" sz="1800" b="1"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6" action="ppaction://hlinksldjump"/>
                        </a:rPr>
                        <a:t>Specificity</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7" action="ppaction://hlinksldjump"/>
                        </a:rPr>
                        <a:t>Progressive Overload</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8" action="ppaction://hlinksldjump"/>
                        </a:rPr>
                        <a:t>Frequency</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9" action="ppaction://hlinksldjump"/>
                        </a:rPr>
                        <a:t>Intensity</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20" action="ppaction://hlinksldjump"/>
                        </a:rPr>
                        <a:t>Duration</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21" action="ppaction://hlinksldjump"/>
                        </a:rPr>
                        <a:t>Reversibility</a:t>
                      </a:r>
                      <a:endParaRPr lang="en-GB" sz="18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3041215394"/>
                  </a:ext>
                </a:extLst>
              </a:tr>
            </a:tbl>
          </a:graphicData>
        </a:graphic>
      </p:graphicFrame>
      <p:sp>
        <p:nvSpPr>
          <p:cNvPr id="4" name="Footer Placeholder 3">
            <a:extLst>
              <a:ext uri="{FF2B5EF4-FFF2-40B4-BE49-F238E27FC236}">
                <a16:creationId xmlns:a16="http://schemas.microsoft.com/office/drawing/2014/main" id="{0BCC8D05-8465-0845-B67E-75C5906468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dirty="0">
                <a:ln>
                  <a:noFill/>
                </a:ln>
                <a:solidFill>
                  <a:prstClr val="black">
                    <a:tint val="75000"/>
                  </a:prstClr>
                </a:solidFill>
                <a:effectLst/>
                <a:uLnTx/>
                <a:uFillTx/>
                <a:latin typeface="Calibri"/>
                <a:ea typeface="+mn-ea"/>
                <a:cs typeface="+mn-cs"/>
              </a:rPr>
              <a:t>©PE STUDIES RESOURCES</a:t>
            </a:r>
          </a:p>
        </p:txBody>
      </p:sp>
      <p:sp>
        <p:nvSpPr>
          <p:cNvPr id="5" name="Slide Number Placeholder 4">
            <a:extLst>
              <a:ext uri="{FF2B5EF4-FFF2-40B4-BE49-F238E27FC236}">
                <a16:creationId xmlns:a16="http://schemas.microsoft.com/office/drawing/2014/main" id="{6E6E8306-A8DC-714F-845E-E014644DF5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159240-0329-477E-B1DB-8906887F1505}" type="slidenum">
              <a:rPr kumimoji="0" lang="en-AU"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04435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Leichtathletik WM 2009 Berlin by az1172.">
            <a:extLst>
              <a:ext uri="{FF2B5EF4-FFF2-40B4-BE49-F238E27FC236}">
                <a16:creationId xmlns:a16="http://schemas.microsoft.com/office/drawing/2014/main" id="{DBD6FAA9-CF31-4375-ADAB-7EACE2EA4951}"/>
              </a:ext>
            </a:extLst>
          </p:cNvPr>
          <p:cNvPicPr>
            <a:picLocks noChangeAspect="1" noChangeArrowheads="1"/>
          </p:cNvPicPr>
          <p:nvPr/>
        </p:nvPicPr>
        <p:blipFill>
          <a:blip r:embed="rId2" cstate="print"/>
          <a:srcRect/>
          <a:stretch>
            <a:fillRect/>
          </a:stretch>
        </p:blipFill>
        <p:spPr bwMode="auto">
          <a:xfrm>
            <a:off x="6200164" y="2819400"/>
            <a:ext cx="2562836" cy="3328517"/>
          </a:xfrm>
          <a:prstGeom prst="rect">
            <a:avLst/>
          </a:prstGeom>
          <a:noFill/>
        </p:spPr>
      </p:pic>
      <p:sp>
        <p:nvSpPr>
          <p:cNvPr id="20" name="Right Arrow 10">
            <a:extLst>
              <a:ext uri="{FF2B5EF4-FFF2-40B4-BE49-F238E27FC236}">
                <a16:creationId xmlns:a16="http://schemas.microsoft.com/office/drawing/2014/main" id="{2994097A-DD4A-4F03-BD58-EA4C6D4683EE}"/>
              </a:ext>
            </a:extLst>
          </p:cNvPr>
          <p:cNvSpPr/>
          <p:nvPr/>
        </p:nvSpPr>
        <p:spPr>
          <a:xfrm>
            <a:off x="5360945" y="4452020"/>
            <a:ext cx="952222" cy="457200"/>
          </a:xfrm>
          <a:prstGeom prst="rightArrow">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30</a:t>
            </a:fld>
            <a:endParaRPr lang="en-US" dirty="0"/>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9880" y="6101978"/>
            <a:ext cx="457501" cy="457955"/>
          </a:xfrm>
          <a:prstGeom prst="rect">
            <a:avLst/>
          </a:prstGeom>
          <a:noFill/>
        </p:spPr>
      </p:pic>
      <p:sp>
        <p:nvSpPr>
          <p:cNvPr id="8" name="TextBox 7">
            <a:hlinkClick r:id="rId3"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1958889" y="1109181"/>
            <a:ext cx="6804112" cy="15388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Speed</a:t>
            </a:r>
          </a:p>
          <a:p>
            <a:pPr fontAlgn="base">
              <a:spcBef>
                <a:spcPct val="0"/>
              </a:spcBef>
              <a:spcAft>
                <a:spcPct val="0"/>
              </a:spcAft>
            </a:pPr>
            <a:endParaRPr lang="en-US" sz="1000" b="1" dirty="0"/>
          </a:p>
          <a:p>
            <a:pPr marL="342900" indent="-342900" fontAlgn="base">
              <a:spcBef>
                <a:spcPct val="0"/>
              </a:spcBef>
              <a:spcAft>
                <a:spcPct val="0"/>
              </a:spcAft>
              <a:buFont typeface="Arial" panose="020B0604020202020204" pitchFamily="34" charset="0"/>
              <a:buChar char="•"/>
            </a:pPr>
            <a:r>
              <a:rPr lang="en-GB" dirty="0"/>
              <a:t>The rate of motion (how fast you can move your body part from one point to another)</a:t>
            </a:r>
          </a:p>
          <a:p>
            <a:pPr marL="342900" indent="-342900" fontAlgn="base">
              <a:spcBef>
                <a:spcPct val="0"/>
              </a:spcBef>
              <a:spcAft>
                <a:spcPct val="0"/>
              </a:spcAft>
              <a:buFont typeface="Arial" panose="020B0604020202020204" pitchFamily="34" charset="0"/>
              <a:buChar char="•"/>
            </a:pPr>
            <a:endParaRPr lang="en-GB" sz="1000" dirty="0"/>
          </a:p>
          <a:p>
            <a:pPr marL="342900" indent="-342900" fontAlgn="base">
              <a:spcBef>
                <a:spcPct val="0"/>
              </a:spcBef>
              <a:spcAft>
                <a:spcPct val="0"/>
              </a:spcAft>
              <a:buFont typeface="Arial" panose="020B0604020202020204" pitchFamily="34" charset="0"/>
              <a:buChar char="•"/>
            </a:pPr>
            <a:r>
              <a:rPr lang="en-GB" dirty="0"/>
              <a:t>Speed = Distance x Time</a:t>
            </a:r>
          </a:p>
        </p:txBody>
      </p:sp>
      <p:grpSp>
        <p:nvGrpSpPr>
          <p:cNvPr id="21" name="Group 20">
            <a:extLst>
              <a:ext uri="{FF2B5EF4-FFF2-40B4-BE49-F238E27FC236}">
                <a16:creationId xmlns:a16="http://schemas.microsoft.com/office/drawing/2014/main" id="{17AC03C1-6CD5-4EFF-ADD5-AEB9BBB19001}"/>
              </a:ext>
            </a:extLst>
          </p:cNvPr>
          <p:cNvGrpSpPr/>
          <p:nvPr/>
        </p:nvGrpSpPr>
        <p:grpSpPr>
          <a:xfrm>
            <a:off x="138158" y="1091389"/>
            <a:ext cx="1663728" cy="4296933"/>
            <a:chOff x="8188817" y="203555"/>
            <a:chExt cx="1663728" cy="5723618"/>
          </a:xfrm>
        </p:grpSpPr>
        <p:sp>
          <p:nvSpPr>
            <p:cNvPr id="22" name="small_button1">
              <a:extLst>
                <a:ext uri="{FF2B5EF4-FFF2-40B4-BE49-F238E27FC236}">
                  <a16:creationId xmlns:a16="http://schemas.microsoft.com/office/drawing/2014/main" id="{C48EE218-1531-407E-9B6D-01AACEAB6AD5}"/>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23" name="small_button1">
              <a:extLst>
                <a:ext uri="{FF2B5EF4-FFF2-40B4-BE49-F238E27FC236}">
                  <a16:creationId xmlns:a16="http://schemas.microsoft.com/office/drawing/2014/main" id="{5EB94FE9-2364-40C5-A7FF-637610EE2E99}"/>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24" name="small_button1">
              <a:extLst>
                <a:ext uri="{FF2B5EF4-FFF2-40B4-BE49-F238E27FC236}">
                  <a16:creationId xmlns:a16="http://schemas.microsoft.com/office/drawing/2014/main" id="{911DB505-E10D-4E9A-BD82-070766DF54DD}"/>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26" name="small_button1">
              <a:extLst>
                <a:ext uri="{FF2B5EF4-FFF2-40B4-BE49-F238E27FC236}">
                  <a16:creationId xmlns:a16="http://schemas.microsoft.com/office/drawing/2014/main" id="{B0138768-210B-405B-970E-75D16DC64092}"/>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27" name="small_button1">
              <a:extLst>
                <a:ext uri="{FF2B5EF4-FFF2-40B4-BE49-F238E27FC236}">
                  <a16:creationId xmlns:a16="http://schemas.microsoft.com/office/drawing/2014/main" id="{596302F9-A8E2-468A-B976-C07D2A202D2A}"/>
                </a:ext>
              </a:extLst>
            </p:cNvPr>
            <p:cNvSpPr/>
            <p:nvPr/>
          </p:nvSpPr>
          <p:spPr>
            <a:xfrm>
              <a:off x="8228902" y="3586672"/>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28" name="small_button1">
              <a:extLst>
                <a:ext uri="{FF2B5EF4-FFF2-40B4-BE49-F238E27FC236}">
                  <a16:creationId xmlns:a16="http://schemas.microsoft.com/office/drawing/2014/main" id="{BB580D5B-4F8B-457D-822A-2DA7D107F473}"/>
                </a:ext>
              </a:extLst>
            </p:cNvPr>
            <p:cNvSpPr/>
            <p:nvPr/>
          </p:nvSpPr>
          <p:spPr>
            <a:xfrm>
              <a:off x="8246190" y="4398839"/>
              <a:ext cx="1606355" cy="735957"/>
            </a:xfrm>
            <a:prstGeom prst="roundRect">
              <a:avLst/>
            </a:prstGeom>
            <a:solidFill>
              <a:srgbClr val="0070C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29" name="small_button1">
              <a:extLst>
                <a:ext uri="{FF2B5EF4-FFF2-40B4-BE49-F238E27FC236}">
                  <a16:creationId xmlns:a16="http://schemas.microsoft.com/office/drawing/2014/main" id="{1D2B3EF7-95F1-4FCD-B47E-6CFD3C755DFB}"/>
                </a:ext>
              </a:extLst>
            </p:cNvPr>
            <p:cNvSpPr/>
            <p:nvPr/>
          </p:nvSpPr>
          <p:spPr>
            <a:xfrm>
              <a:off x="8228900" y="5191216"/>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sp>
        <p:nvSpPr>
          <p:cNvPr id="18" name="Rectangle 17">
            <a:extLst>
              <a:ext uri="{FF2B5EF4-FFF2-40B4-BE49-F238E27FC236}">
                <a16:creationId xmlns:a16="http://schemas.microsoft.com/office/drawing/2014/main" id="{A7846909-21DD-4F04-B7CA-8457C6905564}"/>
              </a:ext>
            </a:extLst>
          </p:cNvPr>
          <p:cNvSpPr/>
          <p:nvPr/>
        </p:nvSpPr>
        <p:spPr>
          <a:xfrm>
            <a:off x="7243181" y="6139934"/>
            <a:ext cx="1617751" cy="184666"/>
          </a:xfrm>
          <a:prstGeom prst="rect">
            <a:avLst/>
          </a:prstGeom>
        </p:spPr>
        <p:txBody>
          <a:bodyPr wrap="none">
            <a:spAutoFit/>
          </a:bodyPr>
          <a:lstStyle/>
          <a:p>
            <a:r>
              <a:rPr lang="en-US" sz="600" dirty="0"/>
              <a:t>www.flickr.com/photos/az1172/3841143960/</a:t>
            </a:r>
          </a:p>
        </p:txBody>
      </p:sp>
      <p:sp>
        <p:nvSpPr>
          <p:cNvPr id="19" name="TextBox 18">
            <a:extLst>
              <a:ext uri="{FF2B5EF4-FFF2-40B4-BE49-F238E27FC236}">
                <a16:creationId xmlns:a16="http://schemas.microsoft.com/office/drawing/2014/main" id="{47723925-D497-4098-8F09-2ED88AF552DD}"/>
              </a:ext>
            </a:extLst>
          </p:cNvPr>
          <p:cNvSpPr txBox="1"/>
          <p:nvPr/>
        </p:nvSpPr>
        <p:spPr>
          <a:xfrm>
            <a:off x="2514600" y="3578582"/>
            <a:ext cx="2857720" cy="2031325"/>
          </a:xfrm>
          <a:prstGeom prst="rect">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AU" dirty="0">
                <a:solidFill>
                  <a:schemeClr val="bg1"/>
                </a:solidFill>
              </a:rPr>
              <a:t>An athletes maximum speed is seldom reached in team sports and as a result fitness testing in most sports measures athletes speed acceleration and speed endurance.</a:t>
            </a:r>
            <a:endParaRPr lang="en-US" dirty="0">
              <a:solidFill>
                <a:schemeClr val="bg1"/>
              </a:solidFill>
            </a:endParaRPr>
          </a:p>
        </p:txBody>
      </p:sp>
      <p:sp>
        <p:nvSpPr>
          <p:cNvPr id="30" name="Rectangle 2">
            <a:extLst>
              <a:ext uri="{FF2B5EF4-FFF2-40B4-BE49-F238E27FC236}">
                <a16:creationId xmlns:a16="http://schemas.microsoft.com/office/drawing/2014/main" id="{C193C7A3-E646-C24A-BBDA-FC691593FE72}"/>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268629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31</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1958889" y="1109181"/>
            <a:ext cx="6804112" cy="344709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Speed</a:t>
            </a:r>
          </a:p>
          <a:p>
            <a:pPr marL="285750" indent="-285750">
              <a:buFont typeface="Arial" panose="020B0604020202020204" pitchFamily="34" charset="0"/>
              <a:buChar char="•"/>
            </a:pPr>
            <a:r>
              <a:rPr lang="en-AU" dirty="0">
                <a:cs typeface="Times New Roman" pitchFamily="18" charset="0"/>
              </a:rPr>
              <a:t>In sport, we refer to 3 different types of speed</a:t>
            </a:r>
            <a:endParaRPr lang="en-AU" b="1" dirty="0">
              <a:cs typeface="Times New Roman" pitchFamily="18" charset="0"/>
            </a:endParaRPr>
          </a:p>
          <a:p>
            <a:pPr marL="342900" indent="-342900">
              <a:buFont typeface="+mj-lt"/>
              <a:buAutoNum type="arabicPeriod"/>
            </a:pPr>
            <a:r>
              <a:rPr lang="en-AU" b="1" dirty="0">
                <a:solidFill>
                  <a:srgbClr val="002060"/>
                </a:solidFill>
                <a:cs typeface="Times New Roman" pitchFamily="18" charset="0"/>
              </a:rPr>
              <a:t>Maximum speed</a:t>
            </a:r>
            <a:endParaRPr lang="en-AU" dirty="0">
              <a:solidFill>
                <a:srgbClr val="002060"/>
              </a:solidFill>
              <a:cs typeface="Times New Roman" pitchFamily="18" charset="0"/>
            </a:endParaRPr>
          </a:p>
          <a:p>
            <a:pPr marL="742950" lvl="1" indent="-285750">
              <a:buFont typeface="Arial" panose="020B0604020202020204" pitchFamily="34" charset="0"/>
              <a:buChar char="•"/>
            </a:pPr>
            <a:r>
              <a:rPr lang="en-AU" dirty="0">
                <a:cs typeface="Times New Roman" pitchFamily="18" charset="0"/>
              </a:rPr>
              <a:t>Usually occurs at the 40-50m mark (running).</a:t>
            </a:r>
          </a:p>
          <a:p>
            <a:pPr marL="742950" lvl="1" indent="-285750">
              <a:buFont typeface="Arial" panose="020B0604020202020204" pitchFamily="34" charset="0"/>
              <a:buChar char="•"/>
            </a:pPr>
            <a:r>
              <a:rPr lang="en-AU" dirty="0">
                <a:cs typeface="Times New Roman" pitchFamily="18" charset="0"/>
              </a:rPr>
              <a:t>Is of little relevance to most team sports – try and think of a team sport where you are required to sprint a distance of more than 50m regularly in one single effort.</a:t>
            </a:r>
            <a:endParaRPr lang="en-AU" b="1" dirty="0">
              <a:cs typeface="Times New Roman" pitchFamily="18" charset="0"/>
            </a:endParaRPr>
          </a:p>
          <a:p>
            <a:pPr marL="342900" indent="-342900">
              <a:buFont typeface="+mj-lt"/>
              <a:buAutoNum type="arabicPeriod"/>
            </a:pPr>
            <a:r>
              <a:rPr lang="en-AU" b="1" dirty="0">
                <a:solidFill>
                  <a:srgbClr val="002060"/>
                </a:solidFill>
                <a:cs typeface="Times New Roman" pitchFamily="18" charset="0"/>
              </a:rPr>
              <a:t>Acceleration speed</a:t>
            </a:r>
            <a:endParaRPr lang="en-AU" dirty="0">
              <a:solidFill>
                <a:srgbClr val="002060"/>
              </a:solidFill>
              <a:cs typeface="Times New Roman" pitchFamily="18" charset="0"/>
            </a:endParaRPr>
          </a:p>
          <a:p>
            <a:pPr marL="742950" lvl="1" indent="-285750">
              <a:buFont typeface="Arial" panose="020B0604020202020204" pitchFamily="34" charset="0"/>
              <a:buChar char="•"/>
            </a:pPr>
            <a:r>
              <a:rPr lang="en-AU" dirty="0">
                <a:cs typeface="Times New Roman" pitchFamily="18" charset="0"/>
              </a:rPr>
              <a:t>Refers to the rate at which speed is increased.</a:t>
            </a:r>
          </a:p>
          <a:p>
            <a:pPr marL="742950" lvl="1" indent="-285750">
              <a:buFont typeface="Arial" panose="020B0604020202020204" pitchFamily="34" charset="0"/>
              <a:buChar char="•"/>
            </a:pPr>
            <a:r>
              <a:rPr lang="en-AU" dirty="0">
                <a:cs typeface="Times New Roman" pitchFamily="18" charset="0"/>
              </a:rPr>
              <a:t>Is of most relevance in team sports – this is why at talent ID programmes and top level draft camps, sprints testing takes place over a distance of only 20m</a:t>
            </a:r>
          </a:p>
        </p:txBody>
      </p:sp>
      <p:sp>
        <p:nvSpPr>
          <p:cNvPr id="30" name="Rectangle 2">
            <a:extLst>
              <a:ext uri="{FF2B5EF4-FFF2-40B4-BE49-F238E27FC236}">
                <a16:creationId xmlns:a16="http://schemas.microsoft.com/office/drawing/2014/main" id="{C193C7A3-E646-C24A-BBDA-FC691593FE72}"/>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17" name="Group 16">
            <a:extLst>
              <a:ext uri="{FF2B5EF4-FFF2-40B4-BE49-F238E27FC236}">
                <a16:creationId xmlns:a16="http://schemas.microsoft.com/office/drawing/2014/main" id="{37248497-12F5-9342-B16A-A2A00D322B09}"/>
              </a:ext>
            </a:extLst>
          </p:cNvPr>
          <p:cNvGrpSpPr/>
          <p:nvPr/>
        </p:nvGrpSpPr>
        <p:grpSpPr>
          <a:xfrm>
            <a:off x="138158" y="1091389"/>
            <a:ext cx="1663728" cy="4296933"/>
            <a:chOff x="8188817" y="203555"/>
            <a:chExt cx="1663728" cy="5723618"/>
          </a:xfrm>
        </p:grpSpPr>
        <p:sp>
          <p:nvSpPr>
            <p:cNvPr id="18" name="small_button1">
              <a:extLst>
                <a:ext uri="{FF2B5EF4-FFF2-40B4-BE49-F238E27FC236}">
                  <a16:creationId xmlns:a16="http://schemas.microsoft.com/office/drawing/2014/main" id="{460F3816-FCE5-9B4B-81B4-7FB75D4A26A4}"/>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19" name="small_button1">
              <a:extLst>
                <a:ext uri="{FF2B5EF4-FFF2-40B4-BE49-F238E27FC236}">
                  <a16:creationId xmlns:a16="http://schemas.microsoft.com/office/drawing/2014/main" id="{43C9E51D-66D4-B141-952A-469D6E38C2F1}"/>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20" name="small_button1">
              <a:extLst>
                <a:ext uri="{FF2B5EF4-FFF2-40B4-BE49-F238E27FC236}">
                  <a16:creationId xmlns:a16="http://schemas.microsoft.com/office/drawing/2014/main" id="{2B1D79EF-D2E4-C444-875E-E4E81C418175}"/>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31" name="small_button1">
              <a:extLst>
                <a:ext uri="{FF2B5EF4-FFF2-40B4-BE49-F238E27FC236}">
                  <a16:creationId xmlns:a16="http://schemas.microsoft.com/office/drawing/2014/main" id="{F5B52334-F34D-3A4D-877F-4B0CF626810B}"/>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32" name="small_button1">
              <a:extLst>
                <a:ext uri="{FF2B5EF4-FFF2-40B4-BE49-F238E27FC236}">
                  <a16:creationId xmlns:a16="http://schemas.microsoft.com/office/drawing/2014/main" id="{FA7981C7-E577-3447-B151-4F09EB556FF5}"/>
                </a:ext>
              </a:extLst>
            </p:cNvPr>
            <p:cNvSpPr/>
            <p:nvPr/>
          </p:nvSpPr>
          <p:spPr>
            <a:xfrm>
              <a:off x="8228902" y="3586672"/>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33" name="small_button1">
              <a:extLst>
                <a:ext uri="{FF2B5EF4-FFF2-40B4-BE49-F238E27FC236}">
                  <a16:creationId xmlns:a16="http://schemas.microsoft.com/office/drawing/2014/main" id="{3E62C754-B3F5-1D4C-8983-41D54E3ED551}"/>
                </a:ext>
              </a:extLst>
            </p:cNvPr>
            <p:cNvSpPr/>
            <p:nvPr/>
          </p:nvSpPr>
          <p:spPr>
            <a:xfrm>
              <a:off x="8246190" y="4398839"/>
              <a:ext cx="1606355" cy="735957"/>
            </a:xfrm>
            <a:prstGeom prst="roundRect">
              <a:avLst/>
            </a:prstGeom>
            <a:solidFill>
              <a:srgbClr val="0070C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34" name="small_button1">
              <a:extLst>
                <a:ext uri="{FF2B5EF4-FFF2-40B4-BE49-F238E27FC236}">
                  <a16:creationId xmlns:a16="http://schemas.microsoft.com/office/drawing/2014/main" id="{A283057C-99E5-3B48-A513-065045D4B97E}"/>
                </a:ext>
              </a:extLst>
            </p:cNvPr>
            <p:cNvSpPr/>
            <p:nvPr/>
          </p:nvSpPr>
          <p:spPr>
            <a:xfrm>
              <a:off x="8228900" y="5191216"/>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spTree>
    <p:extLst>
      <p:ext uri="{BB962C8B-B14F-4D97-AF65-F5344CB8AC3E}">
        <p14:creationId xmlns:p14="http://schemas.microsoft.com/office/powerpoint/2010/main" val="2326116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32</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1958889" y="1109181"/>
            <a:ext cx="6804112" cy="23391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Speed</a:t>
            </a:r>
          </a:p>
          <a:p>
            <a:pPr marL="342900" indent="-342900">
              <a:buFont typeface="+mj-lt"/>
              <a:buAutoNum type="arabicPeriod" startAt="3"/>
            </a:pPr>
            <a:r>
              <a:rPr lang="en-AU" b="1" dirty="0">
                <a:solidFill>
                  <a:srgbClr val="002060"/>
                </a:solidFill>
              </a:rPr>
              <a:t>Speed endurance</a:t>
            </a:r>
            <a:endParaRPr lang="en-AU" dirty="0">
              <a:solidFill>
                <a:srgbClr val="002060"/>
              </a:solidFill>
            </a:endParaRPr>
          </a:p>
          <a:p>
            <a:pPr marL="285750" indent="-285750">
              <a:buFont typeface="Arial" panose="020B0604020202020204" pitchFamily="34" charset="0"/>
              <a:buChar char="•"/>
            </a:pPr>
            <a:r>
              <a:rPr lang="en-AU" dirty="0"/>
              <a:t>Refers to the ability of an athlete to either maintain maximal speeds or perform repeated maximal efforts whilst withstanding fatigue</a:t>
            </a:r>
          </a:p>
          <a:p>
            <a:pPr marL="742950" lvl="1" indent="-285750">
              <a:buFont typeface="Arial" panose="020B0604020202020204" pitchFamily="34" charset="0"/>
              <a:buChar char="•"/>
            </a:pPr>
            <a:r>
              <a:rPr lang="en-AU" dirty="0"/>
              <a:t>This is of particular importance in team sports where athletes are often required to make repeat efforts</a:t>
            </a:r>
          </a:p>
          <a:p>
            <a:pPr marL="285750" indent="-285750">
              <a:buFont typeface="Arial" panose="020B0604020202020204" pitchFamily="34" charset="0"/>
              <a:buChar char="•"/>
            </a:pPr>
            <a:r>
              <a:rPr lang="en-AU" dirty="0"/>
              <a:t>E.g. Full forward in AFL repeatedly leading to take a mark, 200m sprinter.</a:t>
            </a:r>
          </a:p>
        </p:txBody>
      </p:sp>
      <p:sp>
        <p:nvSpPr>
          <p:cNvPr id="30" name="Rectangle 2">
            <a:extLst>
              <a:ext uri="{FF2B5EF4-FFF2-40B4-BE49-F238E27FC236}">
                <a16:creationId xmlns:a16="http://schemas.microsoft.com/office/drawing/2014/main" id="{C193C7A3-E646-C24A-BBDA-FC691593FE72}"/>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
        <p:nvSpPr>
          <p:cNvPr id="17" name="Rectangle 16">
            <a:extLst>
              <a:ext uri="{FF2B5EF4-FFF2-40B4-BE49-F238E27FC236}">
                <a16:creationId xmlns:a16="http://schemas.microsoft.com/office/drawing/2014/main" id="{C178F4EB-6BE3-A44A-A25D-06D4BBAD4E8F}"/>
              </a:ext>
            </a:extLst>
          </p:cNvPr>
          <p:cNvSpPr/>
          <p:nvPr/>
        </p:nvSpPr>
        <p:spPr>
          <a:xfrm>
            <a:off x="4804638" y="6408041"/>
            <a:ext cx="3260385" cy="184666"/>
          </a:xfrm>
          <a:prstGeom prst="rect">
            <a:avLst/>
          </a:prstGeom>
        </p:spPr>
        <p:txBody>
          <a:bodyPr wrap="square">
            <a:spAutoFit/>
          </a:bodyPr>
          <a:lstStyle/>
          <a:p>
            <a:r>
              <a:rPr lang="en-US" sz="600" dirty="0"/>
              <a:t>www.flickr.com/photos/az1172/3841143960/</a:t>
            </a:r>
          </a:p>
        </p:txBody>
      </p:sp>
      <p:pic>
        <p:nvPicPr>
          <p:cNvPr id="18" name="Picture 2">
            <a:extLst>
              <a:ext uri="{FF2B5EF4-FFF2-40B4-BE49-F238E27FC236}">
                <a16:creationId xmlns:a16="http://schemas.microsoft.com/office/drawing/2014/main" id="{B909741D-B91D-0148-A836-6B7B01DD8A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569311"/>
            <a:ext cx="4191001" cy="2794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C362CE76-43A0-044C-ADDE-4AB414E5D804}"/>
              </a:ext>
            </a:extLst>
          </p:cNvPr>
          <p:cNvGrpSpPr/>
          <p:nvPr/>
        </p:nvGrpSpPr>
        <p:grpSpPr>
          <a:xfrm>
            <a:off x="138158" y="1091389"/>
            <a:ext cx="1663728" cy="4296933"/>
            <a:chOff x="8188817" y="203555"/>
            <a:chExt cx="1663728" cy="5723618"/>
          </a:xfrm>
        </p:grpSpPr>
        <p:sp>
          <p:nvSpPr>
            <p:cNvPr id="20" name="small_button1">
              <a:extLst>
                <a:ext uri="{FF2B5EF4-FFF2-40B4-BE49-F238E27FC236}">
                  <a16:creationId xmlns:a16="http://schemas.microsoft.com/office/drawing/2014/main" id="{F6674D2A-833C-7746-8FB0-8126F82C57E0}"/>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31" name="small_button1">
              <a:extLst>
                <a:ext uri="{FF2B5EF4-FFF2-40B4-BE49-F238E27FC236}">
                  <a16:creationId xmlns:a16="http://schemas.microsoft.com/office/drawing/2014/main" id="{897B583B-D52A-1D49-AB35-31503F0BB64C}"/>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32" name="small_button1">
              <a:extLst>
                <a:ext uri="{FF2B5EF4-FFF2-40B4-BE49-F238E27FC236}">
                  <a16:creationId xmlns:a16="http://schemas.microsoft.com/office/drawing/2014/main" id="{FD4993E3-889F-CE42-A0C9-D698B0268C4E}"/>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33" name="small_button1">
              <a:extLst>
                <a:ext uri="{FF2B5EF4-FFF2-40B4-BE49-F238E27FC236}">
                  <a16:creationId xmlns:a16="http://schemas.microsoft.com/office/drawing/2014/main" id="{4BAF97F3-9D94-7543-A558-403C8CC117ED}"/>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34" name="small_button1">
              <a:extLst>
                <a:ext uri="{FF2B5EF4-FFF2-40B4-BE49-F238E27FC236}">
                  <a16:creationId xmlns:a16="http://schemas.microsoft.com/office/drawing/2014/main" id="{3E82371F-890F-F64C-8541-AD4F75883655}"/>
                </a:ext>
              </a:extLst>
            </p:cNvPr>
            <p:cNvSpPr/>
            <p:nvPr/>
          </p:nvSpPr>
          <p:spPr>
            <a:xfrm>
              <a:off x="8228902" y="3586672"/>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35" name="small_button1">
              <a:extLst>
                <a:ext uri="{FF2B5EF4-FFF2-40B4-BE49-F238E27FC236}">
                  <a16:creationId xmlns:a16="http://schemas.microsoft.com/office/drawing/2014/main" id="{E790C9FB-F729-4A4C-A5B7-FB2127353F72}"/>
                </a:ext>
              </a:extLst>
            </p:cNvPr>
            <p:cNvSpPr/>
            <p:nvPr/>
          </p:nvSpPr>
          <p:spPr>
            <a:xfrm>
              <a:off x="8246190" y="4398839"/>
              <a:ext cx="1606355" cy="735957"/>
            </a:xfrm>
            <a:prstGeom prst="roundRect">
              <a:avLst/>
            </a:prstGeom>
            <a:solidFill>
              <a:srgbClr val="0070C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36" name="small_button1">
              <a:extLst>
                <a:ext uri="{FF2B5EF4-FFF2-40B4-BE49-F238E27FC236}">
                  <a16:creationId xmlns:a16="http://schemas.microsoft.com/office/drawing/2014/main" id="{6905E7AA-958B-544D-916C-27D626278D62}"/>
                </a:ext>
              </a:extLst>
            </p:cNvPr>
            <p:cNvSpPr/>
            <p:nvPr/>
          </p:nvSpPr>
          <p:spPr>
            <a:xfrm>
              <a:off x="8228900" y="5191216"/>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spTree>
    <p:extLst>
      <p:ext uri="{BB962C8B-B14F-4D97-AF65-F5344CB8AC3E}">
        <p14:creationId xmlns:p14="http://schemas.microsoft.com/office/powerpoint/2010/main" val="1036262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33</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10" name="Rectangle 9">
            <a:extLst>
              <a:ext uri="{FF2B5EF4-FFF2-40B4-BE49-F238E27FC236}">
                <a16:creationId xmlns:a16="http://schemas.microsoft.com/office/drawing/2014/main" id="{6EFCB1A3-997D-45D3-8852-9ECE6BAC97A6}"/>
              </a:ext>
            </a:extLst>
          </p:cNvPr>
          <p:cNvSpPr/>
          <p:nvPr/>
        </p:nvSpPr>
        <p:spPr>
          <a:xfrm>
            <a:off x="1958889" y="1109181"/>
            <a:ext cx="6918976" cy="249299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Reaction Time</a:t>
            </a:r>
          </a:p>
          <a:p>
            <a:pPr fontAlgn="base">
              <a:spcBef>
                <a:spcPct val="0"/>
              </a:spcBef>
              <a:spcAft>
                <a:spcPct val="0"/>
              </a:spcAft>
            </a:pPr>
            <a:endParaRPr lang="en-GB" sz="1000" dirty="0"/>
          </a:p>
          <a:p>
            <a:pPr marL="342900" indent="-342900" fontAlgn="base">
              <a:spcBef>
                <a:spcPct val="0"/>
              </a:spcBef>
              <a:spcAft>
                <a:spcPct val="0"/>
              </a:spcAft>
              <a:buFont typeface="Arial" panose="020B0604020202020204" pitchFamily="34" charset="0"/>
              <a:buChar char="•"/>
            </a:pPr>
            <a:r>
              <a:rPr lang="en-GB" dirty="0"/>
              <a:t>The time from the presentation of a stimulus to the onset of a response</a:t>
            </a:r>
          </a:p>
          <a:p>
            <a:pPr marL="800100" lvl="1" indent="-342900" fontAlgn="base">
              <a:spcBef>
                <a:spcPct val="0"/>
              </a:spcBef>
              <a:spcAft>
                <a:spcPct val="0"/>
              </a:spcAft>
              <a:buFont typeface="Cambria Math" panose="02040503050406030204" pitchFamily="18" charset="0"/>
              <a:buChar char="⎯"/>
            </a:pPr>
            <a:r>
              <a:rPr lang="en-GB" dirty="0"/>
              <a:t>Important in events where the environment is constantly changing &amp; adjustments to movement need to be made quickly</a:t>
            </a:r>
          </a:p>
          <a:p>
            <a:pPr marL="800100" lvl="1" indent="-342900" fontAlgn="base">
              <a:spcBef>
                <a:spcPct val="0"/>
              </a:spcBef>
              <a:spcAft>
                <a:spcPct val="0"/>
              </a:spcAft>
              <a:buFont typeface="Cambria Math" panose="02040503050406030204" pitchFamily="18" charset="0"/>
              <a:buChar char="⎯"/>
            </a:pPr>
            <a:r>
              <a:rPr lang="en-GB" dirty="0"/>
              <a:t>Performers need to sort through the information presented to them via stimuli from the environment &amp; select the most relevant cue</a:t>
            </a:r>
          </a:p>
        </p:txBody>
      </p:sp>
      <p:pic>
        <p:nvPicPr>
          <p:cNvPr id="17" name="Picture 2" descr="Michael Phelps by The Wolf.">
            <a:extLst>
              <a:ext uri="{FF2B5EF4-FFF2-40B4-BE49-F238E27FC236}">
                <a16:creationId xmlns:a16="http://schemas.microsoft.com/office/drawing/2014/main" id="{755F0186-FB28-4AA6-89B2-3C92A0A02491}"/>
              </a:ext>
            </a:extLst>
          </p:cNvPr>
          <p:cNvPicPr>
            <a:picLocks noChangeAspect="1" noChangeArrowheads="1"/>
          </p:cNvPicPr>
          <p:nvPr/>
        </p:nvPicPr>
        <p:blipFill>
          <a:blip r:embed="rId4" cstate="print"/>
          <a:srcRect/>
          <a:stretch>
            <a:fillRect/>
          </a:stretch>
        </p:blipFill>
        <p:spPr bwMode="auto">
          <a:xfrm>
            <a:off x="5314479" y="4038600"/>
            <a:ext cx="3448521" cy="2148115"/>
          </a:xfrm>
          <a:prstGeom prst="rect">
            <a:avLst/>
          </a:prstGeom>
          <a:noFill/>
        </p:spPr>
      </p:pic>
      <p:sp>
        <p:nvSpPr>
          <p:cNvPr id="18" name="Rectangle 17">
            <a:extLst>
              <a:ext uri="{FF2B5EF4-FFF2-40B4-BE49-F238E27FC236}">
                <a16:creationId xmlns:a16="http://schemas.microsoft.com/office/drawing/2014/main" id="{9AC40C2B-CDA2-497C-87CC-B37AE870615F}"/>
              </a:ext>
            </a:extLst>
          </p:cNvPr>
          <p:cNvSpPr/>
          <p:nvPr/>
        </p:nvSpPr>
        <p:spPr>
          <a:xfrm>
            <a:off x="6705600" y="6186715"/>
            <a:ext cx="2074607"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www.flickr.com/photos/thewolf/3816967773/</a:t>
            </a:r>
          </a:p>
        </p:txBody>
      </p:sp>
      <p:sp>
        <p:nvSpPr>
          <p:cNvPr id="19" name="TextBox 18">
            <a:extLst>
              <a:ext uri="{FF2B5EF4-FFF2-40B4-BE49-F238E27FC236}">
                <a16:creationId xmlns:a16="http://schemas.microsoft.com/office/drawing/2014/main" id="{873B7B57-4E91-45D8-8405-E0048908B584}"/>
              </a:ext>
            </a:extLst>
          </p:cNvPr>
          <p:cNvSpPr txBox="1"/>
          <p:nvPr/>
        </p:nvSpPr>
        <p:spPr>
          <a:xfrm>
            <a:off x="2438959" y="4419600"/>
            <a:ext cx="2667000" cy="1477328"/>
          </a:xfrm>
          <a:prstGeom prst="rect">
            <a:avLst/>
          </a:prstGeom>
          <a:solidFill>
            <a:srgbClr val="FF0000"/>
          </a:solidFill>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chemeClr val="bg1"/>
                </a:solidFill>
                <a:effectLst/>
                <a:uLnTx/>
                <a:uFillTx/>
                <a:latin typeface="Calibri"/>
                <a:ea typeface="+mn-ea"/>
                <a:cs typeface="+mn-cs"/>
              </a:rPr>
              <a:t>Athletes reaction time in sports such as swimming is critical as a matter of milliseconds often  separates the field.</a:t>
            </a:r>
            <a:endParaRPr kumimoji="0" lang="en-US" sz="1800" b="1" i="0" u="none" strike="noStrike" kern="1200" cap="none" spc="0" normalizeH="0" baseline="0" noProof="0" dirty="0">
              <a:ln>
                <a:noFill/>
              </a:ln>
              <a:solidFill>
                <a:schemeClr val="bg1"/>
              </a:solidFill>
              <a:effectLst/>
              <a:uLnTx/>
              <a:uFillTx/>
              <a:latin typeface="Calibri"/>
              <a:ea typeface="+mn-ea"/>
              <a:cs typeface="+mn-cs"/>
            </a:endParaRPr>
          </a:p>
        </p:txBody>
      </p:sp>
      <p:sp>
        <p:nvSpPr>
          <p:cNvPr id="30" name="Rectangle 2">
            <a:extLst>
              <a:ext uri="{FF2B5EF4-FFF2-40B4-BE49-F238E27FC236}">
                <a16:creationId xmlns:a16="http://schemas.microsoft.com/office/drawing/2014/main" id="{3EE7865D-6075-E448-AECE-351C923841B9}"/>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grpSp>
        <p:nvGrpSpPr>
          <p:cNvPr id="20" name="Group 19">
            <a:extLst>
              <a:ext uri="{FF2B5EF4-FFF2-40B4-BE49-F238E27FC236}">
                <a16:creationId xmlns:a16="http://schemas.microsoft.com/office/drawing/2014/main" id="{89036D1E-D8FB-5742-BFCF-E29B8F378048}"/>
              </a:ext>
            </a:extLst>
          </p:cNvPr>
          <p:cNvGrpSpPr/>
          <p:nvPr/>
        </p:nvGrpSpPr>
        <p:grpSpPr>
          <a:xfrm>
            <a:off x="138158" y="1091389"/>
            <a:ext cx="1663728" cy="4296933"/>
            <a:chOff x="8188817" y="203555"/>
            <a:chExt cx="1663728" cy="5723618"/>
          </a:xfrm>
        </p:grpSpPr>
        <p:sp>
          <p:nvSpPr>
            <p:cNvPr id="31" name="small_button1">
              <a:extLst>
                <a:ext uri="{FF2B5EF4-FFF2-40B4-BE49-F238E27FC236}">
                  <a16:creationId xmlns:a16="http://schemas.microsoft.com/office/drawing/2014/main" id="{DB91F7F8-5E10-1044-8C36-87D01CB713A6}"/>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32" name="small_button1">
              <a:extLst>
                <a:ext uri="{FF2B5EF4-FFF2-40B4-BE49-F238E27FC236}">
                  <a16:creationId xmlns:a16="http://schemas.microsoft.com/office/drawing/2014/main" id="{897AF5CC-9F4A-5543-AC71-BB3515C1DB2A}"/>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33" name="small_button1">
              <a:extLst>
                <a:ext uri="{FF2B5EF4-FFF2-40B4-BE49-F238E27FC236}">
                  <a16:creationId xmlns:a16="http://schemas.microsoft.com/office/drawing/2014/main" id="{CF067328-B5BD-584C-BCDD-E4171A4DA9E3}"/>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34" name="small_button1">
              <a:extLst>
                <a:ext uri="{FF2B5EF4-FFF2-40B4-BE49-F238E27FC236}">
                  <a16:creationId xmlns:a16="http://schemas.microsoft.com/office/drawing/2014/main" id="{E13CF1A0-0841-E541-A00F-E9D768A0AD1D}"/>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35" name="small_button1">
              <a:extLst>
                <a:ext uri="{FF2B5EF4-FFF2-40B4-BE49-F238E27FC236}">
                  <a16:creationId xmlns:a16="http://schemas.microsoft.com/office/drawing/2014/main" id="{43892BE1-F2FA-E64C-A61F-5ECCD59EFB21}"/>
                </a:ext>
              </a:extLst>
            </p:cNvPr>
            <p:cNvSpPr/>
            <p:nvPr/>
          </p:nvSpPr>
          <p:spPr>
            <a:xfrm>
              <a:off x="8228902" y="3586672"/>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36" name="small_button1">
              <a:extLst>
                <a:ext uri="{FF2B5EF4-FFF2-40B4-BE49-F238E27FC236}">
                  <a16:creationId xmlns:a16="http://schemas.microsoft.com/office/drawing/2014/main" id="{8A67DF27-8C9B-2042-96BA-A5356573B450}"/>
                </a:ext>
              </a:extLst>
            </p:cNvPr>
            <p:cNvSpPr/>
            <p:nvPr/>
          </p:nvSpPr>
          <p:spPr>
            <a:xfrm>
              <a:off x="8246190" y="439883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37" name="small_button1">
              <a:extLst>
                <a:ext uri="{FF2B5EF4-FFF2-40B4-BE49-F238E27FC236}">
                  <a16:creationId xmlns:a16="http://schemas.microsoft.com/office/drawing/2014/main" id="{2C82DC61-3DEF-1144-90FD-644377669F26}"/>
                </a:ext>
              </a:extLst>
            </p:cNvPr>
            <p:cNvSpPr/>
            <p:nvPr/>
          </p:nvSpPr>
          <p:spPr>
            <a:xfrm>
              <a:off x="8228900" y="5191216"/>
              <a:ext cx="1606355" cy="735957"/>
            </a:xfrm>
            <a:prstGeom prst="roundRect">
              <a:avLst/>
            </a:prstGeom>
            <a:solidFill>
              <a:srgbClr val="FFC0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spTree>
    <p:extLst>
      <p:ext uri="{BB962C8B-B14F-4D97-AF65-F5344CB8AC3E}">
        <p14:creationId xmlns:p14="http://schemas.microsoft.com/office/powerpoint/2010/main" val="171551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dirty="0"/>
              <a:t>©PE STUDIES RESOURCES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9" name="TextBox 8">
            <a:extLst>
              <a:ext uri="{FF2B5EF4-FFF2-40B4-BE49-F238E27FC236}">
                <a16:creationId xmlns:a16="http://schemas.microsoft.com/office/drawing/2014/main" id="{5C2B050C-B0CC-44D8-B5CD-D26C2EA9164F}"/>
              </a:ext>
            </a:extLst>
          </p:cNvPr>
          <p:cNvSpPr txBox="1"/>
          <p:nvPr/>
        </p:nvSpPr>
        <p:spPr>
          <a:xfrm>
            <a:off x="2273300" y="1447800"/>
            <a:ext cx="6413500" cy="3970318"/>
          </a:xfrm>
          <a:prstGeom prst="rect">
            <a:avLst/>
          </a:prstGeom>
          <a:solidFill>
            <a:schemeClr val="bg1"/>
          </a:solidFill>
          <a:ln>
            <a:solidFill>
              <a:srgbClr val="0070C0"/>
            </a:solidFill>
          </a:ln>
        </p:spPr>
        <p:txBody>
          <a:bodyPr wrap="square" rtlCol="0">
            <a:spAutoFit/>
          </a:bodyPr>
          <a:lstStyle/>
          <a:p>
            <a:r>
              <a:rPr lang="en-AU" b="1" u="sng" dirty="0">
                <a:solidFill>
                  <a:srgbClr val="7030A0"/>
                </a:solidFill>
              </a:rPr>
              <a:t>Response time</a:t>
            </a:r>
            <a:r>
              <a:rPr lang="en-AU" b="1" dirty="0">
                <a:solidFill>
                  <a:srgbClr val="7030A0"/>
                </a:solidFill>
              </a:rPr>
              <a:t> </a:t>
            </a:r>
            <a:r>
              <a:rPr lang="en-AU" dirty="0"/>
              <a:t>- the time taken from the presentation of a stimulus to the completion of the movement</a:t>
            </a:r>
          </a:p>
          <a:p>
            <a:endParaRPr lang="en-AU" dirty="0"/>
          </a:p>
          <a:p>
            <a:r>
              <a:rPr lang="en-AU" b="1" u="sng" dirty="0">
                <a:solidFill>
                  <a:srgbClr val="7030A0"/>
                </a:solidFill>
              </a:rPr>
              <a:t>Reaction time</a:t>
            </a:r>
            <a:r>
              <a:rPr lang="en-AU" b="1" dirty="0">
                <a:solidFill>
                  <a:srgbClr val="7030A0"/>
                </a:solidFill>
              </a:rPr>
              <a:t> </a:t>
            </a:r>
            <a:r>
              <a:rPr lang="en-AU" dirty="0"/>
              <a:t>- the time between the presentation of a stimulus and the initiation of the response. It is the time the information processing system takes to interpret the situation, formulate a motor program and transmit the information to the Muscular System. </a:t>
            </a:r>
          </a:p>
          <a:p>
            <a:endParaRPr lang="en-AU" dirty="0"/>
          </a:p>
          <a:p>
            <a:r>
              <a:rPr lang="en-AU" b="1" u="sng" dirty="0">
                <a:solidFill>
                  <a:srgbClr val="7030A0"/>
                </a:solidFill>
              </a:rPr>
              <a:t>Movement time</a:t>
            </a:r>
            <a:r>
              <a:rPr lang="en-AU" b="1" dirty="0">
                <a:solidFill>
                  <a:srgbClr val="7030A0"/>
                </a:solidFill>
              </a:rPr>
              <a:t> </a:t>
            </a:r>
            <a:r>
              <a:rPr lang="en-AU" dirty="0"/>
              <a:t>- the time taken from the initiation of the movement to the completion of the movement. It is the time the performer takes to physically complete the movement when the muscular system has received the message from the brain via the effector system.</a:t>
            </a:r>
          </a:p>
        </p:txBody>
      </p:sp>
      <p:sp>
        <p:nvSpPr>
          <p:cNvPr id="8" name="Rectangle 2">
            <a:extLst>
              <a:ext uri="{FF2B5EF4-FFF2-40B4-BE49-F238E27FC236}">
                <a16:creationId xmlns:a16="http://schemas.microsoft.com/office/drawing/2014/main" id="{455DE345-EDB5-234A-AA07-58038375D308}"/>
              </a:ext>
            </a:extLst>
          </p:cNvPr>
          <p:cNvSpPr txBox="1">
            <a:spLocks noChangeArrowheads="1"/>
          </p:cNvSpPr>
          <p:nvPr/>
        </p:nvSpPr>
        <p:spPr>
          <a:xfrm>
            <a:off x="0" y="0"/>
            <a:ext cx="9144000" cy="609600"/>
          </a:xfrm>
          <a:prstGeom prst="rect">
            <a:avLst/>
          </a:prstGeom>
        </p:spPr>
        <p:style>
          <a:lnRef idx="3">
            <a:schemeClr val="lt1"/>
          </a:lnRef>
          <a:fillRef idx="1">
            <a:schemeClr val="accent3"/>
          </a:fillRef>
          <a:effectRef idx="1">
            <a:schemeClr val="accent3"/>
          </a:effectRef>
          <a:fontRef idx="minor">
            <a:schemeClr val="lt1"/>
          </a:fontRef>
        </p:style>
        <p:txBody>
          <a:bodyPr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a:t>FITNESS COMPONENTS</a:t>
            </a:r>
            <a:endParaRPr lang="en-AU" sz="2400" b="1" dirty="0"/>
          </a:p>
        </p:txBody>
      </p:sp>
      <p:grpSp>
        <p:nvGrpSpPr>
          <p:cNvPr id="10" name="Group 9">
            <a:extLst>
              <a:ext uri="{FF2B5EF4-FFF2-40B4-BE49-F238E27FC236}">
                <a16:creationId xmlns:a16="http://schemas.microsoft.com/office/drawing/2014/main" id="{79111A21-E36B-8D46-A95D-75F21D142BFB}"/>
              </a:ext>
            </a:extLst>
          </p:cNvPr>
          <p:cNvGrpSpPr/>
          <p:nvPr/>
        </p:nvGrpSpPr>
        <p:grpSpPr>
          <a:xfrm>
            <a:off x="138158" y="1091389"/>
            <a:ext cx="1663728" cy="4296933"/>
            <a:chOff x="8188817" y="203555"/>
            <a:chExt cx="1663728" cy="5723618"/>
          </a:xfrm>
        </p:grpSpPr>
        <p:sp>
          <p:nvSpPr>
            <p:cNvPr id="12" name="small_button1">
              <a:extLst>
                <a:ext uri="{FF2B5EF4-FFF2-40B4-BE49-F238E27FC236}">
                  <a16:creationId xmlns:a16="http://schemas.microsoft.com/office/drawing/2014/main" id="{F6FD720F-7F0C-9340-A6D6-47EE0D4E1533}"/>
                </a:ext>
              </a:extLst>
            </p:cNvPr>
            <p:cNvSpPr/>
            <p:nvPr/>
          </p:nvSpPr>
          <p:spPr>
            <a:xfrm>
              <a:off x="8196943" y="1303617"/>
              <a:ext cx="1622605" cy="64936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Muscular Power</a:t>
              </a:r>
            </a:p>
          </p:txBody>
        </p:sp>
        <p:sp>
          <p:nvSpPr>
            <p:cNvPr id="15" name="small_button1">
              <a:extLst>
                <a:ext uri="{FF2B5EF4-FFF2-40B4-BE49-F238E27FC236}">
                  <a16:creationId xmlns:a16="http://schemas.microsoft.com/office/drawing/2014/main" id="{9E3E684E-7A16-9F45-8D8C-9E3252DC58CD}"/>
                </a:ext>
              </a:extLst>
            </p:cNvPr>
            <p:cNvSpPr/>
            <p:nvPr/>
          </p:nvSpPr>
          <p:spPr>
            <a:xfrm>
              <a:off x="8202962" y="2055465"/>
              <a:ext cx="1649583" cy="659171"/>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Coordination</a:t>
              </a:r>
            </a:p>
          </p:txBody>
        </p:sp>
        <p:sp>
          <p:nvSpPr>
            <p:cNvPr id="16" name="small_button1">
              <a:extLst>
                <a:ext uri="{FF2B5EF4-FFF2-40B4-BE49-F238E27FC236}">
                  <a16:creationId xmlns:a16="http://schemas.microsoft.com/office/drawing/2014/main" id="{6CF47F61-2629-DA4E-95E2-E83F1A7E7E74}"/>
                </a:ext>
              </a:extLst>
            </p:cNvPr>
            <p:cNvSpPr/>
            <p:nvPr/>
          </p:nvSpPr>
          <p:spPr>
            <a:xfrm>
              <a:off x="8213194" y="2806406"/>
              <a:ext cx="1606355" cy="674905"/>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Balance</a:t>
              </a:r>
            </a:p>
          </p:txBody>
        </p:sp>
        <p:sp>
          <p:nvSpPr>
            <p:cNvPr id="17" name="small_button1">
              <a:extLst>
                <a:ext uri="{FF2B5EF4-FFF2-40B4-BE49-F238E27FC236}">
                  <a16:creationId xmlns:a16="http://schemas.microsoft.com/office/drawing/2014/main" id="{92622F97-FBA6-A74B-A3C5-2E57117A24C2}"/>
                </a:ext>
              </a:extLst>
            </p:cNvPr>
            <p:cNvSpPr/>
            <p:nvPr/>
          </p:nvSpPr>
          <p:spPr>
            <a:xfrm>
              <a:off x="8188817" y="203555"/>
              <a:ext cx="1622605" cy="1013268"/>
            </a:xfrm>
            <a:prstGeom prst="roundRect">
              <a:avLst/>
            </a:prstGeom>
            <a:solidFill>
              <a:schemeClr val="bg1"/>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Skill-related Fitness Components</a:t>
              </a:r>
            </a:p>
          </p:txBody>
        </p:sp>
        <p:sp>
          <p:nvSpPr>
            <p:cNvPr id="18" name="small_button1">
              <a:extLst>
                <a:ext uri="{FF2B5EF4-FFF2-40B4-BE49-F238E27FC236}">
                  <a16:creationId xmlns:a16="http://schemas.microsoft.com/office/drawing/2014/main" id="{975E436F-C62E-3A49-8FC4-2F6C917DABCE}"/>
                </a:ext>
              </a:extLst>
            </p:cNvPr>
            <p:cNvSpPr/>
            <p:nvPr/>
          </p:nvSpPr>
          <p:spPr>
            <a:xfrm>
              <a:off x="8228902" y="3586672"/>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Agility</a:t>
              </a:r>
            </a:p>
          </p:txBody>
        </p:sp>
        <p:sp>
          <p:nvSpPr>
            <p:cNvPr id="19" name="small_button1">
              <a:extLst>
                <a:ext uri="{FF2B5EF4-FFF2-40B4-BE49-F238E27FC236}">
                  <a16:creationId xmlns:a16="http://schemas.microsoft.com/office/drawing/2014/main" id="{FE9F7FDB-3CA8-364D-8FC5-920E4F4F198E}"/>
                </a:ext>
              </a:extLst>
            </p:cNvPr>
            <p:cNvSpPr/>
            <p:nvPr/>
          </p:nvSpPr>
          <p:spPr>
            <a:xfrm>
              <a:off x="8246190" y="4398839"/>
              <a:ext cx="1606355" cy="735957"/>
            </a:xfrm>
            <a:prstGeom prst="roundRect">
              <a:avLst/>
            </a:prstGeom>
            <a:solidFill>
              <a:schemeClr val="bg1">
                <a:lumMod val="75000"/>
              </a:schemeClr>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Speed</a:t>
              </a:r>
            </a:p>
          </p:txBody>
        </p:sp>
        <p:sp>
          <p:nvSpPr>
            <p:cNvPr id="20" name="small_button1">
              <a:extLst>
                <a:ext uri="{FF2B5EF4-FFF2-40B4-BE49-F238E27FC236}">
                  <a16:creationId xmlns:a16="http://schemas.microsoft.com/office/drawing/2014/main" id="{938E8039-AFE6-C246-A36A-16A3D88CF3D8}"/>
                </a:ext>
              </a:extLst>
            </p:cNvPr>
            <p:cNvSpPr/>
            <p:nvPr/>
          </p:nvSpPr>
          <p:spPr>
            <a:xfrm>
              <a:off x="8228900" y="5191216"/>
              <a:ext cx="1606355" cy="735957"/>
            </a:xfrm>
            <a:prstGeom prst="roundRect">
              <a:avLst/>
            </a:prstGeom>
            <a:solidFill>
              <a:srgbClr val="FFC000"/>
            </a:solidFill>
            <a:ln>
              <a:solidFill>
                <a:schemeClr val="accent6">
                  <a:lumMod val="75000"/>
                </a:schemeClr>
              </a:solidFill>
            </a:ln>
            <a:scene3d>
              <a:camera prst="orthographicFront"/>
              <a:lightRig rig="threePt" dir="t"/>
            </a:scene3d>
            <a:sp3d extrusionH="6350" contourW="44450"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95000"/>
                      <a:lumOff val="5000"/>
                    </a:schemeClr>
                  </a:solidFill>
                </a:rPr>
                <a:t>Reaction Time</a:t>
              </a:r>
            </a:p>
          </p:txBody>
        </p:sp>
      </p:grpSp>
    </p:spTree>
    <p:extLst>
      <p:ext uri="{BB962C8B-B14F-4D97-AF65-F5344CB8AC3E}">
        <p14:creationId xmlns:p14="http://schemas.microsoft.com/office/powerpoint/2010/main" val="288327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F913B9C-2571-BD48-9129-AC8642640BEA}"/>
              </a:ext>
            </a:extLst>
          </p:cNvPr>
          <p:cNvSpPr>
            <a:spLocks noGrp="1"/>
          </p:cNvSpPr>
          <p:nvPr>
            <p:ph type="ftr" sz="quarter" idx="11"/>
          </p:nvPr>
        </p:nvSpPr>
        <p:spPr/>
        <p:txBody>
          <a:bodyPr/>
          <a:lstStyle/>
          <a:p>
            <a:r>
              <a:rPr lang="en-US"/>
              <a:t>©PE STUDIES RESOURCES</a:t>
            </a:r>
          </a:p>
        </p:txBody>
      </p:sp>
      <p:sp>
        <p:nvSpPr>
          <p:cNvPr id="4" name="Slide Number Placeholder 3">
            <a:extLst>
              <a:ext uri="{FF2B5EF4-FFF2-40B4-BE49-F238E27FC236}">
                <a16:creationId xmlns:a16="http://schemas.microsoft.com/office/drawing/2014/main" id="{98299A07-DA7C-B346-AB92-F0A963BCDEAB}"/>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5" name="Rectangle 4">
            <a:extLst>
              <a:ext uri="{FF2B5EF4-FFF2-40B4-BE49-F238E27FC236}">
                <a16:creationId xmlns:a16="http://schemas.microsoft.com/office/drawing/2014/main" id="{3CDA4B53-D9D1-6844-9A5E-D7DADA1E6692}"/>
              </a:ext>
            </a:extLst>
          </p:cNvPr>
          <p:cNvSpPr/>
          <p:nvPr/>
        </p:nvSpPr>
        <p:spPr>
          <a:xfrm>
            <a:off x="146304" y="1088333"/>
            <a:ext cx="8851392" cy="2031325"/>
          </a:xfrm>
          <a:prstGeom prst="rect">
            <a:avLst/>
          </a:prstGeom>
          <a:solidFill>
            <a:schemeClr val="bg1"/>
          </a:solidFill>
          <a:ln>
            <a:solidFill>
              <a:srgbClr val="FF5050"/>
            </a:solidFill>
          </a:ln>
        </p:spPr>
        <p:txBody>
          <a:bodyPr wrap="square">
            <a:spAutoFit/>
          </a:bodyPr>
          <a:lstStyle/>
          <a:p>
            <a:pPr marL="285750" lvl="0" indent="-285750">
              <a:buFont typeface="Arial" panose="020B0604020202020204" pitchFamily="34" charset="0"/>
              <a:buChar char="•"/>
            </a:pPr>
            <a:r>
              <a:rPr lang="en-AU" dirty="0">
                <a:highlight>
                  <a:srgbClr val="FFFF00"/>
                </a:highlight>
              </a:rPr>
              <a:t>Principles of training</a:t>
            </a:r>
          </a:p>
          <a:p>
            <a:pPr marL="742950" lvl="1" indent="-285750">
              <a:buFont typeface="Arial" panose="020B0604020202020204" pitchFamily="34" charset="0"/>
              <a:buChar char="•"/>
            </a:pPr>
            <a:r>
              <a:rPr lang="en-AU" dirty="0">
                <a:highlight>
                  <a:srgbClr val="FFFF00"/>
                </a:highlight>
              </a:rPr>
              <a:t>specificity in relation to the nature of activity, positions and roles</a:t>
            </a:r>
          </a:p>
          <a:p>
            <a:pPr marL="742950" lvl="1" indent="-285750">
              <a:buFont typeface="Arial" panose="020B0604020202020204" pitchFamily="34" charset="0"/>
              <a:buChar char="•"/>
            </a:pPr>
            <a:r>
              <a:rPr lang="en-AU" dirty="0">
                <a:highlight>
                  <a:srgbClr val="FFFF00"/>
                </a:highlight>
              </a:rPr>
              <a:t>intensity</a:t>
            </a:r>
          </a:p>
          <a:p>
            <a:pPr marL="742950" lvl="1" indent="-285750">
              <a:buFont typeface="Arial" panose="020B0604020202020204" pitchFamily="34" charset="0"/>
              <a:buChar char="•"/>
            </a:pPr>
            <a:r>
              <a:rPr lang="en-AU" dirty="0">
                <a:highlight>
                  <a:srgbClr val="FFFF00"/>
                </a:highlight>
              </a:rPr>
              <a:t>duration</a:t>
            </a:r>
          </a:p>
          <a:p>
            <a:pPr marL="742950" lvl="1" indent="-285750">
              <a:buFont typeface="Arial" panose="020B0604020202020204" pitchFamily="34" charset="0"/>
              <a:buChar char="•"/>
            </a:pPr>
            <a:r>
              <a:rPr lang="en-AU" dirty="0">
                <a:highlight>
                  <a:srgbClr val="FFFF00"/>
                </a:highlight>
              </a:rPr>
              <a:t>frequency</a:t>
            </a:r>
          </a:p>
          <a:p>
            <a:pPr marL="742950" lvl="1" indent="-285750">
              <a:buFont typeface="Arial" panose="020B0604020202020204" pitchFamily="34" charset="0"/>
              <a:buChar char="•"/>
            </a:pPr>
            <a:r>
              <a:rPr lang="en-AU" dirty="0">
                <a:highlight>
                  <a:srgbClr val="FFFF00"/>
                </a:highlight>
              </a:rPr>
              <a:t>progressive overload</a:t>
            </a:r>
          </a:p>
          <a:p>
            <a:pPr marL="742950" lvl="1" indent="-285750">
              <a:buFont typeface="Arial" panose="020B0604020202020204" pitchFamily="34" charset="0"/>
              <a:buChar char="•"/>
            </a:pPr>
            <a:r>
              <a:rPr lang="en-AU" dirty="0">
                <a:highlight>
                  <a:srgbClr val="FFFF00"/>
                </a:highlight>
              </a:rPr>
              <a:t>reversibility</a:t>
            </a:r>
            <a:endParaRPr lang="en-AU" dirty="0">
              <a:highlight>
                <a:srgbClr val="FFFF00"/>
              </a:highlight>
              <a:ea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82513919-E3E8-FB4C-8187-75C22DE33857}"/>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pic>
        <p:nvPicPr>
          <p:cNvPr id="8" name="Picture 2" descr="C:\Program Files\Microsoft Office\MEDIA\CAGCAT10\j0185604.wmf">
            <a:hlinkClick r:id="rId2" action="ppaction://hlinksldjump"/>
            <a:extLst>
              <a:ext uri="{FF2B5EF4-FFF2-40B4-BE49-F238E27FC236}">
                <a16:creationId xmlns:a16="http://schemas.microsoft.com/office/drawing/2014/main" id="{593536D5-2245-424F-908E-8F142B1AADBF}"/>
              </a:ext>
            </a:extLst>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9" name="TextBox 8">
            <a:hlinkClick r:id="rId2" action="ppaction://hlinksldjump"/>
            <a:extLst>
              <a:ext uri="{FF2B5EF4-FFF2-40B4-BE49-F238E27FC236}">
                <a16:creationId xmlns:a16="http://schemas.microsoft.com/office/drawing/2014/main" id="{F06A3B78-80CD-CB4F-9A9C-68D4BEAC73DC}"/>
              </a:ext>
            </a:extLst>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1" name="TextBox 10">
            <a:extLst>
              <a:ext uri="{FF2B5EF4-FFF2-40B4-BE49-F238E27FC236}">
                <a16:creationId xmlns:a16="http://schemas.microsoft.com/office/drawing/2014/main" id="{472006F5-D55B-CE42-A105-C8FD7408B4BF}"/>
              </a:ext>
            </a:extLst>
          </p:cNvPr>
          <p:cNvSpPr txBox="1"/>
          <p:nvPr/>
        </p:nvSpPr>
        <p:spPr>
          <a:xfrm>
            <a:off x="2621474" y="2904214"/>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Tree>
    <p:extLst>
      <p:ext uri="{BB962C8B-B14F-4D97-AF65-F5344CB8AC3E}">
        <p14:creationId xmlns:p14="http://schemas.microsoft.com/office/powerpoint/2010/main" val="3408079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384941" y="1420009"/>
            <a:ext cx="8534400" cy="1675645"/>
          </a:xfrm>
          <a:solidFill>
            <a:schemeClr val="bg1"/>
          </a:solidFill>
          <a:ln w="19050">
            <a:solidFill>
              <a:srgbClr val="FF5050"/>
            </a:solidFill>
          </a:ln>
        </p:spPr>
        <p:txBody>
          <a:bodyPr>
            <a:noAutofit/>
          </a:bodyPr>
          <a:lstStyle/>
          <a:p>
            <a:r>
              <a:rPr lang="en-AU" sz="1800" dirty="0"/>
              <a:t>Relevant to the energy system, position-specific movements and fitness requirements of an activity­ </a:t>
            </a:r>
          </a:p>
          <a:p>
            <a:r>
              <a:rPr lang="en-AU" sz="1800" dirty="0"/>
              <a:t>This information is gathered through a games analysis to understand the specific demands of the sport</a:t>
            </a:r>
          </a:p>
          <a:p>
            <a:r>
              <a:rPr lang="en-AU" sz="1800" dirty="0"/>
              <a:t>Athletes get what they train for – swimming training does not improve cricket skills</a:t>
            </a:r>
          </a:p>
        </p:txBody>
      </p:sp>
      <p:sp>
        <p:nvSpPr>
          <p:cNvPr id="7" name="Footer Placeholder 6"/>
          <p:cNvSpPr>
            <a:spLocks noGrp="1"/>
          </p:cNvSpPr>
          <p:nvPr>
            <p:ph type="ftr" sz="quarter" idx="11"/>
          </p:nvPr>
        </p:nvSpPr>
        <p:spPr>
          <a:xfrm>
            <a:off x="2286000" y="6356350"/>
            <a:ext cx="2895600" cy="365125"/>
          </a:xfrm>
        </p:spPr>
        <p:txBody>
          <a:bodyPr/>
          <a:lstStyle/>
          <a:p>
            <a:r>
              <a:rPr lang="en-US"/>
              <a:t>©PE STUDIES RESOURCES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pic>
        <p:nvPicPr>
          <p:cNvPr id="111618" name="Picture 2" descr="Beach-Volleyball by def110."/>
          <p:cNvPicPr>
            <a:picLocks noChangeAspect="1" noChangeArrowheads="1"/>
          </p:cNvPicPr>
          <p:nvPr/>
        </p:nvPicPr>
        <p:blipFill>
          <a:blip r:embed="rId2" cstate="print"/>
          <a:srcRect/>
          <a:stretch>
            <a:fillRect/>
          </a:stretch>
        </p:blipFill>
        <p:spPr bwMode="auto">
          <a:xfrm>
            <a:off x="4038600" y="3259139"/>
            <a:ext cx="4114800" cy="2979116"/>
          </a:xfrm>
          <a:prstGeom prst="rect">
            <a:avLst/>
          </a:prstGeom>
          <a:noFill/>
        </p:spPr>
      </p:pic>
      <p:sp>
        <p:nvSpPr>
          <p:cNvPr id="8" name="Rectangle 7"/>
          <p:cNvSpPr/>
          <p:nvPr/>
        </p:nvSpPr>
        <p:spPr>
          <a:xfrm>
            <a:off x="6171023" y="6185356"/>
            <a:ext cx="2058577" cy="215444"/>
          </a:xfrm>
          <a:prstGeom prst="rect">
            <a:avLst/>
          </a:prstGeom>
        </p:spPr>
        <p:txBody>
          <a:bodyPr wrap="none">
            <a:spAutoFit/>
          </a:bodyPr>
          <a:lstStyle/>
          <a:p>
            <a:r>
              <a:rPr lang="en-US" sz="800" dirty="0"/>
              <a:t>www.flickr.com/photos/def110/2730064850/</a:t>
            </a:r>
          </a:p>
        </p:txBody>
      </p:sp>
      <p:sp>
        <p:nvSpPr>
          <p:cNvPr id="9" name="Rectangle 8"/>
          <p:cNvSpPr/>
          <p:nvPr/>
        </p:nvSpPr>
        <p:spPr>
          <a:xfrm>
            <a:off x="381000" y="3352800"/>
            <a:ext cx="3048000" cy="230832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AU" dirty="0"/>
              <a:t>To ensure the principle of specificity is applied, we have coaches specific to playing positions to ensure a professional athletes training is tailored towards the individual demands of the position. </a:t>
            </a:r>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1" name="TextBox 10">
            <a:hlinkClick r:id="rId3" action="ppaction://hlinksldjump"/>
          </p:cNvPr>
          <p:cNvSpPr txBox="1"/>
          <p:nvPr/>
        </p:nvSpPr>
        <p:spPr>
          <a:xfrm>
            <a:off x="0" y="6642556"/>
            <a:ext cx="838200" cy="215444"/>
          </a:xfrm>
          <a:prstGeom prst="rect">
            <a:avLst/>
          </a:prstGeom>
          <a:noFill/>
        </p:spPr>
        <p:txBody>
          <a:bodyPr wrap="square" rtlCol="0">
            <a:spAutoFit/>
          </a:bodyPr>
          <a:lstStyle/>
          <a:p>
            <a:pPr algn="ctr"/>
            <a:r>
              <a:rPr lang="en-AU" sz="800" dirty="0"/>
              <a:t>Home</a:t>
            </a:r>
            <a:endParaRPr lang="en-US" sz="800" dirty="0"/>
          </a:p>
        </p:txBody>
      </p:sp>
      <p:sp>
        <p:nvSpPr>
          <p:cNvPr id="2" name="TextBox 1">
            <a:extLst>
              <a:ext uri="{FF2B5EF4-FFF2-40B4-BE49-F238E27FC236}">
                <a16:creationId xmlns:a16="http://schemas.microsoft.com/office/drawing/2014/main" id="{CA230FE2-76E4-4F4E-9DEC-805ABC365E49}"/>
              </a:ext>
            </a:extLst>
          </p:cNvPr>
          <p:cNvSpPr txBox="1"/>
          <p:nvPr/>
        </p:nvSpPr>
        <p:spPr>
          <a:xfrm>
            <a:off x="409903" y="929049"/>
            <a:ext cx="2819400" cy="400110"/>
          </a:xfrm>
          <a:prstGeom prst="rect">
            <a:avLst/>
          </a:prstGeom>
          <a:solidFill>
            <a:schemeClr val="tx1"/>
          </a:solidFill>
          <a:ln w="38100">
            <a:solidFill>
              <a:schemeClr val="bg1"/>
            </a:solidFill>
          </a:ln>
        </p:spPr>
        <p:txBody>
          <a:bodyPr wrap="square" rtlCol="0">
            <a:spAutoFit/>
          </a:bodyPr>
          <a:lstStyle/>
          <a:p>
            <a:pPr algn="ctr"/>
            <a:r>
              <a:rPr lang="en-GB" sz="2000" b="1" dirty="0">
                <a:solidFill>
                  <a:schemeClr val="bg1"/>
                </a:solidFill>
              </a:rPr>
              <a:t>SPECIFICITY:</a:t>
            </a:r>
            <a:endParaRPr lang="en-AU" dirty="0">
              <a:solidFill>
                <a:schemeClr val="bg1"/>
              </a:solidFill>
            </a:endParaRPr>
          </a:p>
        </p:txBody>
      </p:sp>
      <p:sp>
        <p:nvSpPr>
          <p:cNvPr id="14" name="Title 1">
            <a:extLst>
              <a:ext uri="{FF2B5EF4-FFF2-40B4-BE49-F238E27FC236}">
                <a16:creationId xmlns:a16="http://schemas.microsoft.com/office/drawing/2014/main" id="{995AEBB8-5D90-D446-9AAA-599037B36068}"/>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spTree>
    <p:extLst>
      <p:ext uri="{BB962C8B-B14F-4D97-AF65-F5344CB8AC3E}">
        <p14:creationId xmlns:p14="http://schemas.microsoft.com/office/powerpoint/2010/main" val="421319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228601" y="1359408"/>
            <a:ext cx="8763000" cy="3046291"/>
          </a:xfrm>
          <a:solidFill>
            <a:schemeClr val="bg1"/>
          </a:solidFill>
          <a:ln w="19050">
            <a:solidFill>
              <a:srgbClr val="FF5050"/>
            </a:solidFill>
          </a:ln>
        </p:spPr>
        <p:txBody>
          <a:bodyPr>
            <a:noAutofit/>
          </a:bodyPr>
          <a:lstStyle/>
          <a:p>
            <a:r>
              <a:rPr lang="en-GB" sz="1800" b="1" u="sng" dirty="0"/>
              <a:t>Energy Systems</a:t>
            </a:r>
          </a:p>
          <a:p>
            <a:pPr lvl="1"/>
            <a:r>
              <a:rPr lang="en-GB" sz="1800" dirty="0"/>
              <a:t>Energy System usage should be identified for the sport &amp; for each individual position. This enables the appropriate training method to be selected. </a:t>
            </a:r>
          </a:p>
          <a:p>
            <a:pPr lvl="2">
              <a:buFont typeface="Wingdings" pitchFamily="2" charset="2"/>
              <a:buChar char="§"/>
            </a:pPr>
            <a:r>
              <a:rPr lang="en-GB" sz="1800" dirty="0"/>
              <a:t>Aerobic – continuous, fartlek or long interval training </a:t>
            </a:r>
          </a:p>
          <a:p>
            <a:pPr lvl="2">
              <a:buFont typeface="Wingdings" pitchFamily="2" charset="2"/>
              <a:buChar char="§"/>
            </a:pPr>
            <a:r>
              <a:rPr lang="en-GB" sz="1800" dirty="0"/>
              <a:t>Anaerobic – short interval, medium interval, HIIT, plyometrics training &amp; careful consideration of duration &amp; work to rest ratio</a:t>
            </a:r>
          </a:p>
          <a:p>
            <a:pPr lvl="2">
              <a:buFont typeface="Wingdings" pitchFamily="2" charset="2"/>
              <a:buChar char="§"/>
            </a:pPr>
            <a:endParaRPr lang="en-GB" sz="1000" dirty="0"/>
          </a:p>
          <a:p>
            <a:pPr>
              <a:spcBef>
                <a:spcPct val="0"/>
              </a:spcBef>
            </a:pPr>
            <a:r>
              <a:rPr lang="en-US" altLang="en-US" sz="1800" b="1" u="sng" dirty="0">
                <a:ea typeface="ＭＳ Ｐゴシック" panose="020B0600070205080204" pitchFamily="34" charset="-128"/>
              </a:rPr>
              <a:t>Fitness Components </a:t>
            </a:r>
          </a:p>
          <a:p>
            <a:pPr lvl="1">
              <a:spcBef>
                <a:spcPct val="0"/>
              </a:spcBef>
            </a:pPr>
            <a:r>
              <a:rPr lang="en-US" altLang="en-US" sz="1800" dirty="0">
                <a:ea typeface="ＭＳ Ｐゴシック" panose="020B0600070205080204" pitchFamily="34" charset="-128"/>
              </a:rPr>
              <a:t>Fitness Components that dominate the activity need to be identified, as do fitness components that dominate for an individual in a team environment. </a:t>
            </a:r>
          </a:p>
          <a:p>
            <a:pPr lvl="1">
              <a:spcBef>
                <a:spcPct val="0"/>
              </a:spcBef>
            </a:pPr>
            <a:endParaRPr lang="en-US" altLang="en-US" sz="1800" dirty="0">
              <a:ea typeface="ＭＳ Ｐゴシック" panose="020B0600070205080204" pitchFamily="34" charset="-128"/>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2" name="TextBox 1">
            <a:extLst>
              <a:ext uri="{FF2B5EF4-FFF2-40B4-BE49-F238E27FC236}">
                <a16:creationId xmlns:a16="http://schemas.microsoft.com/office/drawing/2014/main" id="{CA230FE2-76E4-4F4E-9DEC-805ABC365E49}"/>
              </a:ext>
            </a:extLst>
          </p:cNvPr>
          <p:cNvSpPr txBox="1"/>
          <p:nvPr/>
        </p:nvSpPr>
        <p:spPr>
          <a:xfrm>
            <a:off x="228601" y="838200"/>
            <a:ext cx="2819400" cy="400110"/>
          </a:xfrm>
          <a:prstGeom prst="rect">
            <a:avLst/>
          </a:prstGeom>
          <a:solidFill>
            <a:schemeClr val="tx1"/>
          </a:solidFill>
          <a:ln w="38100">
            <a:solidFill>
              <a:schemeClr val="bg1"/>
            </a:solidFill>
          </a:ln>
        </p:spPr>
        <p:txBody>
          <a:bodyPr wrap="square" rtlCol="0">
            <a:spAutoFit/>
          </a:bodyPr>
          <a:lstStyle/>
          <a:p>
            <a:pPr algn="ctr"/>
            <a:r>
              <a:rPr lang="en-GB" sz="2000" b="1" dirty="0">
                <a:solidFill>
                  <a:schemeClr val="bg1"/>
                </a:solidFill>
              </a:rPr>
              <a:t>SPECIFICITY:</a:t>
            </a:r>
            <a:endParaRPr lang="en-AU" dirty="0">
              <a:solidFill>
                <a:schemeClr val="bg1"/>
              </a:solidFill>
            </a:endParaRPr>
          </a:p>
        </p:txBody>
      </p:sp>
      <p:sp>
        <p:nvSpPr>
          <p:cNvPr id="14" name="Title 1">
            <a:extLst>
              <a:ext uri="{FF2B5EF4-FFF2-40B4-BE49-F238E27FC236}">
                <a16:creationId xmlns:a16="http://schemas.microsoft.com/office/drawing/2014/main" id="{575B782F-E10D-C049-B397-0BB4477AE98E}"/>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pic>
        <p:nvPicPr>
          <p:cNvPr id="1026" name="Picture 2" descr="Image result for ALISSON BECKER liverpool">
            <a:extLst>
              <a:ext uri="{FF2B5EF4-FFF2-40B4-BE49-F238E27FC236}">
                <a16:creationId xmlns:a16="http://schemas.microsoft.com/office/drawing/2014/main" id="{089B9AA7-BD4E-1044-83E4-3900A93D7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4" y="4538472"/>
            <a:ext cx="3579191" cy="2012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ne liverpool">
            <a:extLst>
              <a:ext uri="{FF2B5EF4-FFF2-40B4-BE49-F238E27FC236}">
                <a16:creationId xmlns:a16="http://schemas.microsoft.com/office/drawing/2014/main" id="{2F937283-95A8-164C-A8A6-4C7C64CAA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571129"/>
            <a:ext cx="3579192" cy="20132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877E7C2-8A07-0B48-B15C-C64719CF558B}"/>
              </a:ext>
            </a:extLst>
          </p:cNvPr>
          <p:cNvSpPr/>
          <p:nvPr/>
        </p:nvSpPr>
        <p:spPr>
          <a:xfrm>
            <a:off x="4989981" y="6597134"/>
            <a:ext cx="3847011" cy="184666"/>
          </a:xfrm>
          <a:prstGeom prst="rect">
            <a:avLst/>
          </a:prstGeom>
        </p:spPr>
        <p:txBody>
          <a:bodyPr wrap="square">
            <a:spAutoFit/>
          </a:bodyPr>
          <a:lstStyle/>
          <a:p>
            <a:pPr algn="r"/>
            <a:r>
              <a:rPr lang="en-US" sz="600" dirty="0"/>
              <a:t>https://</a:t>
            </a:r>
            <a:r>
              <a:rPr lang="en-US" sz="600" dirty="0" err="1"/>
              <a:t>www.sportskeeda.com</a:t>
            </a:r>
            <a:r>
              <a:rPr lang="en-US" sz="600" dirty="0"/>
              <a:t>/football/number-nine-is-fine-for-</a:t>
            </a:r>
            <a:r>
              <a:rPr lang="en-US" sz="600" dirty="0" err="1"/>
              <a:t>liverpool</a:t>
            </a:r>
            <a:r>
              <a:rPr lang="en-US" sz="600" dirty="0"/>
              <a:t>-star-mane</a:t>
            </a:r>
          </a:p>
        </p:txBody>
      </p:sp>
      <p:sp>
        <p:nvSpPr>
          <p:cNvPr id="17" name="Rectangle 16">
            <a:extLst>
              <a:ext uri="{FF2B5EF4-FFF2-40B4-BE49-F238E27FC236}">
                <a16:creationId xmlns:a16="http://schemas.microsoft.com/office/drawing/2014/main" id="{73FB107D-B51A-0F46-8B8E-2A513A03E5F2}"/>
              </a:ext>
            </a:extLst>
          </p:cNvPr>
          <p:cNvSpPr/>
          <p:nvPr/>
        </p:nvSpPr>
        <p:spPr>
          <a:xfrm>
            <a:off x="533400" y="6552159"/>
            <a:ext cx="3655505" cy="184666"/>
          </a:xfrm>
          <a:prstGeom prst="rect">
            <a:avLst/>
          </a:prstGeom>
        </p:spPr>
        <p:txBody>
          <a:bodyPr wrap="square">
            <a:spAutoFit/>
          </a:bodyPr>
          <a:lstStyle/>
          <a:p>
            <a:pPr algn="r"/>
            <a:r>
              <a:rPr lang="en-US" sz="600" dirty="0"/>
              <a:t>https://</a:t>
            </a:r>
            <a:r>
              <a:rPr lang="en-US" sz="600" dirty="0" err="1"/>
              <a:t>www.sportskeeda.com</a:t>
            </a:r>
            <a:r>
              <a:rPr lang="en-US" sz="600" dirty="0"/>
              <a:t>/football/number-nine-is-fine-for-</a:t>
            </a:r>
            <a:r>
              <a:rPr lang="en-US" sz="600" dirty="0" err="1"/>
              <a:t>liverpool</a:t>
            </a:r>
            <a:r>
              <a:rPr lang="en-US" sz="600" dirty="0"/>
              <a:t>-star-mane</a:t>
            </a:r>
          </a:p>
        </p:txBody>
      </p:sp>
      <p:sp>
        <p:nvSpPr>
          <p:cNvPr id="18" name="TextBox 17">
            <a:extLst>
              <a:ext uri="{FF2B5EF4-FFF2-40B4-BE49-F238E27FC236}">
                <a16:creationId xmlns:a16="http://schemas.microsoft.com/office/drawing/2014/main" id="{519B326D-EFB7-FE45-A768-E92652216254}"/>
              </a:ext>
            </a:extLst>
          </p:cNvPr>
          <p:cNvSpPr txBox="1"/>
          <p:nvPr/>
        </p:nvSpPr>
        <p:spPr>
          <a:xfrm>
            <a:off x="4346381" y="5377722"/>
            <a:ext cx="854814"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vs</a:t>
            </a:r>
            <a:endParaRPr lang="en-AU" dirty="0">
              <a:solidFill>
                <a:schemeClr val="bg1"/>
              </a:solidFill>
            </a:endParaRPr>
          </a:p>
        </p:txBody>
      </p:sp>
      <p:sp>
        <p:nvSpPr>
          <p:cNvPr id="3" name="Footer Placeholder 2">
            <a:extLst>
              <a:ext uri="{FF2B5EF4-FFF2-40B4-BE49-F238E27FC236}">
                <a16:creationId xmlns:a16="http://schemas.microsoft.com/office/drawing/2014/main" id="{BDB2BF6C-2B46-4C48-97B6-5FCFA26EA604}"/>
              </a:ext>
            </a:extLst>
          </p:cNvPr>
          <p:cNvSpPr>
            <a:spLocks noGrp="1"/>
          </p:cNvSpPr>
          <p:nvPr>
            <p:ph type="ftr" sz="quarter" idx="11"/>
          </p:nvPr>
        </p:nvSpPr>
        <p:spPr>
          <a:xfrm>
            <a:off x="3325988" y="6584425"/>
            <a:ext cx="2895600" cy="365125"/>
          </a:xfrm>
        </p:spPr>
        <p:txBody>
          <a:bodyPr/>
          <a:lstStyle/>
          <a:p>
            <a:r>
              <a:rPr lang="en-US"/>
              <a:t>©PE STUDIES RESOURCES</a:t>
            </a:r>
          </a:p>
        </p:txBody>
      </p:sp>
    </p:spTree>
    <p:extLst>
      <p:ext uri="{BB962C8B-B14F-4D97-AF65-F5344CB8AC3E}">
        <p14:creationId xmlns:p14="http://schemas.microsoft.com/office/powerpoint/2010/main" val="207922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609901" y="1447927"/>
            <a:ext cx="8279299" cy="4834104"/>
          </a:xfrm>
          <a:solidFill>
            <a:schemeClr val="bg1"/>
          </a:solidFill>
          <a:ln w="19050">
            <a:solidFill>
              <a:srgbClr val="FF5050"/>
            </a:solidFill>
          </a:ln>
        </p:spPr>
        <p:txBody>
          <a:bodyPr>
            <a:noAutofit/>
          </a:bodyPr>
          <a:lstStyle/>
          <a:p>
            <a:pPr>
              <a:spcBef>
                <a:spcPct val="0"/>
              </a:spcBef>
            </a:pPr>
            <a:r>
              <a:rPr lang="en-US" altLang="en-US" sz="1800" b="1" u="sng" dirty="0">
                <a:ea typeface="ＭＳ Ｐゴシック" panose="020B0600070205080204" pitchFamily="34" charset="-128"/>
              </a:rPr>
              <a:t>Major Muscles  </a:t>
            </a:r>
          </a:p>
          <a:p>
            <a:pPr lvl="1">
              <a:spcBef>
                <a:spcPct val="0"/>
              </a:spcBef>
            </a:pPr>
            <a:r>
              <a:rPr lang="en-US" altLang="en-US" sz="1800" dirty="0">
                <a:ea typeface="ＭＳ Ｐゴシック" panose="020B0600070205080204" pitchFamily="34" charset="-128"/>
              </a:rPr>
              <a:t>Need to be identified to ensure they are focused </a:t>
            </a:r>
          </a:p>
          <a:p>
            <a:pPr marL="457200" lvl="1" indent="0">
              <a:spcBef>
                <a:spcPct val="0"/>
              </a:spcBef>
              <a:buNone/>
            </a:pPr>
            <a:r>
              <a:rPr lang="en-US" altLang="en-US" sz="1800" dirty="0">
                <a:ea typeface="ＭＳ Ｐゴシック" panose="020B0600070205080204" pitchFamily="34" charset="-128"/>
              </a:rPr>
              <a:t>      on in training</a:t>
            </a:r>
          </a:p>
          <a:p>
            <a:pPr lvl="1">
              <a:spcBef>
                <a:spcPct val="0"/>
              </a:spcBef>
            </a:pPr>
            <a:r>
              <a:rPr lang="en-US" altLang="en-US" sz="1800" dirty="0">
                <a:ea typeface="ＭＳ Ｐゴシック" panose="020B0600070205080204" pitchFamily="34" charset="-128"/>
              </a:rPr>
              <a:t>Balanced training of muscle groups also needs to </a:t>
            </a:r>
          </a:p>
          <a:p>
            <a:pPr marL="457200" lvl="1" indent="0">
              <a:spcBef>
                <a:spcPct val="0"/>
              </a:spcBef>
              <a:buNone/>
            </a:pPr>
            <a:r>
              <a:rPr lang="en-US" altLang="en-US" sz="1800" dirty="0">
                <a:ea typeface="ＭＳ Ｐゴシック" panose="020B0600070205080204" pitchFamily="34" charset="-128"/>
              </a:rPr>
              <a:t>      be maintained, with the coordinated development of</a:t>
            </a:r>
          </a:p>
          <a:p>
            <a:pPr marL="457200" lvl="1" indent="0">
              <a:spcBef>
                <a:spcPct val="0"/>
              </a:spcBef>
              <a:buNone/>
            </a:pPr>
            <a:r>
              <a:rPr lang="en-US" altLang="en-US" sz="1800" dirty="0">
                <a:ea typeface="ＭＳ Ｐゴシック" panose="020B0600070205080204" pitchFamily="34" charset="-128"/>
              </a:rPr>
              <a:t>      synergists &amp; </a:t>
            </a:r>
            <a:r>
              <a:rPr lang="en-US" altLang="en-US" sz="1800" dirty="0" err="1">
                <a:ea typeface="ＭＳ Ｐゴシック" panose="020B0600070205080204" pitchFamily="34" charset="-128"/>
              </a:rPr>
              <a:t>stabilisers</a:t>
            </a:r>
            <a:endParaRPr lang="en-US" altLang="en-US" sz="1800" dirty="0">
              <a:ea typeface="ＭＳ Ｐゴシック" panose="020B0600070205080204" pitchFamily="34" charset="-128"/>
            </a:endParaRPr>
          </a:p>
          <a:p>
            <a:pPr lvl="1">
              <a:spcBef>
                <a:spcPct val="0"/>
              </a:spcBef>
            </a:pPr>
            <a:r>
              <a:rPr lang="en-US" altLang="en-US" sz="1800" dirty="0">
                <a:ea typeface="ＭＳ Ｐゴシック" panose="020B0600070205080204" pitchFamily="34" charset="-128"/>
              </a:rPr>
              <a:t>The muscles involved in core stability should also be </a:t>
            </a:r>
          </a:p>
          <a:p>
            <a:pPr marL="457200" lvl="1" indent="0">
              <a:spcBef>
                <a:spcPct val="0"/>
              </a:spcBef>
              <a:buNone/>
            </a:pPr>
            <a:r>
              <a:rPr lang="en-US" altLang="en-US" sz="1800" dirty="0">
                <a:ea typeface="ＭＳ Ｐゴシック" panose="020B0600070205080204" pitchFamily="34" charset="-128"/>
              </a:rPr>
              <a:t>      included in any training program</a:t>
            </a:r>
          </a:p>
          <a:p>
            <a:pPr>
              <a:spcBef>
                <a:spcPct val="0"/>
              </a:spcBef>
              <a:buNone/>
            </a:pPr>
            <a:endParaRPr lang="en-US" altLang="en-US" sz="1800" dirty="0">
              <a:ea typeface="ＭＳ Ｐゴシック" panose="020B0600070205080204" pitchFamily="34" charset="-128"/>
            </a:endParaRPr>
          </a:p>
          <a:p>
            <a:pPr>
              <a:spcBef>
                <a:spcPct val="0"/>
              </a:spcBef>
            </a:pPr>
            <a:r>
              <a:rPr lang="en-US" altLang="en-US" sz="1800" b="1" u="sng" dirty="0">
                <a:ea typeface="ＭＳ Ｐゴシック" panose="020B0600070205080204" pitchFamily="34" charset="-128"/>
              </a:rPr>
              <a:t>Common Skills</a:t>
            </a:r>
          </a:p>
          <a:p>
            <a:pPr lvl="1">
              <a:spcBef>
                <a:spcPct val="0"/>
              </a:spcBef>
            </a:pPr>
            <a:r>
              <a:rPr lang="en-US" altLang="en-US" sz="1800" dirty="0">
                <a:ea typeface="ＭＳ Ｐゴシック" panose="020B0600070205080204" pitchFamily="34" charset="-128"/>
              </a:rPr>
              <a:t>The common skills of an activity need to be identified</a:t>
            </a:r>
          </a:p>
          <a:p>
            <a:pPr lvl="1">
              <a:spcBef>
                <a:spcPct val="0"/>
              </a:spcBef>
            </a:pPr>
            <a:r>
              <a:rPr lang="en-US" altLang="en-US" sz="1800" dirty="0">
                <a:ea typeface="ＭＳ Ｐゴシック" panose="020B0600070205080204" pitchFamily="34" charset="-128"/>
              </a:rPr>
              <a:t>Its becoming more popular in training sessions to </a:t>
            </a:r>
          </a:p>
          <a:p>
            <a:pPr marL="457200" lvl="1" indent="0">
              <a:spcBef>
                <a:spcPct val="0"/>
              </a:spcBef>
              <a:buNone/>
            </a:pPr>
            <a:r>
              <a:rPr lang="en-US" altLang="en-US" sz="1800" dirty="0">
                <a:ea typeface="ＭＳ Ｐゴシック" panose="020B0600070205080204" pitchFamily="34" charset="-128"/>
              </a:rPr>
              <a:t>      blend skills sessions with physiological training in </a:t>
            </a:r>
          </a:p>
          <a:p>
            <a:pPr marL="457200" lvl="1" indent="0">
              <a:spcBef>
                <a:spcPct val="0"/>
              </a:spcBef>
              <a:buNone/>
            </a:pPr>
            <a:r>
              <a:rPr lang="en-US" altLang="en-US" sz="1800" dirty="0">
                <a:ea typeface="ＭＳ Ｐゴシック" panose="020B0600070205080204" pitchFamily="34" charset="-128"/>
              </a:rPr>
              <a:t>      an attempt to more closely replicate the activity </a:t>
            </a:r>
          </a:p>
          <a:p>
            <a:pPr marL="457200" lvl="1" indent="0">
              <a:spcBef>
                <a:spcPct val="0"/>
              </a:spcBef>
              <a:buNone/>
            </a:pPr>
            <a:r>
              <a:rPr lang="en-US" altLang="en-US" sz="1800" dirty="0">
                <a:ea typeface="ＭＳ Ｐゴシック" panose="020B0600070205080204" pitchFamily="34" charset="-128"/>
              </a:rPr>
              <a:t>      while developing the fitness components.</a:t>
            </a:r>
          </a:p>
        </p:txBody>
      </p:sp>
      <p:sp>
        <p:nvSpPr>
          <p:cNvPr id="7" name="Footer Placeholder 6"/>
          <p:cNvSpPr>
            <a:spLocks noGrp="1"/>
          </p:cNvSpPr>
          <p:nvPr>
            <p:ph type="ftr" sz="quarter" idx="11"/>
          </p:nvPr>
        </p:nvSpPr>
        <p:spPr>
          <a:xfrm>
            <a:off x="3210910" y="6400800"/>
            <a:ext cx="2895600" cy="365125"/>
          </a:xfrm>
        </p:spPr>
        <p:txBody>
          <a:bodyPr/>
          <a:lstStyle/>
          <a:p>
            <a:r>
              <a:rPr lang="en-US"/>
              <a:t>©PE STUDIES RESOURCES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2" name="TextBox 1">
            <a:extLst>
              <a:ext uri="{FF2B5EF4-FFF2-40B4-BE49-F238E27FC236}">
                <a16:creationId xmlns:a16="http://schemas.microsoft.com/office/drawing/2014/main" id="{CA230FE2-76E4-4F4E-9DEC-805ABC365E49}"/>
              </a:ext>
            </a:extLst>
          </p:cNvPr>
          <p:cNvSpPr txBox="1"/>
          <p:nvPr/>
        </p:nvSpPr>
        <p:spPr>
          <a:xfrm>
            <a:off x="609901" y="929048"/>
            <a:ext cx="2819400" cy="400110"/>
          </a:xfrm>
          <a:prstGeom prst="rect">
            <a:avLst/>
          </a:prstGeom>
          <a:solidFill>
            <a:schemeClr val="tx1"/>
          </a:solidFill>
          <a:ln w="38100">
            <a:solidFill>
              <a:schemeClr val="bg1"/>
            </a:solidFill>
          </a:ln>
        </p:spPr>
        <p:txBody>
          <a:bodyPr wrap="square" rtlCol="0">
            <a:spAutoFit/>
          </a:bodyPr>
          <a:lstStyle/>
          <a:p>
            <a:pPr algn="ctr"/>
            <a:r>
              <a:rPr lang="en-GB" sz="2000" b="1" dirty="0">
                <a:solidFill>
                  <a:schemeClr val="bg1"/>
                </a:solidFill>
              </a:rPr>
              <a:t>SPECIFICITY:</a:t>
            </a:r>
            <a:endParaRPr lang="en-AU" dirty="0">
              <a:solidFill>
                <a:schemeClr val="bg1"/>
              </a:solidFill>
            </a:endParaRPr>
          </a:p>
        </p:txBody>
      </p:sp>
      <p:pic>
        <p:nvPicPr>
          <p:cNvPr id="150532" name="Picture 4" descr="Image result for muscles of the body">
            <a:extLst>
              <a:ext uri="{FF2B5EF4-FFF2-40B4-BE49-F238E27FC236}">
                <a16:creationId xmlns:a16="http://schemas.microsoft.com/office/drawing/2014/main" id="{8BDFC480-158F-4B04-A2CA-38C4028A2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561" y="1644544"/>
            <a:ext cx="2428875" cy="1885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E96B38E-BBE7-443A-B3CE-C6ED6532CA3F}"/>
              </a:ext>
            </a:extLst>
          </p:cNvPr>
          <p:cNvSpPr/>
          <p:nvPr/>
        </p:nvSpPr>
        <p:spPr>
          <a:xfrm>
            <a:off x="6477000" y="3558784"/>
            <a:ext cx="2428875" cy="184666"/>
          </a:xfrm>
          <a:prstGeom prst="rect">
            <a:avLst/>
          </a:prstGeom>
        </p:spPr>
        <p:txBody>
          <a:bodyPr wrap="square">
            <a:spAutoFit/>
          </a:bodyPr>
          <a:lstStyle/>
          <a:p>
            <a:pPr algn="r"/>
            <a:r>
              <a:rPr lang="en-AU" sz="600" dirty="0"/>
              <a:t>https://pixabay.com/en/photos/muscle/?image_type=illustration</a:t>
            </a:r>
          </a:p>
        </p:txBody>
      </p:sp>
      <p:sp>
        <p:nvSpPr>
          <p:cNvPr id="4" name="AutoShape 6" descr="Image result for basketball">
            <a:extLst>
              <a:ext uri="{FF2B5EF4-FFF2-40B4-BE49-F238E27FC236}">
                <a16:creationId xmlns:a16="http://schemas.microsoft.com/office/drawing/2014/main" id="{4F8DE527-6E40-4CDA-BC78-F7A03524F58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AutoShape 8" descr="Basketball, Dunking, Nba, Player, Sports, Afroamerican">
            <a:extLst>
              <a:ext uri="{FF2B5EF4-FFF2-40B4-BE49-F238E27FC236}">
                <a16:creationId xmlns:a16="http://schemas.microsoft.com/office/drawing/2014/main" id="{EE45B91C-8BAE-4B77-B1E4-ADCD4423AD1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50542" name="Picture 14" descr="Image result for basketball">
            <a:extLst>
              <a:ext uri="{FF2B5EF4-FFF2-40B4-BE49-F238E27FC236}">
                <a16:creationId xmlns:a16="http://schemas.microsoft.com/office/drawing/2014/main" id="{F81FB431-DAF2-492E-9741-E73A0D8F87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8320" y="4133096"/>
            <a:ext cx="2306116" cy="18859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FCE09C2-6BEF-4485-8264-E9CF6491565B}"/>
              </a:ext>
            </a:extLst>
          </p:cNvPr>
          <p:cNvSpPr/>
          <p:nvPr/>
        </p:nvSpPr>
        <p:spPr>
          <a:xfrm>
            <a:off x="6106510" y="6097365"/>
            <a:ext cx="2961290" cy="184666"/>
          </a:xfrm>
          <a:prstGeom prst="rect">
            <a:avLst/>
          </a:prstGeom>
        </p:spPr>
        <p:txBody>
          <a:bodyPr wrap="square">
            <a:spAutoFit/>
          </a:bodyPr>
          <a:lstStyle/>
          <a:p>
            <a:r>
              <a:rPr lang="en-AU" sz="600" dirty="0"/>
              <a:t>https://www.maxpixel.net/Comic-Tennis-Cartoon-Comic-Character-Sports-1298769</a:t>
            </a:r>
          </a:p>
        </p:txBody>
      </p:sp>
      <p:sp>
        <p:nvSpPr>
          <p:cNvPr id="17" name="Title 1">
            <a:extLst>
              <a:ext uri="{FF2B5EF4-FFF2-40B4-BE49-F238E27FC236}">
                <a16:creationId xmlns:a16="http://schemas.microsoft.com/office/drawing/2014/main" id="{FBA6980E-589A-2E4D-8D46-9B65ED602985}"/>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spTree>
    <p:extLst>
      <p:ext uri="{BB962C8B-B14F-4D97-AF65-F5344CB8AC3E}">
        <p14:creationId xmlns:p14="http://schemas.microsoft.com/office/powerpoint/2010/main" val="3065394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410992" y="1395811"/>
            <a:ext cx="8537936" cy="1823861"/>
          </a:xfrm>
          <a:solidFill>
            <a:schemeClr val="bg1"/>
          </a:solidFill>
          <a:ln w="12700">
            <a:solidFill>
              <a:srgbClr val="FF5050"/>
            </a:solidFill>
          </a:ln>
        </p:spPr>
        <p:txBody>
          <a:bodyPr>
            <a:noAutofit/>
          </a:bodyPr>
          <a:lstStyle/>
          <a:p>
            <a:pPr>
              <a:lnSpc>
                <a:spcPct val="90000"/>
              </a:lnSpc>
            </a:pPr>
            <a:r>
              <a:rPr lang="en-GB" sz="1800" b="1" dirty="0"/>
              <a:t>Overload: </a:t>
            </a:r>
            <a:r>
              <a:rPr lang="en-AU" sz="1800" dirty="0"/>
              <a:t>the planned, gradual increase in training load to ensure that fitness continues to be optimised </a:t>
            </a:r>
          </a:p>
          <a:p>
            <a:pPr lvl="1">
              <a:lnSpc>
                <a:spcPct val="90000"/>
              </a:lnSpc>
            </a:pPr>
            <a:r>
              <a:rPr lang="en-AU" sz="1800" dirty="0"/>
              <a:t>Applied once adaptation has occurred to a certain stimulus</a:t>
            </a:r>
          </a:p>
          <a:p>
            <a:pPr lvl="1">
              <a:lnSpc>
                <a:spcPct val="90000"/>
              </a:lnSpc>
            </a:pPr>
            <a:r>
              <a:rPr lang="en-AU" sz="1800" dirty="0"/>
              <a:t>Ensures that the training program produces chronic adaptations in the body and performance improvements</a:t>
            </a:r>
          </a:p>
          <a:p>
            <a:pPr lvl="1">
              <a:lnSpc>
                <a:spcPct val="90000"/>
              </a:lnSpc>
            </a:pPr>
            <a:r>
              <a:rPr lang="en-AU" sz="1800" dirty="0"/>
              <a:t>If overload is not applied, we see a plateau in performance</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39</a:t>
            </a:fld>
            <a:endParaRPr lang="en-US"/>
          </a:p>
        </p:txBody>
      </p:sp>
      <p:sp>
        <p:nvSpPr>
          <p:cNvPr id="4" name="Rectangle 3"/>
          <p:cNvSpPr/>
          <p:nvPr/>
        </p:nvSpPr>
        <p:spPr>
          <a:xfrm>
            <a:off x="838200" y="5868113"/>
            <a:ext cx="7385366" cy="646331"/>
          </a:xfrm>
          <a:prstGeom prst="rect">
            <a:avLst/>
          </a:prstGeom>
          <a:solidFill>
            <a:srgbClr val="FFFF00"/>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AU" b="1" dirty="0"/>
              <a:t>What training principles can be manipulated to ensure overload is applied? Increase frequency, duration, intensity, distance, sets, repetitions etc.</a:t>
            </a:r>
            <a:endParaRPr lang="en-AU" b="1" dirty="0">
              <a:latin typeface="Times New Roman" pitchFamily="18" charset="0"/>
            </a:endParaRPr>
          </a:p>
        </p:txBody>
      </p:sp>
      <p:pic>
        <p:nvPicPr>
          <p:cNvPr id="142340" name="Picture 4" descr="Halfway Rotterdam Marathon 2007 by jacco.org."/>
          <p:cNvPicPr>
            <a:picLocks noChangeAspect="1" noChangeArrowheads="1"/>
          </p:cNvPicPr>
          <p:nvPr/>
        </p:nvPicPr>
        <p:blipFill>
          <a:blip r:embed="rId2" cstate="print"/>
          <a:srcRect/>
          <a:stretch>
            <a:fillRect/>
          </a:stretch>
        </p:blipFill>
        <p:spPr bwMode="auto">
          <a:xfrm>
            <a:off x="5858175" y="3375507"/>
            <a:ext cx="3085803" cy="2314353"/>
          </a:xfrm>
          <a:prstGeom prst="rect">
            <a:avLst/>
          </a:prstGeom>
          <a:noFill/>
        </p:spPr>
      </p:pic>
      <p:sp>
        <p:nvSpPr>
          <p:cNvPr id="8" name="Rectangle 7"/>
          <p:cNvSpPr/>
          <p:nvPr/>
        </p:nvSpPr>
        <p:spPr>
          <a:xfrm>
            <a:off x="1060766" y="4142072"/>
            <a:ext cx="3276600" cy="1477328"/>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en-AU" b="1" dirty="0"/>
              <a:t>Overload must be progressive with only 1 variable or a 10% increase made in a training session to avoid injury and overtraining.</a:t>
            </a:r>
          </a:p>
        </p:txBody>
      </p:sp>
      <p:sp>
        <p:nvSpPr>
          <p:cNvPr id="9" name="Rectangle 8"/>
          <p:cNvSpPr/>
          <p:nvPr/>
        </p:nvSpPr>
        <p:spPr>
          <a:xfrm>
            <a:off x="6172200" y="5662507"/>
            <a:ext cx="2362200" cy="184666"/>
          </a:xfrm>
          <a:prstGeom prst="rect">
            <a:avLst/>
          </a:prstGeom>
        </p:spPr>
        <p:txBody>
          <a:bodyPr wrap="square">
            <a:spAutoFit/>
          </a:bodyPr>
          <a:lstStyle/>
          <a:p>
            <a:pPr algn="r"/>
            <a:r>
              <a:rPr lang="en-US" sz="600" dirty="0"/>
              <a:t>www.flickr.com/photos/jaccodotorg/459853057/</a:t>
            </a:r>
          </a:p>
        </p:txBody>
      </p:sp>
      <p:sp>
        <p:nvSpPr>
          <p:cNvPr id="10" name="Right Arrow 9"/>
          <p:cNvSpPr/>
          <p:nvPr/>
        </p:nvSpPr>
        <p:spPr>
          <a:xfrm>
            <a:off x="4337366" y="4597576"/>
            <a:ext cx="1524000" cy="2286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3" name="TextBox 12">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5" name="Footer Placeholder 10">
            <a:extLst>
              <a:ext uri="{FF2B5EF4-FFF2-40B4-BE49-F238E27FC236}">
                <a16:creationId xmlns:a16="http://schemas.microsoft.com/office/drawing/2014/main" id="{9F89E6E7-7B9D-4059-9A17-A91FEC1D731D}"/>
              </a:ext>
            </a:extLst>
          </p:cNvPr>
          <p:cNvSpPr>
            <a:spLocks noGrp="1"/>
          </p:cNvSpPr>
          <p:nvPr>
            <p:ph type="ftr" sz="quarter" idx="11"/>
          </p:nvPr>
        </p:nvSpPr>
        <p:spPr>
          <a:xfrm>
            <a:off x="2667000" y="6569075"/>
            <a:ext cx="2895600" cy="365125"/>
          </a:xfrm>
        </p:spPr>
        <p:txBody>
          <a:bodyPr/>
          <a:lstStyle/>
          <a:p>
            <a:r>
              <a:rPr lang="en-US"/>
              <a:t>©PE STUDIES RESOURCES</a:t>
            </a:r>
            <a:endParaRPr lang="en-US" dirty="0"/>
          </a:p>
        </p:txBody>
      </p:sp>
      <p:sp>
        <p:nvSpPr>
          <p:cNvPr id="16" name="TextBox 15">
            <a:extLst>
              <a:ext uri="{FF2B5EF4-FFF2-40B4-BE49-F238E27FC236}">
                <a16:creationId xmlns:a16="http://schemas.microsoft.com/office/drawing/2014/main" id="{498414CE-1075-4DAA-84CA-7A5E87298BA5}"/>
              </a:ext>
            </a:extLst>
          </p:cNvPr>
          <p:cNvSpPr txBox="1"/>
          <p:nvPr/>
        </p:nvSpPr>
        <p:spPr>
          <a:xfrm>
            <a:off x="410992" y="839866"/>
            <a:ext cx="3048000" cy="400110"/>
          </a:xfrm>
          <a:prstGeom prst="rect">
            <a:avLst/>
          </a:prstGeom>
          <a:solidFill>
            <a:schemeClr val="tx1"/>
          </a:solidFill>
          <a:ln w="38100">
            <a:solidFill>
              <a:schemeClr val="bg1"/>
            </a:solidFill>
          </a:ln>
        </p:spPr>
        <p:txBody>
          <a:bodyPr wrap="square" rtlCol="0">
            <a:spAutoFit/>
          </a:bodyPr>
          <a:lstStyle/>
          <a:p>
            <a:pPr algn="ctr"/>
            <a:r>
              <a:rPr lang="en-GB" sz="2000" b="1" dirty="0">
                <a:solidFill>
                  <a:schemeClr val="bg1"/>
                </a:solidFill>
              </a:rPr>
              <a:t>PROGRESSIVE OVERLOAD:</a:t>
            </a:r>
          </a:p>
        </p:txBody>
      </p:sp>
      <p:sp>
        <p:nvSpPr>
          <p:cNvPr id="17" name="Title 1">
            <a:extLst>
              <a:ext uri="{FF2B5EF4-FFF2-40B4-BE49-F238E27FC236}">
                <a16:creationId xmlns:a16="http://schemas.microsoft.com/office/drawing/2014/main" id="{E02B39FD-23F6-1843-B492-AF3EACD6B44F}"/>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spTree>
    <p:extLst>
      <p:ext uri="{BB962C8B-B14F-4D97-AF65-F5344CB8AC3E}">
        <p14:creationId xmlns:p14="http://schemas.microsoft.com/office/powerpoint/2010/main" val="179144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C480B1FF-87B5-FC40-81A7-A5C5B3784201}"/>
              </a:ext>
            </a:extLst>
          </p:cNvPr>
          <p:cNvGraphicFramePr>
            <a:graphicFrameLocks noGrp="1"/>
          </p:cNvGraphicFramePr>
          <p:nvPr>
            <p:extLst>
              <p:ext uri="{D42A27DB-BD31-4B8C-83A1-F6EECF244321}">
                <p14:modId xmlns:p14="http://schemas.microsoft.com/office/powerpoint/2010/main" val="360389964"/>
              </p:ext>
            </p:extLst>
          </p:nvPr>
        </p:nvGraphicFramePr>
        <p:xfrm>
          <a:off x="0" y="-21774"/>
          <a:ext cx="9144000" cy="6879773"/>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4819234"/>
                    </a:ext>
                  </a:extLst>
                </a:gridCol>
              </a:tblGrid>
              <a:tr h="462017">
                <a:tc>
                  <a:txBody>
                    <a:bodyPr/>
                    <a:lstStyle/>
                    <a:p>
                      <a:pPr algn="ctr"/>
                      <a:r>
                        <a:rPr lang="en-US" sz="2400" dirty="0">
                          <a:solidFill>
                            <a:schemeClr val="bg1"/>
                          </a:solidFill>
                        </a:rPr>
                        <a:t>CONTENTS</a:t>
                      </a:r>
                    </a:p>
                  </a:txBody>
                  <a:tcPr anchor="ctr">
                    <a:solidFill>
                      <a:schemeClr val="tx1"/>
                    </a:solidFill>
                  </a:tcPr>
                </a:tc>
                <a:extLst>
                  <a:ext uri="{0D108BD9-81ED-4DB2-BD59-A6C34878D82A}">
                    <a16:rowId xmlns:a16="http://schemas.microsoft.com/office/drawing/2014/main" val="715873296"/>
                  </a:ext>
                </a:extLst>
              </a:tr>
              <a:tr h="2587294">
                <a:tc>
                  <a:txBody>
                    <a:bodyPr/>
                    <a:lstStyle/>
                    <a:p>
                      <a:r>
                        <a:rPr lang="en-AU" b="1" dirty="0">
                          <a:hlinkClick r:id="rId3" action="ppaction://hlinksldjump"/>
                        </a:rPr>
                        <a:t>Training Methods </a:t>
                      </a:r>
                      <a:endParaRPr lang="en-AU" b="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hlinkClick r:id="rId4" action="ppaction://hlinksldjump"/>
                        </a:rPr>
                        <a:t>Resistance training </a:t>
                      </a:r>
                      <a:endParaRPr lang="en-AU"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hlinkClick r:id="rId5" action="ppaction://hlinksldjump"/>
                        </a:rPr>
                        <a:t>Interval training </a:t>
                      </a:r>
                      <a:endParaRPr lang="en-AU" dirty="0"/>
                    </a:p>
                    <a:p>
                      <a:pPr marL="285750" indent="-285750">
                        <a:buFont typeface="Arial" panose="020B0604020202020204" pitchFamily="34" charset="0"/>
                        <a:buChar char="•"/>
                      </a:pPr>
                      <a:r>
                        <a:rPr lang="en-AU" dirty="0">
                          <a:hlinkClick r:id="rId6" action="ppaction://hlinksldjump"/>
                        </a:rPr>
                        <a:t>Continuous training ­ </a:t>
                      </a:r>
                      <a:endParaRPr lang="en-AU"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hlinkClick r:id="rId7" action="ppaction://hlinksldjump"/>
                        </a:rPr>
                        <a:t>Circuit training </a:t>
                      </a:r>
                      <a:endParaRPr lang="en-AU" dirty="0"/>
                    </a:p>
                    <a:p>
                      <a:pPr marL="285750" indent="-285750">
                        <a:buFont typeface="Arial" panose="020B0604020202020204" pitchFamily="34" charset="0"/>
                        <a:buChar char="•"/>
                      </a:pPr>
                      <a:r>
                        <a:rPr lang="en-AU" dirty="0">
                          <a:hlinkClick r:id="rId8" action="ppaction://hlinksldjump"/>
                        </a:rPr>
                        <a:t>Fartlek training</a:t>
                      </a:r>
                      <a:endParaRPr lang="en-AU"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hlinkClick r:id="rId9" action="ppaction://hlinksldjump"/>
                        </a:rPr>
                        <a:t>Flexibility training ­ </a:t>
                      </a:r>
                      <a:endParaRPr lang="en-AU" dirty="0"/>
                    </a:p>
                    <a:p>
                      <a:pPr marL="285750" indent="-285750">
                        <a:buFont typeface="Arial" panose="020B0604020202020204" pitchFamily="34" charset="0"/>
                        <a:buChar char="•"/>
                      </a:pPr>
                      <a:r>
                        <a:rPr lang="en-AU" dirty="0">
                          <a:hlinkClick r:id="rId10" action="ppaction://hlinksldjump"/>
                        </a:rPr>
                        <a:t>Plyometric training</a:t>
                      </a:r>
                      <a:endParaRPr lang="en-AU" dirty="0"/>
                    </a:p>
                    <a:p>
                      <a:pPr marL="285750" lvl="0" indent="-285750">
                        <a:buFont typeface="Arial" panose="020B0604020202020204" pitchFamily="34" charset="0"/>
                        <a:buChar char="•"/>
                      </a:pPr>
                      <a:r>
                        <a:rPr lang="en-AU" dirty="0">
                          <a:hlinkClick r:id="rId11" action="ppaction://hlinksldjump"/>
                        </a:rPr>
                        <a:t>Cross training</a:t>
                      </a:r>
                      <a:endParaRPr lang="en-AU" dirty="0"/>
                    </a:p>
                  </a:txBody>
                  <a:tcPr anchor="ctr"/>
                </a:tc>
                <a:extLst>
                  <a:ext uri="{0D108BD9-81ED-4DB2-BD59-A6C34878D82A}">
                    <a16:rowId xmlns:a16="http://schemas.microsoft.com/office/drawing/2014/main" val="3239593485"/>
                  </a:ext>
                </a:extLst>
              </a:tr>
              <a:tr h="1915231">
                <a:tc>
                  <a:txBody>
                    <a:bodyPr/>
                    <a:lstStyle/>
                    <a:p>
                      <a:r>
                        <a:rPr lang="en-GB" sz="1800" b="1" kern="1200" dirty="0">
                          <a:solidFill>
                            <a:schemeClr val="tx1"/>
                          </a:solidFill>
                          <a:effectLst/>
                          <a:latin typeface="+mn-lt"/>
                          <a:ea typeface="+mn-ea"/>
                          <a:cs typeface="+mn-cs"/>
                          <a:hlinkClick r:id="rId12" action="ppaction://hlinksldjump"/>
                        </a:rPr>
                        <a:t>Fuels required for resynthesis of ATP</a:t>
                      </a:r>
                      <a:endParaRPr lang="en-GB" sz="1800" b="1"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3" action="ppaction://hlinksldjump"/>
                        </a:rPr>
                        <a:t>What is ATP?</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4" action="ppaction://hlinksldjump"/>
                        </a:rPr>
                        <a:t>Carbohydrates</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5" action="ppaction://hlinksldjump"/>
                        </a:rPr>
                        <a:t>Fats</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6" action="ppaction://hlinksldjump"/>
                        </a:rPr>
                        <a:t>Protein</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7" action="ppaction://hlinksldjump"/>
                        </a:rPr>
                        <a:t>ATP production for rest and activity</a:t>
                      </a:r>
                      <a:endParaRPr lang="en-GB" sz="1800" b="0" kern="1200" dirty="0">
                        <a:solidFill>
                          <a:schemeClr val="tx1"/>
                        </a:solidFill>
                        <a:effectLst/>
                        <a:latin typeface="+mn-lt"/>
                        <a:ea typeface="+mn-ea"/>
                        <a:cs typeface="+mn-cs"/>
                      </a:endParaRPr>
                    </a:p>
                  </a:txBody>
                  <a:tcPr/>
                </a:tc>
                <a:extLst>
                  <a:ext uri="{0D108BD9-81ED-4DB2-BD59-A6C34878D82A}">
                    <a16:rowId xmlns:a16="http://schemas.microsoft.com/office/drawing/2014/main" val="2223884835"/>
                  </a:ext>
                </a:extLst>
              </a:tr>
              <a:tr h="1915231">
                <a:tc>
                  <a:txBody>
                    <a:bodyPr/>
                    <a:lstStyle/>
                    <a:p>
                      <a:pPr marL="0" indent="0">
                        <a:buFont typeface="Arial" panose="020B0604020202020204" pitchFamily="34" charset="0"/>
                        <a:buNone/>
                      </a:pPr>
                      <a:r>
                        <a:rPr lang="en-GB" sz="1800" b="1" kern="1200" dirty="0">
                          <a:solidFill>
                            <a:schemeClr val="tx1"/>
                          </a:solidFill>
                          <a:effectLst/>
                          <a:latin typeface="+mn-lt"/>
                          <a:ea typeface="+mn-ea"/>
                          <a:cs typeface="+mn-cs"/>
                          <a:hlinkClick r:id="rId18" action="ppaction://hlinksldjump"/>
                        </a:rPr>
                        <a:t>Energy Systems</a:t>
                      </a:r>
                      <a:endParaRPr lang="en-GB" sz="1800" b="1"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19" action="ppaction://hlinksldjump"/>
                        </a:rPr>
                        <a:t>ATP-CP system</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20" action="ppaction://hlinksldjump"/>
                        </a:rPr>
                        <a:t>Anaerobic Glycolysis system</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21" action="ppaction://hlinksldjump"/>
                        </a:rPr>
                        <a:t>Aerobic system</a:t>
                      </a:r>
                      <a:endParaRPr lang="en-GB" sz="18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kern="1200" dirty="0">
                          <a:solidFill>
                            <a:schemeClr val="tx1"/>
                          </a:solidFill>
                          <a:effectLst/>
                          <a:latin typeface="+mn-lt"/>
                          <a:ea typeface="+mn-ea"/>
                          <a:cs typeface="+mn-cs"/>
                          <a:hlinkClick r:id="rId22" action="ppaction://hlinksldjump"/>
                        </a:rPr>
                        <a:t>Energy system interplay</a:t>
                      </a:r>
                      <a:endParaRPr lang="en-GB" sz="1800" b="0" kern="1200" dirty="0">
                        <a:solidFill>
                          <a:schemeClr val="tx1"/>
                        </a:solidFill>
                        <a:effectLst/>
                        <a:latin typeface="+mn-lt"/>
                        <a:ea typeface="+mn-ea"/>
                        <a:cs typeface="+mn-cs"/>
                      </a:endParaRPr>
                    </a:p>
                  </a:txBody>
                  <a:tcPr/>
                </a:tc>
                <a:extLst>
                  <a:ext uri="{0D108BD9-81ED-4DB2-BD59-A6C34878D82A}">
                    <a16:rowId xmlns:a16="http://schemas.microsoft.com/office/drawing/2014/main" val="1916293818"/>
                  </a:ext>
                </a:extLst>
              </a:tr>
            </a:tbl>
          </a:graphicData>
        </a:graphic>
      </p:graphicFrame>
      <p:sp>
        <p:nvSpPr>
          <p:cNvPr id="2" name="Footer Placeholder 1">
            <a:extLst>
              <a:ext uri="{FF2B5EF4-FFF2-40B4-BE49-F238E27FC236}">
                <a16:creationId xmlns:a16="http://schemas.microsoft.com/office/drawing/2014/main" id="{23BC868E-9A94-0D4B-9B37-EA6870E129FA}"/>
              </a:ext>
            </a:extLst>
          </p:cNvPr>
          <p:cNvSpPr>
            <a:spLocks noGrp="1"/>
          </p:cNvSpPr>
          <p:nvPr>
            <p:ph type="ftr" sz="quarter" idx="11"/>
          </p:nvPr>
        </p:nvSpPr>
        <p:spPr/>
        <p:txBody>
          <a:bodyPr/>
          <a:lstStyle/>
          <a:p>
            <a:r>
              <a:rPr lang="en-US" dirty="0"/>
              <a:t>©PE STUDIES RESOURCES</a:t>
            </a:r>
          </a:p>
        </p:txBody>
      </p:sp>
      <p:sp>
        <p:nvSpPr>
          <p:cNvPr id="3" name="Slide Number Placeholder 2">
            <a:extLst>
              <a:ext uri="{FF2B5EF4-FFF2-40B4-BE49-F238E27FC236}">
                <a16:creationId xmlns:a16="http://schemas.microsoft.com/office/drawing/2014/main" id="{58BC63CE-D6D1-394C-A455-E1C46595CBAE}"/>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79995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212" y="1479566"/>
            <a:ext cx="8547388" cy="4737539"/>
          </a:xfrm>
          <a:ln>
            <a:solidFill>
              <a:srgbClr val="FF0000"/>
            </a:solidFill>
          </a:ln>
        </p:spPr>
        <p:style>
          <a:lnRef idx="2">
            <a:schemeClr val="accent3"/>
          </a:lnRef>
          <a:fillRef idx="1">
            <a:schemeClr val="lt1"/>
          </a:fillRef>
          <a:effectRef idx="0">
            <a:schemeClr val="accent3"/>
          </a:effectRef>
          <a:fontRef idx="minor">
            <a:schemeClr val="dk1"/>
          </a:fontRef>
        </p:style>
        <p:txBody>
          <a:bodyPr>
            <a:normAutofit fontScale="92500" lnSpcReduction="20000"/>
          </a:bodyPr>
          <a:lstStyle/>
          <a:p>
            <a:pPr>
              <a:lnSpc>
                <a:spcPct val="110000"/>
              </a:lnSpc>
              <a:spcBef>
                <a:spcPct val="0"/>
              </a:spcBef>
            </a:pPr>
            <a:r>
              <a:rPr lang="en-US" altLang="en-US" sz="1900" dirty="0">
                <a:ea typeface="ＭＳ Ｐゴシック" panose="020B0600070205080204" pitchFamily="34" charset="-128"/>
              </a:rPr>
              <a:t>Overload can be applied by:</a:t>
            </a:r>
          </a:p>
          <a:p>
            <a:pPr>
              <a:lnSpc>
                <a:spcPct val="110000"/>
              </a:lnSpc>
              <a:spcBef>
                <a:spcPct val="0"/>
              </a:spcBef>
            </a:pPr>
            <a:endParaRPr lang="en-US" altLang="en-US" sz="1100" dirty="0">
              <a:ea typeface="ＭＳ Ｐゴシック" panose="020B0600070205080204" pitchFamily="34" charset="-128"/>
            </a:endParaRPr>
          </a:p>
          <a:p>
            <a:pPr lvl="1">
              <a:lnSpc>
                <a:spcPct val="120000"/>
              </a:lnSpc>
              <a:spcBef>
                <a:spcPct val="0"/>
              </a:spcBef>
            </a:pPr>
            <a:r>
              <a:rPr lang="en-US" altLang="en-US" sz="1900" dirty="0">
                <a:ea typeface="ＭＳ Ｐゴシック" panose="020B0600070205080204" pitchFamily="34" charset="-128"/>
              </a:rPr>
              <a:t>Increasing the number of repetitions</a:t>
            </a:r>
          </a:p>
          <a:p>
            <a:pPr lvl="1">
              <a:lnSpc>
                <a:spcPct val="120000"/>
              </a:lnSpc>
              <a:spcBef>
                <a:spcPct val="0"/>
              </a:spcBef>
            </a:pPr>
            <a:r>
              <a:rPr lang="en-US" altLang="en-US" sz="1900" dirty="0">
                <a:ea typeface="ＭＳ Ｐゴシック" panose="020B0600070205080204" pitchFamily="34" charset="-128"/>
              </a:rPr>
              <a:t>Increasing the number of sets</a:t>
            </a:r>
          </a:p>
          <a:p>
            <a:pPr lvl="1">
              <a:lnSpc>
                <a:spcPct val="120000"/>
              </a:lnSpc>
              <a:spcBef>
                <a:spcPct val="0"/>
              </a:spcBef>
            </a:pPr>
            <a:r>
              <a:rPr lang="en-US" altLang="en-US" sz="1900" dirty="0">
                <a:ea typeface="ＭＳ Ｐゴシック" panose="020B0600070205080204" pitchFamily="34" charset="-128"/>
              </a:rPr>
              <a:t>Increasing the distance</a:t>
            </a:r>
          </a:p>
          <a:p>
            <a:pPr lvl="1">
              <a:lnSpc>
                <a:spcPct val="120000"/>
              </a:lnSpc>
              <a:spcBef>
                <a:spcPct val="0"/>
              </a:spcBef>
            </a:pPr>
            <a:r>
              <a:rPr lang="en-US" altLang="en-US" sz="1900" dirty="0">
                <a:ea typeface="ＭＳ Ｐゴシック" panose="020B0600070205080204" pitchFamily="34" charset="-128"/>
              </a:rPr>
              <a:t>Increasing the intensity within the set zone</a:t>
            </a:r>
          </a:p>
          <a:p>
            <a:pPr lvl="1">
              <a:lnSpc>
                <a:spcPct val="120000"/>
              </a:lnSpc>
              <a:spcBef>
                <a:spcPct val="0"/>
              </a:spcBef>
            </a:pPr>
            <a:r>
              <a:rPr lang="en-US" altLang="en-US" sz="1900" dirty="0">
                <a:ea typeface="ＭＳ Ｐゴシック" panose="020B0600070205080204" pitchFamily="34" charset="-128"/>
              </a:rPr>
              <a:t>Increasing the duration of work</a:t>
            </a:r>
          </a:p>
          <a:p>
            <a:pPr lvl="1">
              <a:lnSpc>
                <a:spcPct val="120000"/>
              </a:lnSpc>
              <a:spcBef>
                <a:spcPct val="0"/>
              </a:spcBef>
            </a:pPr>
            <a:r>
              <a:rPr lang="en-US" altLang="en-US" sz="1900" dirty="0">
                <a:ea typeface="ＭＳ Ｐゴシック" panose="020B0600070205080204" pitchFamily="34" charset="-128"/>
              </a:rPr>
              <a:t>Decreasing the amount of rest</a:t>
            </a:r>
          </a:p>
          <a:p>
            <a:pPr>
              <a:lnSpc>
                <a:spcPct val="110000"/>
              </a:lnSpc>
              <a:spcBef>
                <a:spcPct val="0"/>
              </a:spcBef>
              <a:buFont typeface="Wingdings" panose="05000000000000000000" pitchFamily="2" charset="2"/>
              <a:buNone/>
            </a:pPr>
            <a:endParaRPr lang="en-US" altLang="en-US" sz="1900" dirty="0">
              <a:ea typeface="ＭＳ Ｐゴシック" panose="020B0600070205080204" pitchFamily="34" charset="-128"/>
            </a:endParaRPr>
          </a:p>
          <a:p>
            <a:pPr>
              <a:lnSpc>
                <a:spcPct val="110000"/>
              </a:lnSpc>
              <a:spcBef>
                <a:spcPct val="0"/>
              </a:spcBef>
              <a:buFont typeface="Wingdings" panose="05000000000000000000" pitchFamily="2" charset="2"/>
              <a:buNone/>
            </a:pPr>
            <a:endParaRPr lang="en-US" altLang="en-US" sz="1900" dirty="0">
              <a:ea typeface="ＭＳ Ｐゴシック" panose="020B0600070205080204" pitchFamily="34" charset="-128"/>
            </a:endParaRPr>
          </a:p>
          <a:p>
            <a:pPr>
              <a:lnSpc>
                <a:spcPct val="120000"/>
              </a:lnSpc>
              <a:spcBef>
                <a:spcPct val="0"/>
              </a:spcBef>
            </a:pPr>
            <a:r>
              <a:rPr lang="en-US" altLang="en-US" sz="1900" dirty="0">
                <a:ea typeface="ＭＳ Ｐゴシック" panose="020B0600070205080204" pitchFamily="34" charset="-128"/>
              </a:rPr>
              <a:t>Note that increasing the duration of work may change the dominant energy system, &amp; decreasing the rest will change the work-to-rest ratio</a:t>
            </a:r>
          </a:p>
          <a:p>
            <a:pPr>
              <a:lnSpc>
                <a:spcPct val="110000"/>
              </a:lnSpc>
              <a:spcBef>
                <a:spcPct val="0"/>
              </a:spcBef>
            </a:pPr>
            <a:endParaRPr lang="en-US" altLang="en-US" sz="1100" dirty="0">
              <a:ea typeface="ＭＳ Ｐゴシック" panose="020B0600070205080204" pitchFamily="34" charset="-128"/>
            </a:endParaRPr>
          </a:p>
          <a:p>
            <a:pPr lvl="1">
              <a:lnSpc>
                <a:spcPct val="110000"/>
              </a:lnSpc>
              <a:spcBef>
                <a:spcPct val="0"/>
              </a:spcBef>
            </a:pPr>
            <a:r>
              <a:rPr lang="en-US" altLang="en-US" sz="1900" dirty="0">
                <a:ea typeface="ＭＳ Ｐゴシック" panose="020B0600070205080204" pitchFamily="34" charset="-128"/>
              </a:rPr>
              <a:t>Both may have an impact on the intended aim of the training program</a:t>
            </a:r>
            <a:endParaRPr lang="en-US" altLang="en-US" sz="1100" dirty="0">
              <a:ea typeface="ＭＳ Ｐゴシック" panose="020B0600070205080204" pitchFamily="34" charset="-128"/>
            </a:endParaRPr>
          </a:p>
          <a:p>
            <a:pPr lvl="1">
              <a:lnSpc>
                <a:spcPct val="120000"/>
              </a:lnSpc>
              <a:spcBef>
                <a:spcPct val="0"/>
              </a:spcBef>
            </a:pPr>
            <a:r>
              <a:rPr lang="en-US" altLang="en-US" sz="1900" dirty="0">
                <a:ea typeface="ＭＳ Ｐゴシック" panose="020B0600070205080204" pitchFamily="34" charset="-128"/>
              </a:rPr>
              <a:t>For example, if the work-to-rest ratio is changed from 1:6 to 1:3, </a:t>
            </a:r>
          </a:p>
          <a:p>
            <a:pPr marL="457200" lvl="1" indent="0">
              <a:lnSpc>
                <a:spcPct val="120000"/>
              </a:lnSpc>
              <a:spcBef>
                <a:spcPct val="0"/>
              </a:spcBef>
              <a:buNone/>
            </a:pPr>
            <a:r>
              <a:rPr lang="en-US" altLang="en-US" sz="1900" dirty="0">
                <a:ea typeface="ＭＳ Ｐゴシック" panose="020B0600070205080204" pitchFamily="34" charset="-128"/>
              </a:rPr>
              <a:t>     the emphasis has shifted from the ATP–CP system to the Anaerobic </a:t>
            </a:r>
          </a:p>
          <a:p>
            <a:pPr marL="457200" lvl="1" indent="0">
              <a:lnSpc>
                <a:spcPct val="120000"/>
              </a:lnSpc>
              <a:spcBef>
                <a:spcPct val="0"/>
              </a:spcBef>
              <a:buNone/>
            </a:pPr>
            <a:r>
              <a:rPr lang="en-US" altLang="en-US" sz="1900" dirty="0">
                <a:ea typeface="ＭＳ Ｐゴシック" panose="020B0600070205080204" pitchFamily="34" charset="-128"/>
              </a:rPr>
              <a:t>     Glycolysis system</a:t>
            </a:r>
            <a:endParaRPr lang="en-US" altLang="en-US" sz="1900" b="1" dirty="0">
              <a:ea typeface="ＭＳ Ｐゴシック" panose="020B0600070205080204" pitchFamily="34" charset="-128"/>
              <a:hlinkClick r:id="rId2"/>
            </a:endParaRPr>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1" name="TextBox 10">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381000" y="914400"/>
            <a:ext cx="5638800" cy="400110"/>
          </a:xfrm>
          <a:prstGeom prst="rect">
            <a:avLst/>
          </a:prstGeom>
          <a:solidFill>
            <a:schemeClr val="tx1"/>
          </a:solidFill>
          <a:ln w="38100">
            <a:solidFill>
              <a:schemeClr val="bg1"/>
            </a:solidFill>
          </a:ln>
        </p:spPr>
        <p:txBody>
          <a:bodyPr wrap="square" rtlCol="0">
            <a:spAutoFit/>
          </a:bodyPr>
          <a:lstStyle/>
          <a:p>
            <a:r>
              <a:rPr lang="en-GB" sz="2000" b="1" dirty="0">
                <a:solidFill>
                  <a:schemeClr val="bg1"/>
                </a:solidFill>
              </a:rPr>
              <a:t>APPLYING OVERLOAD TO TRAINING PROGRAMS:</a:t>
            </a:r>
          </a:p>
        </p:txBody>
      </p:sp>
      <p:pic>
        <p:nvPicPr>
          <p:cNvPr id="169986" name="Picture 2" descr="File:Man on a Treadmill Cartoon.svg">
            <a:extLst>
              <a:ext uri="{FF2B5EF4-FFF2-40B4-BE49-F238E27FC236}">
                <a16:creationId xmlns:a16="http://schemas.microsoft.com/office/drawing/2014/main" id="{DE00BAF6-F938-4B5E-9DE9-E71AB4898A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39" t="6521" r="22010"/>
          <a:stretch/>
        </p:blipFill>
        <p:spPr bwMode="auto">
          <a:xfrm>
            <a:off x="6515100" y="1479566"/>
            <a:ext cx="2476500" cy="23274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41ACF77-A2A9-4A2A-9D25-8E4C43388D5F}"/>
              </a:ext>
            </a:extLst>
          </p:cNvPr>
          <p:cNvSpPr/>
          <p:nvPr/>
        </p:nvSpPr>
        <p:spPr>
          <a:xfrm>
            <a:off x="6432659" y="3599603"/>
            <a:ext cx="2641381" cy="184666"/>
          </a:xfrm>
          <a:prstGeom prst="rect">
            <a:avLst/>
          </a:prstGeom>
        </p:spPr>
        <p:txBody>
          <a:bodyPr wrap="square">
            <a:spAutoFit/>
          </a:bodyPr>
          <a:lstStyle/>
          <a:p>
            <a:r>
              <a:rPr lang="en-AU" sz="600" dirty="0"/>
              <a:t>https://commons.wikimedia.org/wiki/File:Man_on_a_Treadmill_Cartoon.svg</a:t>
            </a:r>
          </a:p>
        </p:txBody>
      </p:sp>
      <p:pic>
        <p:nvPicPr>
          <p:cNvPr id="169988" name="Picture 4" descr="File:Man Out of Breath Cartoon.svg">
            <a:extLst>
              <a:ext uri="{FF2B5EF4-FFF2-40B4-BE49-F238E27FC236}">
                <a16:creationId xmlns:a16="http://schemas.microsoft.com/office/drawing/2014/main" id="{F11C0B10-7404-4ABA-A6FF-47CD1ABC07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844" r="42222"/>
          <a:stretch/>
        </p:blipFill>
        <p:spPr bwMode="auto">
          <a:xfrm>
            <a:off x="7911943" y="4114207"/>
            <a:ext cx="1054244" cy="228659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872D3B35-73C2-7B4F-B918-BC6778B1670C}"/>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spTree>
    <p:extLst>
      <p:ext uri="{BB962C8B-B14F-4D97-AF65-F5344CB8AC3E}">
        <p14:creationId xmlns:p14="http://schemas.microsoft.com/office/powerpoint/2010/main" val="704764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453258" y="1404625"/>
            <a:ext cx="8462141" cy="2244721"/>
          </a:xfrm>
          <a:solidFill>
            <a:schemeClr val="bg1"/>
          </a:solidFill>
          <a:ln w="12700">
            <a:solidFill>
              <a:srgbClr val="FF5050"/>
            </a:solidFill>
          </a:ln>
        </p:spPr>
        <p:txBody>
          <a:bodyPr>
            <a:normAutofit/>
          </a:bodyPr>
          <a:lstStyle/>
          <a:p>
            <a:r>
              <a:rPr lang="en-AU" sz="1800" dirty="0">
                <a:cs typeface="Times New Roman" pitchFamily="18" charset="0"/>
              </a:rPr>
              <a:t>The number of times training occurs in a given period</a:t>
            </a:r>
            <a:endParaRPr lang="en-US" sz="1800" dirty="0">
              <a:cs typeface="Times New Roman" pitchFamily="18" charset="0"/>
            </a:endParaRPr>
          </a:p>
          <a:p>
            <a:pPr lvl="1"/>
            <a:r>
              <a:rPr lang="en-AU" sz="1800" dirty="0">
                <a:cs typeface="Times New Roman" pitchFamily="18" charset="0"/>
              </a:rPr>
              <a:t>Aerobic training for beginners requires 3 sessions per week to improve</a:t>
            </a:r>
          </a:p>
          <a:p>
            <a:pPr lvl="1"/>
            <a:r>
              <a:rPr lang="en-AU" sz="1800" dirty="0">
                <a:cs typeface="Times New Roman" pitchFamily="18" charset="0"/>
              </a:rPr>
              <a:t>Endurance athletes may train 5-6 x per week due to the submaximal nature of training</a:t>
            </a:r>
            <a:endParaRPr lang="en-US" sz="1800" dirty="0">
              <a:cs typeface="Times New Roman" pitchFamily="18" charset="0"/>
            </a:endParaRPr>
          </a:p>
          <a:p>
            <a:pPr lvl="1"/>
            <a:r>
              <a:rPr lang="en-AU" sz="1800" dirty="0">
                <a:cs typeface="Times New Roman" pitchFamily="18" charset="0"/>
              </a:rPr>
              <a:t>Anaerobic training (strength, muscular power, plyometrics etc.) takes place 3 - 5 x per week. Due to the increased intensity, greater recovery time is required between sessions</a:t>
            </a:r>
            <a:endParaRPr lang="en-US" sz="18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41</a:t>
            </a:fld>
            <a:endParaRPr lang="en-US"/>
          </a:p>
        </p:txBody>
      </p:sp>
      <p:sp>
        <p:nvSpPr>
          <p:cNvPr id="4" name="Rectangle 3"/>
          <p:cNvSpPr/>
          <p:nvPr/>
        </p:nvSpPr>
        <p:spPr>
          <a:xfrm>
            <a:off x="876300" y="4419600"/>
            <a:ext cx="3619500" cy="1200329"/>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AU" b="1" dirty="0">
                <a:latin typeface="+mj-lt"/>
                <a:cs typeface="Times New Roman" pitchFamily="18" charset="0"/>
              </a:rPr>
              <a:t>By varying training methods and including recovery sessions, elite athletes can train 7 days a week &amp; more than once a day</a:t>
            </a:r>
            <a:endParaRPr lang="en-US" b="1" dirty="0">
              <a:latin typeface="+mj-lt"/>
              <a:cs typeface="Times New Roman" pitchFamily="18" charset="0"/>
            </a:endParaRPr>
          </a:p>
        </p:txBody>
      </p:sp>
      <p:pic>
        <p:nvPicPr>
          <p:cNvPr id="137218" name="Picture 2" descr="2008 Morse Park Triathlon by indywriter."/>
          <p:cNvPicPr>
            <a:picLocks noChangeAspect="1" noChangeArrowheads="1"/>
          </p:cNvPicPr>
          <p:nvPr/>
        </p:nvPicPr>
        <p:blipFill>
          <a:blip r:embed="rId2" cstate="print"/>
          <a:srcRect/>
          <a:stretch>
            <a:fillRect/>
          </a:stretch>
        </p:blipFill>
        <p:spPr bwMode="auto">
          <a:xfrm>
            <a:off x="4914601" y="3733800"/>
            <a:ext cx="3924599" cy="2613784"/>
          </a:xfrm>
          <a:prstGeom prst="rect">
            <a:avLst/>
          </a:prstGeom>
          <a:noFill/>
        </p:spPr>
      </p:pic>
      <p:sp>
        <p:nvSpPr>
          <p:cNvPr id="6" name="Rectangle 5"/>
          <p:cNvSpPr/>
          <p:nvPr/>
        </p:nvSpPr>
        <p:spPr>
          <a:xfrm>
            <a:off x="6436111" y="6333149"/>
            <a:ext cx="2514600" cy="184666"/>
          </a:xfrm>
          <a:prstGeom prst="rect">
            <a:avLst/>
          </a:prstGeom>
        </p:spPr>
        <p:txBody>
          <a:bodyPr wrap="square">
            <a:spAutoFit/>
          </a:bodyPr>
          <a:lstStyle/>
          <a:p>
            <a:pPr algn="r"/>
            <a:r>
              <a:rPr lang="en-US" sz="600" dirty="0"/>
              <a:t>www.flickr.com/photos/indywriter/2651954763/</a:t>
            </a: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0" name="TextBox 9">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3" name="Footer Placeholder 10">
            <a:extLst>
              <a:ext uri="{FF2B5EF4-FFF2-40B4-BE49-F238E27FC236}">
                <a16:creationId xmlns:a16="http://schemas.microsoft.com/office/drawing/2014/main" id="{EC87ADD8-35C8-48E2-B2E2-34AE9581C8BE}"/>
              </a:ext>
            </a:extLst>
          </p:cNvPr>
          <p:cNvSpPr>
            <a:spLocks noGrp="1"/>
          </p:cNvSpPr>
          <p:nvPr>
            <p:ph type="ftr" sz="quarter" idx="11"/>
          </p:nvPr>
        </p:nvSpPr>
        <p:spPr>
          <a:xfrm>
            <a:off x="1295550" y="6433681"/>
            <a:ext cx="2895600" cy="365125"/>
          </a:xfrm>
        </p:spPr>
        <p:txBody>
          <a:bodyPr/>
          <a:lstStyle/>
          <a:p>
            <a:r>
              <a:rPr lang="en-US"/>
              <a:t>©PE STUDIES RESOURCES</a:t>
            </a:r>
            <a:endParaRPr lang="en-US" dirty="0"/>
          </a:p>
        </p:txBody>
      </p:sp>
      <p:sp>
        <p:nvSpPr>
          <p:cNvPr id="14" name="TextBox 13">
            <a:extLst>
              <a:ext uri="{FF2B5EF4-FFF2-40B4-BE49-F238E27FC236}">
                <a16:creationId xmlns:a16="http://schemas.microsoft.com/office/drawing/2014/main" id="{7876D919-5C9B-4B86-85A6-9C9F1908F95F}"/>
              </a:ext>
            </a:extLst>
          </p:cNvPr>
          <p:cNvSpPr txBox="1"/>
          <p:nvPr/>
        </p:nvSpPr>
        <p:spPr>
          <a:xfrm>
            <a:off x="453259" y="925988"/>
            <a:ext cx="2819400" cy="400110"/>
          </a:xfrm>
          <a:prstGeom prst="rect">
            <a:avLst/>
          </a:prstGeom>
          <a:solidFill>
            <a:schemeClr val="tx1"/>
          </a:solidFill>
          <a:ln w="38100">
            <a:solidFill>
              <a:schemeClr val="bg1"/>
            </a:solidFill>
          </a:ln>
        </p:spPr>
        <p:txBody>
          <a:bodyPr wrap="square" rtlCol="0">
            <a:spAutoFit/>
          </a:bodyPr>
          <a:lstStyle/>
          <a:p>
            <a:pPr algn="ctr"/>
            <a:r>
              <a:rPr lang="en-GB" sz="2000" b="1" dirty="0">
                <a:solidFill>
                  <a:schemeClr val="bg1"/>
                </a:solidFill>
              </a:rPr>
              <a:t>FREQUENCY:</a:t>
            </a:r>
          </a:p>
        </p:txBody>
      </p:sp>
      <p:sp>
        <p:nvSpPr>
          <p:cNvPr id="15" name="Title 1">
            <a:extLst>
              <a:ext uri="{FF2B5EF4-FFF2-40B4-BE49-F238E27FC236}">
                <a16:creationId xmlns:a16="http://schemas.microsoft.com/office/drawing/2014/main" id="{98782F33-79DD-7F40-A07E-195119AAB0F4}"/>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spTree>
    <p:extLst>
      <p:ext uri="{BB962C8B-B14F-4D97-AF65-F5344CB8AC3E}">
        <p14:creationId xmlns:p14="http://schemas.microsoft.com/office/powerpoint/2010/main" val="40200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453259" y="1534970"/>
            <a:ext cx="5795141" cy="3951430"/>
          </a:xfrm>
          <a:solidFill>
            <a:schemeClr val="bg1"/>
          </a:solidFill>
          <a:ln w="12700">
            <a:solidFill>
              <a:srgbClr val="FF5050"/>
            </a:solidFill>
          </a:ln>
        </p:spPr>
        <p:txBody>
          <a:bodyPr>
            <a:normAutofit/>
          </a:bodyPr>
          <a:lstStyle/>
          <a:p>
            <a:r>
              <a:rPr lang="en-GB" sz="1800" dirty="0">
                <a:cs typeface="Times New Roman" pitchFamily="18" charset="0"/>
              </a:rPr>
              <a:t>Training to improve a fitness component must occur at least three times per week (however, this relies on the other core principles of training also being met).</a:t>
            </a:r>
          </a:p>
          <a:p>
            <a:endParaRPr lang="en-GB" sz="1000" dirty="0">
              <a:cs typeface="Times New Roman" pitchFamily="18" charset="0"/>
            </a:endParaRPr>
          </a:p>
          <a:p>
            <a:r>
              <a:rPr lang="en-GB" sz="1800" dirty="0">
                <a:cs typeface="Times New Roman" pitchFamily="18" charset="0"/>
              </a:rPr>
              <a:t>Within the principle of frequency, rest &amp; recovery are important considerations that also need to be built into the training program.</a:t>
            </a:r>
          </a:p>
          <a:p>
            <a:endParaRPr lang="en-GB" sz="1000" dirty="0">
              <a:cs typeface="Times New Roman" pitchFamily="18" charset="0"/>
            </a:endParaRPr>
          </a:p>
          <a:p>
            <a:r>
              <a:rPr lang="en-GB" sz="1800" dirty="0">
                <a:cs typeface="Times New Roman" pitchFamily="18" charset="0"/>
              </a:rPr>
              <a:t>Training induces a catabolic (destructive) effect followed by an anabolic (constructive) effect during the recovery period. It is during the recovery periods between training sessions that many physiological adaptations to training occur.</a:t>
            </a:r>
          </a:p>
        </p:txBody>
      </p:sp>
      <p:sp>
        <p:nvSpPr>
          <p:cNvPr id="8" name="Slide Number Placeholder 7"/>
          <p:cNvSpPr>
            <a:spLocks noGrp="1"/>
          </p:cNvSpPr>
          <p:nvPr>
            <p:ph type="sldNum" sz="quarter" idx="12"/>
          </p:nvPr>
        </p:nvSpPr>
        <p:spPr/>
        <p:txBody>
          <a:bodyPr/>
          <a:lstStyle/>
          <a:p>
            <a:fld id="{B6F15528-21DE-4FAA-801E-634DDDAF4B2B}" type="slidenum">
              <a:rPr lang="en-US" smtClean="0"/>
              <a:pPr/>
              <a:t>42</a:t>
            </a:fld>
            <a:endParaRPr lang="en-US"/>
          </a:p>
        </p:txBody>
      </p:sp>
      <p:pic>
        <p:nvPicPr>
          <p:cNvPr id="9"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0" name="TextBox 9">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3" name="Footer Placeholder 10">
            <a:extLst>
              <a:ext uri="{FF2B5EF4-FFF2-40B4-BE49-F238E27FC236}">
                <a16:creationId xmlns:a16="http://schemas.microsoft.com/office/drawing/2014/main" id="{EC87ADD8-35C8-48E2-B2E2-34AE9581C8BE}"/>
              </a:ext>
            </a:extLst>
          </p:cNvPr>
          <p:cNvSpPr>
            <a:spLocks noGrp="1"/>
          </p:cNvSpPr>
          <p:nvPr>
            <p:ph type="ftr" sz="quarter" idx="11"/>
          </p:nvPr>
        </p:nvSpPr>
        <p:spPr>
          <a:xfrm>
            <a:off x="2952750" y="6416566"/>
            <a:ext cx="2895600" cy="365125"/>
          </a:xfrm>
        </p:spPr>
        <p:txBody>
          <a:bodyPr/>
          <a:lstStyle/>
          <a:p>
            <a:r>
              <a:rPr lang="en-US"/>
              <a:t>©PE STUDIES RESOURCES</a:t>
            </a:r>
            <a:endParaRPr lang="en-US" dirty="0"/>
          </a:p>
        </p:txBody>
      </p:sp>
      <p:sp>
        <p:nvSpPr>
          <p:cNvPr id="14" name="TextBox 13">
            <a:extLst>
              <a:ext uri="{FF2B5EF4-FFF2-40B4-BE49-F238E27FC236}">
                <a16:creationId xmlns:a16="http://schemas.microsoft.com/office/drawing/2014/main" id="{7876D919-5C9B-4B86-85A6-9C9F1908F95F}"/>
              </a:ext>
            </a:extLst>
          </p:cNvPr>
          <p:cNvSpPr txBox="1"/>
          <p:nvPr/>
        </p:nvSpPr>
        <p:spPr>
          <a:xfrm>
            <a:off x="453259" y="925988"/>
            <a:ext cx="2819400" cy="400110"/>
          </a:xfrm>
          <a:prstGeom prst="rect">
            <a:avLst/>
          </a:prstGeom>
          <a:solidFill>
            <a:schemeClr val="tx1"/>
          </a:solidFill>
          <a:ln w="38100">
            <a:solidFill>
              <a:schemeClr val="bg1"/>
            </a:solidFill>
          </a:ln>
        </p:spPr>
        <p:txBody>
          <a:bodyPr wrap="square" rtlCol="0">
            <a:spAutoFit/>
          </a:bodyPr>
          <a:lstStyle/>
          <a:p>
            <a:pPr algn="ctr"/>
            <a:r>
              <a:rPr lang="en-GB" sz="2000" b="1" dirty="0">
                <a:solidFill>
                  <a:schemeClr val="bg1"/>
                </a:solidFill>
              </a:rPr>
              <a:t>FREQUENCY:</a:t>
            </a:r>
          </a:p>
        </p:txBody>
      </p:sp>
      <p:pic>
        <p:nvPicPr>
          <p:cNvPr id="158722" name="Picture 2" descr="File:Apple Calendar Icon.png">
            <a:extLst>
              <a:ext uri="{FF2B5EF4-FFF2-40B4-BE49-F238E27FC236}">
                <a16:creationId xmlns:a16="http://schemas.microsoft.com/office/drawing/2014/main" id="{9945210F-8D03-490D-B143-664773F6D79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936" t="3570" r="8960" b="4845"/>
          <a:stretch/>
        </p:blipFill>
        <p:spPr bwMode="auto">
          <a:xfrm>
            <a:off x="6622626" y="1404624"/>
            <a:ext cx="1994747" cy="21982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542E74-0298-4F71-8A59-4E39B4646E2B}"/>
              </a:ext>
            </a:extLst>
          </p:cNvPr>
          <p:cNvSpPr/>
          <p:nvPr/>
        </p:nvSpPr>
        <p:spPr>
          <a:xfrm>
            <a:off x="6500896" y="3559085"/>
            <a:ext cx="2400300" cy="184666"/>
          </a:xfrm>
          <a:prstGeom prst="rect">
            <a:avLst/>
          </a:prstGeom>
        </p:spPr>
        <p:txBody>
          <a:bodyPr wrap="square">
            <a:spAutoFit/>
          </a:bodyPr>
          <a:lstStyle/>
          <a:p>
            <a:r>
              <a:rPr lang="en-AU" sz="600" dirty="0"/>
              <a:t>https://commons.wikimedia.org/wiki/File:Apple_Calendar_Icon.png</a:t>
            </a:r>
          </a:p>
        </p:txBody>
      </p:sp>
      <p:pic>
        <p:nvPicPr>
          <p:cNvPr id="158724" name="Picture 4" descr="Image result for fitness training cartoon">
            <a:extLst>
              <a:ext uri="{FF2B5EF4-FFF2-40B4-BE49-F238E27FC236}">
                <a16:creationId xmlns:a16="http://schemas.microsoft.com/office/drawing/2014/main" id="{6CFEB4F9-16FB-4189-866B-9B32765601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0896" y="3934182"/>
            <a:ext cx="2185247" cy="2209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EC3424-941D-43B4-AC13-0BD6DC128A6A}"/>
              </a:ext>
            </a:extLst>
          </p:cNvPr>
          <p:cNvSpPr/>
          <p:nvPr/>
        </p:nvSpPr>
        <p:spPr>
          <a:xfrm>
            <a:off x="6520603" y="6105086"/>
            <a:ext cx="2418036" cy="184666"/>
          </a:xfrm>
          <a:prstGeom prst="rect">
            <a:avLst/>
          </a:prstGeom>
        </p:spPr>
        <p:txBody>
          <a:bodyPr wrap="square">
            <a:spAutoFit/>
          </a:bodyPr>
          <a:lstStyle/>
          <a:p>
            <a:r>
              <a:rPr lang="en-AU" sz="600" dirty="0"/>
              <a:t>https://pixabay.com/en/man-male-people-person-fitness-1082889/</a:t>
            </a:r>
          </a:p>
        </p:txBody>
      </p:sp>
      <p:sp>
        <p:nvSpPr>
          <p:cNvPr id="15" name="Title 1">
            <a:extLst>
              <a:ext uri="{FF2B5EF4-FFF2-40B4-BE49-F238E27FC236}">
                <a16:creationId xmlns:a16="http://schemas.microsoft.com/office/drawing/2014/main" id="{5C126133-C4CA-FC4E-B2DB-6A84C509B9D5}"/>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spTree>
    <p:extLst>
      <p:ext uri="{BB962C8B-B14F-4D97-AF65-F5344CB8AC3E}">
        <p14:creationId xmlns:p14="http://schemas.microsoft.com/office/powerpoint/2010/main" val="1407687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a:xfrm>
            <a:off x="304800" y="1439830"/>
            <a:ext cx="5725551" cy="2362200"/>
          </a:xfrm>
          <a:solidFill>
            <a:schemeClr val="bg1"/>
          </a:solidFill>
          <a:ln w="12700">
            <a:solidFill>
              <a:srgbClr val="FF5050"/>
            </a:solidFill>
          </a:ln>
        </p:spPr>
        <p:txBody>
          <a:bodyPr>
            <a:normAutofit/>
          </a:bodyPr>
          <a:lstStyle/>
          <a:p>
            <a:pPr>
              <a:lnSpc>
                <a:spcPct val="90000"/>
              </a:lnSpc>
            </a:pPr>
            <a:r>
              <a:rPr lang="en-AU" sz="1800" dirty="0"/>
              <a:t>The magnitude of exertion required</a:t>
            </a:r>
          </a:p>
          <a:p>
            <a:pPr>
              <a:lnSpc>
                <a:spcPct val="90000"/>
              </a:lnSpc>
            </a:pPr>
            <a:r>
              <a:rPr lang="en-AU" sz="1800" dirty="0"/>
              <a:t>Measured using following:</a:t>
            </a:r>
          </a:p>
          <a:p>
            <a:pPr lvl="1">
              <a:lnSpc>
                <a:spcPct val="90000"/>
              </a:lnSpc>
            </a:pPr>
            <a:r>
              <a:rPr lang="en-AU" sz="1800" dirty="0"/>
              <a:t>Heart-Rate (%HR max)</a:t>
            </a:r>
          </a:p>
          <a:p>
            <a:pPr lvl="1">
              <a:lnSpc>
                <a:spcPct val="90000"/>
              </a:lnSpc>
            </a:pPr>
            <a:r>
              <a:rPr lang="en-AU" sz="1800" dirty="0"/>
              <a:t>Oxygen uptake (%VO</a:t>
            </a:r>
            <a:r>
              <a:rPr lang="en-AU" sz="1800" baseline="-25000" dirty="0"/>
              <a:t>2</a:t>
            </a:r>
            <a:r>
              <a:rPr lang="en-AU" sz="1800" dirty="0"/>
              <a:t> max)</a:t>
            </a:r>
          </a:p>
          <a:p>
            <a:pPr lvl="1">
              <a:lnSpc>
                <a:spcPct val="90000"/>
              </a:lnSpc>
            </a:pPr>
            <a:r>
              <a:rPr lang="en-AU" sz="1800" dirty="0"/>
              <a:t>Lactate concentration</a:t>
            </a:r>
          </a:p>
          <a:p>
            <a:pPr lvl="1">
              <a:lnSpc>
                <a:spcPct val="90000"/>
              </a:lnSpc>
            </a:pPr>
            <a:r>
              <a:rPr lang="en-AU" sz="1800" dirty="0"/>
              <a:t>Maximal speed</a:t>
            </a:r>
          </a:p>
          <a:p>
            <a:pPr lvl="1">
              <a:lnSpc>
                <a:spcPct val="90000"/>
              </a:lnSpc>
            </a:pPr>
            <a:r>
              <a:rPr lang="en-AU" sz="1800" dirty="0"/>
              <a:t>Rating of perceived exertion charts (RPE)</a:t>
            </a:r>
          </a:p>
          <a:p>
            <a:pPr>
              <a:lnSpc>
                <a:spcPct val="90000"/>
              </a:lnSpc>
            </a:pPr>
            <a:endParaRPr lang="en-AU" sz="2200" dirty="0">
              <a:latin typeface="Times New Roman" pitchFamily="18" charset="0"/>
            </a:endParaRPr>
          </a:p>
        </p:txBody>
      </p:sp>
      <p:sp>
        <p:nvSpPr>
          <p:cNvPr id="10" name="Footer Placeholder 9"/>
          <p:cNvSpPr>
            <a:spLocks noGrp="1"/>
          </p:cNvSpPr>
          <p:nvPr>
            <p:ph type="ftr" sz="quarter" idx="11"/>
          </p:nvPr>
        </p:nvSpPr>
        <p:spPr>
          <a:xfrm>
            <a:off x="3124199" y="6553200"/>
            <a:ext cx="2895600" cy="365125"/>
          </a:xfrm>
        </p:spPr>
        <p:txBody>
          <a:bodyPr/>
          <a:lstStyle/>
          <a:p>
            <a:r>
              <a:rPr lang="en-US"/>
              <a:t>©PE STUDIES RESOURCES</a:t>
            </a:r>
            <a:endParaRPr lang="en-US" dirty="0"/>
          </a:p>
        </p:txBody>
      </p:sp>
      <p:sp>
        <p:nvSpPr>
          <p:cNvPr id="9" name="Slide Number Placeholder 8"/>
          <p:cNvSpPr>
            <a:spLocks noGrp="1"/>
          </p:cNvSpPr>
          <p:nvPr>
            <p:ph type="sldNum" sz="quarter" idx="12"/>
          </p:nvPr>
        </p:nvSpPr>
        <p:spPr>
          <a:xfrm>
            <a:off x="6531445" y="6524207"/>
            <a:ext cx="2133600" cy="365125"/>
          </a:xfrm>
        </p:spPr>
        <p:txBody>
          <a:bodyPr/>
          <a:lstStyle/>
          <a:p>
            <a:fld id="{B6F15528-21DE-4FAA-801E-634DDDAF4B2B}" type="slidenum">
              <a:rPr lang="en-US" smtClean="0"/>
              <a:pPr/>
              <a:t>43</a:t>
            </a:fld>
            <a:endParaRPr lang="en-US" dirty="0"/>
          </a:p>
        </p:txBody>
      </p:sp>
      <p:pic>
        <p:nvPicPr>
          <p:cNvPr id="140290" name="Picture 2" descr="Leichtathletik WM 2009 Berlin by az1172."/>
          <p:cNvPicPr>
            <a:picLocks noChangeAspect="1" noChangeArrowheads="1"/>
          </p:cNvPicPr>
          <p:nvPr/>
        </p:nvPicPr>
        <p:blipFill>
          <a:blip r:embed="rId2" cstate="print"/>
          <a:srcRect/>
          <a:stretch>
            <a:fillRect/>
          </a:stretch>
        </p:blipFill>
        <p:spPr bwMode="auto">
          <a:xfrm>
            <a:off x="6096000" y="1109549"/>
            <a:ext cx="3004490" cy="4457700"/>
          </a:xfrm>
          <a:prstGeom prst="rect">
            <a:avLst/>
          </a:prstGeom>
          <a:noFill/>
        </p:spPr>
      </p:pic>
      <p:sp>
        <p:nvSpPr>
          <p:cNvPr id="8" name="Rectangle 7"/>
          <p:cNvSpPr/>
          <p:nvPr/>
        </p:nvSpPr>
        <p:spPr>
          <a:xfrm>
            <a:off x="6706387" y="5323361"/>
            <a:ext cx="2053767" cy="215444"/>
          </a:xfrm>
          <a:prstGeom prst="rect">
            <a:avLst/>
          </a:prstGeom>
        </p:spPr>
        <p:txBody>
          <a:bodyPr wrap="none">
            <a:spAutoFit/>
          </a:bodyPr>
          <a:lstStyle/>
          <a:p>
            <a:r>
              <a:rPr lang="en-US" sz="800" dirty="0"/>
              <a:t>www.flickr.com/photos/az1172/3841143960/</a:t>
            </a:r>
          </a:p>
        </p:txBody>
      </p:sp>
      <p:graphicFrame>
        <p:nvGraphicFramePr>
          <p:cNvPr id="11" name="Table 10"/>
          <p:cNvGraphicFramePr>
            <a:graphicFrameLocks noGrp="1"/>
          </p:cNvGraphicFramePr>
          <p:nvPr/>
        </p:nvGraphicFramePr>
        <p:xfrm>
          <a:off x="315351" y="3866234"/>
          <a:ext cx="5715000" cy="1981200"/>
        </p:xfrm>
        <a:graphic>
          <a:graphicData uri="http://schemas.openxmlformats.org/drawingml/2006/table">
            <a:tbl>
              <a:tblPr firstRow="1" bandRow="1">
                <a:tableStyleId>{18603FDC-E32A-4AB5-989C-0864C3EAD2B8}</a:tableStyleId>
              </a:tblPr>
              <a:tblGrid>
                <a:gridCol w="28575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396240">
                <a:tc gridSpan="2">
                  <a:txBody>
                    <a:bodyPr/>
                    <a:lstStyle/>
                    <a:p>
                      <a:pPr algn="ctr"/>
                      <a:r>
                        <a:rPr lang="en-AU" b="1" dirty="0"/>
                        <a:t>TRAINING ZONE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6240">
                <a:tc>
                  <a:txBody>
                    <a:bodyPr/>
                    <a:lstStyle/>
                    <a:p>
                      <a:r>
                        <a:rPr lang="en-AU" b="1" dirty="0"/>
                        <a:t>85-100% max HR</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b="1" dirty="0"/>
                        <a:t>Anaerobic training zone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6240">
                <a:tc>
                  <a:txBody>
                    <a:bodyPr/>
                    <a:lstStyle/>
                    <a:p>
                      <a:r>
                        <a:rPr lang="en-AU" b="1" dirty="0"/>
                        <a:t>65-85% max HR</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b="1" dirty="0"/>
                        <a:t>Aerobic training zone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6240">
                <a:tc>
                  <a:txBody>
                    <a:bodyPr/>
                    <a:lstStyle/>
                    <a:p>
                      <a:r>
                        <a:rPr lang="en-AU" b="1" dirty="0"/>
                        <a:t>50-65% max HR</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b="1" dirty="0"/>
                        <a:t>Low intensity Aerobic zone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6240">
                <a:tc>
                  <a:txBody>
                    <a:bodyPr/>
                    <a:lstStyle/>
                    <a:p>
                      <a:r>
                        <a:rPr lang="en-US" b="1" dirty="0"/>
                        <a:t>&gt;50% max HR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Recovery zone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849236"/>
                  </a:ext>
                </a:extLst>
              </a:tr>
            </a:tbl>
          </a:graphicData>
        </a:graphic>
      </p:graphicFrame>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3" name="TextBox 12">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5" name="TextBox 14">
            <a:extLst>
              <a:ext uri="{FF2B5EF4-FFF2-40B4-BE49-F238E27FC236}">
                <a16:creationId xmlns:a16="http://schemas.microsoft.com/office/drawing/2014/main" id="{1BB34460-6838-4AA0-8EC7-6EDA0229C039}"/>
              </a:ext>
            </a:extLst>
          </p:cNvPr>
          <p:cNvSpPr txBox="1"/>
          <p:nvPr/>
        </p:nvSpPr>
        <p:spPr>
          <a:xfrm>
            <a:off x="304800" y="914400"/>
            <a:ext cx="2819400" cy="400110"/>
          </a:xfrm>
          <a:prstGeom prst="rect">
            <a:avLst/>
          </a:prstGeom>
          <a:solidFill>
            <a:schemeClr val="tx1"/>
          </a:solidFill>
          <a:ln w="38100">
            <a:solidFill>
              <a:schemeClr val="bg1"/>
            </a:solidFill>
          </a:ln>
        </p:spPr>
        <p:txBody>
          <a:bodyPr wrap="square" rtlCol="0">
            <a:spAutoFit/>
          </a:bodyPr>
          <a:lstStyle/>
          <a:p>
            <a:pPr algn="ctr"/>
            <a:r>
              <a:rPr lang="en-GB" sz="2000" b="1" dirty="0">
                <a:solidFill>
                  <a:schemeClr val="bg1"/>
                </a:solidFill>
              </a:rPr>
              <a:t>INTENSITY:</a:t>
            </a:r>
          </a:p>
        </p:txBody>
      </p:sp>
      <p:sp>
        <p:nvSpPr>
          <p:cNvPr id="4" name="Rectangle 3">
            <a:extLst>
              <a:ext uri="{FF2B5EF4-FFF2-40B4-BE49-F238E27FC236}">
                <a16:creationId xmlns:a16="http://schemas.microsoft.com/office/drawing/2014/main" id="{786AF2A7-AC01-4784-ADA1-C5BBBF285D3F}"/>
              </a:ext>
            </a:extLst>
          </p:cNvPr>
          <p:cNvSpPr/>
          <p:nvPr/>
        </p:nvSpPr>
        <p:spPr>
          <a:xfrm>
            <a:off x="734715" y="5943600"/>
            <a:ext cx="8333085" cy="61555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spcBef>
                <a:spcPct val="0"/>
              </a:spcBef>
            </a:pPr>
            <a:r>
              <a:rPr lang="en-US" altLang="en-US" sz="1700" b="1" dirty="0">
                <a:ea typeface="ＭＳ Ｐゴシック" panose="020B0600070205080204" pitchFamily="34" charset="-128"/>
              </a:rPr>
              <a:t>Aerobic adaptations </a:t>
            </a:r>
            <a:r>
              <a:rPr lang="en-US" altLang="en-US" sz="1700" dirty="0">
                <a:ea typeface="ＭＳ Ｐゴシック" panose="020B0600070205080204" pitchFamily="34" charset="-128"/>
              </a:rPr>
              <a:t>require an aerobic training zone (between 65-85% max HR or RPE 3-6)</a:t>
            </a:r>
          </a:p>
          <a:p>
            <a:pPr>
              <a:spcBef>
                <a:spcPct val="0"/>
              </a:spcBef>
            </a:pPr>
            <a:r>
              <a:rPr lang="en-US" altLang="en-US" sz="1700" b="1" dirty="0">
                <a:ea typeface="ＭＳ Ｐゴシック" panose="020B0600070205080204" pitchFamily="34" charset="-128"/>
              </a:rPr>
              <a:t>Anaerobic adaptations </a:t>
            </a:r>
            <a:r>
              <a:rPr lang="en-US" altLang="en-US" sz="1700" dirty="0">
                <a:ea typeface="ＭＳ Ｐゴシック" panose="020B0600070205080204" pitchFamily="34" charset="-128"/>
              </a:rPr>
              <a:t>requires an intensity greater than 85% max HR or RPE 8</a:t>
            </a:r>
          </a:p>
        </p:txBody>
      </p:sp>
      <p:sp>
        <p:nvSpPr>
          <p:cNvPr id="16" name="Title 1">
            <a:extLst>
              <a:ext uri="{FF2B5EF4-FFF2-40B4-BE49-F238E27FC236}">
                <a16:creationId xmlns:a16="http://schemas.microsoft.com/office/drawing/2014/main" id="{C0DE7E72-1940-044F-B377-07E3DC1203F6}"/>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spTree>
    <p:extLst>
      <p:ext uri="{BB962C8B-B14F-4D97-AF65-F5344CB8AC3E}">
        <p14:creationId xmlns:p14="http://schemas.microsoft.com/office/powerpoint/2010/main" val="284135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19102" y="1471054"/>
            <a:ext cx="8229600" cy="1717779"/>
          </a:xfrm>
          <a:solidFill>
            <a:schemeClr val="bg1"/>
          </a:solidFill>
          <a:ln w="12700">
            <a:solidFill>
              <a:srgbClr val="FF5050"/>
            </a:solidFill>
          </a:ln>
        </p:spPr>
        <p:txBody>
          <a:bodyPr>
            <a:normAutofit/>
          </a:bodyPr>
          <a:lstStyle/>
          <a:p>
            <a:r>
              <a:rPr lang="en-AU" sz="1800" dirty="0">
                <a:cs typeface="Times New Roman" pitchFamily="18" charset="0"/>
              </a:rPr>
              <a:t>The length of training time</a:t>
            </a:r>
          </a:p>
          <a:p>
            <a:r>
              <a:rPr lang="en-AU" sz="1800" dirty="0">
                <a:cs typeface="Times New Roman" pitchFamily="18" charset="0"/>
              </a:rPr>
              <a:t>This can include time spent during:</a:t>
            </a:r>
            <a:endParaRPr lang="en-US" sz="1800" dirty="0">
              <a:cs typeface="Times New Roman" pitchFamily="18" charset="0"/>
            </a:endParaRPr>
          </a:p>
          <a:p>
            <a:pPr lvl="1"/>
            <a:r>
              <a:rPr lang="en-AU" sz="1800" dirty="0">
                <a:cs typeface="Times New Roman" pitchFamily="18" charset="0"/>
              </a:rPr>
              <a:t>Each session (minutes)</a:t>
            </a:r>
            <a:endParaRPr lang="en-US" sz="1800" dirty="0">
              <a:cs typeface="Times New Roman" pitchFamily="18" charset="0"/>
            </a:endParaRPr>
          </a:p>
          <a:p>
            <a:pPr lvl="1"/>
            <a:r>
              <a:rPr lang="en-AU" sz="1800" dirty="0">
                <a:cs typeface="Times New Roman" pitchFamily="18" charset="0"/>
              </a:rPr>
              <a:t>Total program (weeks or months)</a:t>
            </a:r>
            <a:endParaRPr lang="en-US" sz="1800" dirty="0">
              <a:cs typeface="Times New Roman" pitchFamily="18" charset="0"/>
            </a:endParaRPr>
          </a:p>
          <a:p>
            <a:r>
              <a:rPr lang="en-AU" sz="1800" dirty="0">
                <a:cs typeface="Times New Roman" pitchFamily="18" charset="0"/>
              </a:rPr>
              <a:t>20 minutes duration is required to make aerobic gains in a continuous activity</a:t>
            </a:r>
            <a:endParaRPr lang="en-US" sz="1800" dirty="0">
              <a:cs typeface="Times New Roman" pitchFamily="18" charset="0"/>
            </a:endParaRPr>
          </a:p>
        </p:txBody>
      </p:sp>
      <p:sp>
        <p:nvSpPr>
          <p:cNvPr id="11" name="Footer Placeholder 10"/>
          <p:cNvSpPr>
            <a:spLocks noGrp="1"/>
          </p:cNvSpPr>
          <p:nvPr>
            <p:ph type="ftr" sz="quarter" idx="11"/>
          </p:nvPr>
        </p:nvSpPr>
        <p:spPr>
          <a:xfrm>
            <a:off x="3429000" y="6400800"/>
            <a:ext cx="2895600" cy="365125"/>
          </a:xfrm>
        </p:spPr>
        <p:txBody>
          <a:bodyPr/>
          <a:lstStyle/>
          <a:p>
            <a:r>
              <a:rPr lang="en-US"/>
              <a:t>©PE STUDIES RESOURCES</a:t>
            </a: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44</a:t>
            </a:fld>
            <a:endParaRPr lang="en-US"/>
          </a:p>
        </p:txBody>
      </p:sp>
      <p:pic>
        <p:nvPicPr>
          <p:cNvPr id="138242" name="Picture 2" descr="Grace Momanyi by Sheffield Tiger."/>
          <p:cNvPicPr>
            <a:picLocks noChangeAspect="1" noChangeArrowheads="1"/>
          </p:cNvPicPr>
          <p:nvPr/>
        </p:nvPicPr>
        <p:blipFill>
          <a:blip r:embed="rId2" cstate="print"/>
          <a:srcRect/>
          <a:stretch>
            <a:fillRect/>
          </a:stretch>
        </p:blipFill>
        <p:spPr bwMode="auto">
          <a:xfrm>
            <a:off x="633461" y="3370479"/>
            <a:ext cx="3495629" cy="2877922"/>
          </a:xfrm>
          <a:prstGeom prst="rect">
            <a:avLst/>
          </a:prstGeom>
          <a:noFill/>
        </p:spPr>
      </p:pic>
      <p:sp>
        <p:nvSpPr>
          <p:cNvPr id="5" name="Rectangle 4"/>
          <p:cNvSpPr/>
          <p:nvPr/>
        </p:nvSpPr>
        <p:spPr>
          <a:xfrm>
            <a:off x="1309690" y="6216134"/>
            <a:ext cx="2819400" cy="184666"/>
          </a:xfrm>
          <a:prstGeom prst="rect">
            <a:avLst/>
          </a:prstGeom>
        </p:spPr>
        <p:txBody>
          <a:bodyPr wrap="square">
            <a:spAutoFit/>
          </a:bodyPr>
          <a:lstStyle/>
          <a:p>
            <a:pPr algn="r"/>
            <a:r>
              <a:rPr lang="en-US" sz="600" dirty="0"/>
              <a:t>www.flickr.com/photos/sheffield_tiger/2843137983/</a:t>
            </a:r>
          </a:p>
        </p:txBody>
      </p:sp>
      <p:sp>
        <p:nvSpPr>
          <p:cNvPr id="8" name="Rectangle 7"/>
          <p:cNvSpPr/>
          <p:nvPr/>
        </p:nvSpPr>
        <p:spPr>
          <a:xfrm>
            <a:off x="4267200" y="4267200"/>
            <a:ext cx="2133600" cy="1754326"/>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AU" b="1" dirty="0">
                <a:cs typeface="Times New Roman" pitchFamily="18" charset="0"/>
              </a:rPr>
              <a:t>Gains in aerobic fitness take longer (12-16 weeks) than gains in anaerobic fitness/strength &amp; power (8-10 weeks).</a:t>
            </a:r>
            <a:endParaRPr lang="en-US" b="1" dirty="0">
              <a:cs typeface="Times New Roman" pitchFamily="18" charset="0"/>
            </a:endParaRPr>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3" name="TextBox 12">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7" name="TextBox 16">
            <a:extLst>
              <a:ext uri="{FF2B5EF4-FFF2-40B4-BE49-F238E27FC236}">
                <a16:creationId xmlns:a16="http://schemas.microsoft.com/office/drawing/2014/main" id="{9A4EEFD2-8F6C-449D-B88E-C43FF9CD450B}"/>
              </a:ext>
            </a:extLst>
          </p:cNvPr>
          <p:cNvSpPr txBox="1"/>
          <p:nvPr/>
        </p:nvSpPr>
        <p:spPr>
          <a:xfrm>
            <a:off x="419100" y="985639"/>
            <a:ext cx="2819400" cy="400110"/>
          </a:xfrm>
          <a:prstGeom prst="rect">
            <a:avLst/>
          </a:prstGeom>
          <a:solidFill>
            <a:schemeClr val="tx1"/>
          </a:solidFill>
          <a:ln w="38100">
            <a:solidFill>
              <a:schemeClr val="bg1"/>
            </a:solidFill>
          </a:ln>
        </p:spPr>
        <p:txBody>
          <a:bodyPr wrap="square" rtlCol="0">
            <a:spAutoFit/>
          </a:bodyPr>
          <a:lstStyle/>
          <a:p>
            <a:pPr algn="ctr"/>
            <a:r>
              <a:rPr lang="en-GB" sz="2000" b="1" dirty="0">
                <a:solidFill>
                  <a:schemeClr val="bg1"/>
                </a:solidFill>
              </a:rPr>
              <a:t>DURATION:</a:t>
            </a:r>
          </a:p>
        </p:txBody>
      </p:sp>
      <p:sp>
        <p:nvSpPr>
          <p:cNvPr id="16" name="Title 1">
            <a:extLst>
              <a:ext uri="{FF2B5EF4-FFF2-40B4-BE49-F238E27FC236}">
                <a16:creationId xmlns:a16="http://schemas.microsoft.com/office/drawing/2014/main" id="{CBA04BAF-47D1-F34D-9C88-B8BCB30AD893}"/>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pic>
        <p:nvPicPr>
          <p:cNvPr id="12290" name="Picture 2" descr="Image result for female weight lifting">
            <a:extLst>
              <a:ext uri="{FF2B5EF4-FFF2-40B4-BE49-F238E27FC236}">
                <a16:creationId xmlns:a16="http://schemas.microsoft.com/office/drawing/2014/main" id="{176A178F-EA91-B547-8FB4-D357669926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3355854"/>
            <a:ext cx="2133600" cy="3202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B88F8C8-2B9C-7A46-BC14-B402C4AB4052}"/>
              </a:ext>
            </a:extLst>
          </p:cNvPr>
          <p:cNvSpPr/>
          <p:nvPr/>
        </p:nvSpPr>
        <p:spPr>
          <a:xfrm>
            <a:off x="6553200" y="6519446"/>
            <a:ext cx="2209800" cy="276999"/>
          </a:xfrm>
          <a:prstGeom prst="rect">
            <a:avLst/>
          </a:prstGeom>
        </p:spPr>
        <p:txBody>
          <a:bodyPr wrap="square">
            <a:spAutoFit/>
          </a:bodyPr>
          <a:lstStyle/>
          <a:p>
            <a:pPr algn="r"/>
            <a:r>
              <a:rPr lang="en-US" sz="600" dirty="0"/>
              <a:t>https://</a:t>
            </a:r>
            <a:r>
              <a:rPr lang="en-US" sz="600" dirty="0" err="1"/>
              <a:t>www.schriever.af.mil</a:t>
            </a:r>
            <a:r>
              <a:rPr lang="en-US" sz="600" dirty="0"/>
              <a:t>/News/Article-Display/Article/734962/</a:t>
            </a:r>
            <a:r>
              <a:rPr lang="en-US" sz="600" dirty="0" err="1"/>
              <a:t>ocampo</a:t>
            </a:r>
            <a:r>
              <a:rPr lang="en-US" sz="600" dirty="0"/>
              <a:t>-regains-weightlifting-title/</a:t>
            </a:r>
          </a:p>
        </p:txBody>
      </p:sp>
      <p:sp>
        <p:nvSpPr>
          <p:cNvPr id="14" name="Slide Number Placeholder 5">
            <a:extLst>
              <a:ext uri="{FF2B5EF4-FFF2-40B4-BE49-F238E27FC236}">
                <a16:creationId xmlns:a16="http://schemas.microsoft.com/office/drawing/2014/main" id="{161C543B-8377-D745-8BF9-DC415700B7BC}"/>
              </a:ext>
            </a:extLst>
          </p:cNvPr>
          <p:cNvSpPr txBox="1">
            <a:spLocks/>
          </p:cNvSpPr>
          <p:nvPr/>
        </p:nvSpPr>
        <p:spPr>
          <a:xfrm>
            <a:off x="694038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mtClean="0"/>
              <a:pPr>
                <a:defRPr/>
              </a:pPr>
              <a:t>44</a:t>
            </a:fld>
            <a:endParaRPr lang="en-US" dirty="0"/>
          </a:p>
        </p:txBody>
      </p:sp>
    </p:spTree>
    <p:extLst>
      <p:ext uri="{BB962C8B-B14F-4D97-AF65-F5344CB8AC3E}">
        <p14:creationId xmlns:p14="http://schemas.microsoft.com/office/powerpoint/2010/main" val="44069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466618" y="1340408"/>
            <a:ext cx="8334482" cy="2472797"/>
          </a:xfrm>
          <a:solidFill>
            <a:schemeClr val="bg1"/>
          </a:solidFill>
          <a:ln>
            <a:solidFill>
              <a:srgbClr val="FF0000"/>
            </a:solidFill>
          </a:ln>
        </p:spPr>
        <p:txBody>
          <a:bodyPr>
            <a:normAutofit/>
          </a:bodyPr>
          <a:lstStyle/>
          <a:p>
            <a:pPr marL="340614" indent="-285750">
              <a:buClr>
                <a:schemeClr val="tx1"/>
              </a:buClr>
              <a:defRPr/>
            </a:pPr>
            <a:r>
              <a:rPr lang="en-AU" sz="1800" dirty="0">
                <a:cs typeface="Times New Roman" pitchFamily="18" charset="0"/>
              </a:rPr>
              <a:t>The loss of physiological performance (detraining) occurs as a result of a person terminating or scaling back a regular training program</a:t>
            </a:r>
            <a:r>
              <a:rPr lang="en-US" sz="1800" dirty="0">
                <a:cs typeface="Times New Roman" pitchFamily="18" charset="0"/>
              </a:rPr>
              <a:t> </a:t>
            </a:r>
          </a:p>
          <a:p>
            <a:pPr marL="340614" indent="-285750">
              <a:buClr>
                <a:schemeClr val="tx1"/>
              </a:buClr>
              <a:defRPr/>
            </a:pPr>
            <a:r>
              <a:rPr lang="en-US" sz="1800" dirty="0">
                <a:cs typeface="Times New Roman" pitchFamily="18" charset="0"/>
              </a:rPr>
              <a:t>This usually starts in the first 1-2 weeks and increases the longer the athlete remains out of training</a:t>
            </a:r>
          </a:p>
          <a:p>
            <a:pPr marL="640080" lvl="1">
              <a:buClr>
                <a:schemeClr val="tx1"/>
              </a:buClr>
              <a:defRPr/>
            </a:pPr>
            <a:r>
              <a:rPr lang="en-AU" sz="1800" dirty="0">
                <a:cs typeface="Times New Roman" pitchFamily="18" charset="0"/>
              </a:rPr>
              <a:t>As a result, athletes employ various cross training activities during the ‘off season’ phase to avoid a severe detraining effect.</a:t>
            </a:r>
          </a:p>
          <a:p>
            <a:pPr marL="640080" lvl="1">
              <a:buClr>
                <a:schemeClr val="tx1"/>
              </a:buClr>
              <a:defRPr/>
            </a:pPr>
            <a:r>
              <a:rPr lang="en-AU" sz="1800" dirty="0">
                <a:cs typeface="Times New Roman" pitchFamily="18" charset="0"/>
              </a:rPr>
              <a:t>Cross training also allows athletes to rest various muscle groups used during the season whilst still retaining their aerobic base.</a:t>
            </a:r>
            <a:endParaRPr lang="en-US" sz="1800" dirty="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pic>
        <p:nvPicPr>
          <p:cNvPr id="106500" name="Picture 4" descr="EJ Whitten Game by Flying Cloud."/>
          <p:cNvPicPr>
            <a:picLocks noChangeAspect="1" noChangeArrowheads="1"/>
          </p:cNvPicPr>
          <p:nvPr/>
        </p:nvPicPr>
        <p:blipFill>
          <a:blip r:embed="rId2" cstate="print"/>
          <a:srcRect/>
          <a:stretch>
            <a:fillRect/>
          </a:stretch>
        </p:blipFill>
        <p:spPr bwMode="auto">
          <a:xfrm>
            <a:off x="5181600" y="3886200"/>
            <a:ext cx="3619500" cy="2714625"/>
          </a:xfrm>
          <a:prstGeom prst="rect">
            <a:avLst/>
          </a:prstGeom>
          <a:noFill/>
        </p:spPr>
      </p:pic>
      <p:sp>
        <p:nvSpPr>
          <p:cNvPr id="8" name="Rectangle 7"/>
          <p:cNvSpPr/>
          <p:nvPr/>
        </p:nvSpPr>
        <p:spPr>
          <a:xfrm>
            <a:off x="5257800" y="6642556"/>
            <a:ext cx="2590800" cy="215444"/>
          </a:xfrm>
          <a:prstGeom prst="rect">
            <a:avLst/>
          </a:prstGeom>
        </p:spPr>
        <p:txBody>
          <a:bodyPr wrap="square">
            <a:spAutoFit/>
          </a:bodyPr>
          <a:lstStyle/>
          <a:p>
            <a:r>
              <a:rPr lang="en-US" sz="800" dirty="0"/>
              <a:t>www.flickr.com/photos/flying_cloud/3677350587/</a:t>
            </a:r>
          </a:p>
        </p:txBody>
      </p:sp>
      <p:pic>
        <p:nvPicPr>
          <p:cNvPr id="11"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2" name="TextBox 11">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4" name="Title 1">
            <a:extLst>
              <a:ext uri="{FF2B5EF4-FFF2-40B4-BE49-F238E27FC236}">
                <a16:creationId xmlns:a16="http://schemas.microsoft.com/office/drawing/2014/main" id="{B4DC45B7-ED85-8542-BD85-C639CC13F5D8}"/>
              </a:ext>
            </a:extLst>
          </p:cNvPr>
          <p:cNvSpPr>
            <a:spLocks noGrp="1"/>
          </p:cNvSpPr>
          <p:nvPr>
            <p:ph type="title"/>
          </p:nvPr>
        </p:nvSpPr>
        <p:spPr>
          <a:xfrm>
            <a:off x="0" y="0"/>
            <a:ext cx="9144000" cy="663107"/>
          </a:xfrm>
          <a:solidFill>
            <a:srgbClr val="FF505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PRINCIPLES</a:t>
            </a:r>
            <a:endParaRPr lang="en-US" sz="2400" b="1" dirty="0"/>
          </a:p>
        </p:txBody>
      </p:sp>
      <p:sp>
        <p:nvSpPr>
          <p:cNvPr id="15" name="TextBox 14">
            <a:extLst>
              <a:ext uri="{FF2B5EF4-FFF2-40B4-BE49-F238E27FC236}">
                <a16:creationId xmlns:a16="http://schemas.microsoft.com/office/drawing/2014/main" id="{D9830944-CB77-074A-BCEA-97B8ECC62F83}"/>
              </a:ext>
            </a:extLst>
          </p:cNvPr>
          <p:cNvSpPr txBox="1"/>
          <p:nvPr/>
        </p:nvSpPr>
        <p:spPr>
          <a:xfrm>
            <a:off x="466618" y="838758"/>
            <a:ext cx="3048000" cy="400110"/>
          </a:xfrm>
          <a:prstGeom prst="rect">
            <a:avLst/>
          </a:prstGeom>
          <a:solidFill>
            <a:schemeClr val="tx1"/>
          </a:solidFill>
          <a:ln w="38100">
            <a:solidFill>
              <a:schemeClr val="bg1"/>
            </a:solidFill>
          </a:ln>
        </p:spPr>
        <p:txBody>
          <a:bodyPr wrap="square" rtlCol="0">
            <a:spAutoFit/>
          </a:bodyPr>
          <a:lstStyle/>
          <a:p>
            <a:pPr algn="ctr"/>
            <a:r>
              <a:rPr lang="en-GB" sz="2000" b="1" dirty="0">
                <a:solidFill>
                  <a:schemeClr val="bg1"/>
                </a:solidFill>
              </a:rPr>
              <a:t>REVERSIBILITY:</a:t>
            </a:r>
          </a:p>
        </p:txBody>
      </p:sp>
      <p:sp>
        <p:nvSpPr>
          <p:cNvPr id="16" name="Footer Placeholder 3">
            <a:extLst>
              <a:ext uri="{FF2B5EF4-FFF2-40B4-BE49-F238E27FC236}">
                <a16:creationId xmlns:a16="http://schemas.microsoft.com/office/drawing/2014/main" id="{64582ABF-77A5-4142-8FC8-BB440C60DE2B}"/>
              </a:ext>
            </a:extLst>
          </p:cNvPr>
          <p:cNvSpPr>
            <a:spLocks noGrp="1"/>
          </p:cNvSpPr>
          <p:nvPr>
            <p:ph type="ftr" sz="quarter" idx="11"/>
          </p:nvPr>
        </p:nvSpPr>
        <p:spPr>
          <a:xfrm>
            <a:off x="2654640" y="6529348"/>
            <a:ext cx="2895600" cy="365125"/>
          </a:xfrm>
        </p:spPr>
        <p:txBody>
          <a:bodyPr/>
          <a:lstStyle/>
          <a:p>
            <a:r>
              <a:rPr lang="en-US"/>
              <a:t>©PE STUDIES RESOURCES</a:t>
            </a:r>
          </a:p>
        </p:txBody>
      </p:sp>
      <p:sp>
        <p:nvSpPr>
          <p:cNvPr id="13" name="Slide Number Placeholder 5">
            <a:extLst>
              <a:ext uri="{FF2B5EF4-FFF2-40B4-BE49-F238E27FC236}">
                <a16:creationId xmlns:a16="http://schemas.microsoft.com/office/drawing/2014/main" id="{75DAB48E-CBD2-8849-B4C6-D60B85F541B7}"/>
              </a:ext>
            </a:extLst>
          </p:cNvPr>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mtClean="0"/>
              <a:pPr>
                <a:defRPr/>
              </a:pPr>
              <a:t>45</a:t>
            </a:fld>
            <a:endParaRPr lang="en-US" dirty="0"/>
          </a:p>
        </p:txBody>
      </p:sp>
    </p:spTree>
    <p:extLst>
      <p:ext uri="{BB962C8B-B14F-4D97-AF65-F5344CB8AC3E}">
        <p14:creationId xmlns:p14="http://schemas.microsoft.com/office/powerpoint/2010/main" val="144068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dirty="0"/>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35DFD103-AECF-4F25-A185-74DB0F655478}"/>
              </a:ext>
            </a:extLst>
          </p:cNvPr>
          <p:cNvSpPr txBox="1"/>
          <p:nvPr/>
        </p:nvSpPr>
        <p:spPr>
          <a:xfrm>
            <a:off x="152400" y="1085130"/>
            <a:ext cx="8638032" cy="2308324"/>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lvl="0" indent="-285750">
              <a:buFont typeface="Arial" panose="020B0604020202020204" pitchFamily="34" charset="0"/>
              <a:buChar char="•"/>
            </a:pPr>
            <a:r>
              <a:rPr lang="en-AU" dirty="0">
                <a:highlight>
                  <a:srgbClr val="FFFF00"/>
                </a:highlight>
              </a:rPr>
              <a:t>Definition of training types</a:t>
            </a:r>
          </a:p>
          <a:p>
            <a:pPr marL="742950" lvl="1" indent="-285750">
              <a:buFont typeface="Arial" panose="020B0604020202020204" pitchFamily="34" charset="0"/>
              <a:buChar char="•"/>
            </a:pPr>
            <a:r>
              <a:rPr lang="en-AU" dirty="0">
                <a:highlight>
                  <a:srgbClr val="FFFF00"/>
                </a:highlight>
              </a:rPr>
              <a:t>resistance training – isometric, isotonic, isokinetic</a:t>
            </a:r>
          </a:p>
          <a:p>
            <a:pPr marL="742950" lvl="1" indent="-285750">
              <a:buFont typeface="Arial" panose="020B0604020202020204" pitchFamily="34" charset="0"/>
              <a:buChar char="•"/>
            </a:pPr>
            <a:r>
              <a:rPr lang="en-AU" dirty="0">
                <a:highlight>
                  <a:srgbClr val="FFFF00"/>
                </a:highlight>
              </a:rPr>
              <a:t>interval training</a:t>
            </a:r>
          </a:p>
          <a:p>
            <a:pPr marL="742950" lvl="1" indent="-285750">
              <a:buFont typeface="Arial" panose="020B0604020202020204" pitchFamily="34" charset="0"/>
              <a:buChar char="•"/>
            </a:pPr>
            <a:r>
              <a:rPr lang="en-AU" dirty="0">
                <a:highlight>
                  <a:srgbClr val="FFFF00"/>
                </a:highlight>
              </a:rPr>
              <a:t>continuous training</a:t>
            </a:r>
          </a:p>
          <a:p>
            <a:pPr marL="742950" lvl="1" indent="-285750">
              <a:buFont typeface="Arial" panose="020B0604020202020204" pitchFamily="34" charset="0"/>
              <a:buChar char="•"/>
            </a:pPr>
            <a:r>
              <a:rPr lang="en-AU" dirty="0">
                <a:highlight>
                  <a:srgbClr val="FFFF00"/>
                </a:highlight>
              </a:rPr>
              <a:t>circuit training</a:t>
            </a:r>
          </a:p>
          <a:p>
            <a:pPr marL="742950" lvl="1" indent="-285750">
              <a:buFont typeface="Arial" panose="020B0604020202020204" pitchFamily="34" charset="0"/>
              <a:buChar char="•"/>
            </a:pPr>
            <a:r>
              <a:rPr lang="en-AU" dirty="0">
                <a:highlight>
                  <a:srgbClr val="FFFF00"/>
                </a:highlight>
              </a:rPr>
              <a:t>fartlek</a:t>
            </a:r>
          </a:p>
          <a:p>
            <a:pPr marL="742950" lvl="1" indent="-285750">
              <a:buFont typeface="Arial" panose="020B0604020202020204" pitchFamily="34" charset="0"/>
              <a:buChar char="•"/>
            </a:pPr>
            <a:r>
              <a:rPr lang="en-AU" dirty="0">
                <a:highlight>
                  <a:srgbClr val="FFFF00"/>
                </a:highlight>
              </a:rPr>
              <a:t>flexibility</a:t>
            </a:r>
          </a:p>
          <a:p>
            <a:pPr marL="742950" lvl="1" indent="-285750">
              <a:buFont typeface="Arial" panose="020B0604020202020204" pitchFamily="34" charset="0"/>
              <a:buChar char="•"/>
            </a:pPr>
            <a:r>
              <a:rPr lang="en-AU" dirty="0">
                <a:highlight>
                  <a:srgbClr val="FFFF00"/>
                </a:highlight>
              </a:rPr>
              <a:t>plyometrics</a:t>
            </a:r>
            <a:endParaRPr lang="en-AU" dirty="0">
              <a:effectLst/>
              <a:highlight>
                <a:srgbClr val="FFFF00"/>
              </a:highlight>
            </a:endParaRPr>
          </a:p>
        </p:txBody>
      </p:sp>
      <p:sp>
        <p:nvSpPr>
          <p:cNvPr id="20" name="Content Placeholder 2">
            <a:extLst>
              <a:ext uri="{FF2B5EF4-FFF2-40B4-BE49-F238E27FC236}">
                <a16:creationId xmlns:a16="http://schemas.microsoft.com/office/drawing/2014/main" id="{635FE9BE-E0C7-4457-907D-8DB2D2131785}"/>
              </a:ext>
            </a:extLst>
          </p:cNvPr>
          <p:cNvSpPr txBox="1">
            <a:spLocks/>
          </p:cNvSpPr>
          <p:nvPr/>
        </p:nvSpPr>
        <p:spPr>
          <a:xfrm>
            <a:off x="152400" y="4843978"/>
            <a:ext cx="8638032" cy="715574"/>
          </a:xfrm>
          <a:prstGeom prst="rect">
            <a:avLst/>
          </a:prstGeom>
          <a:solidFill>
            <a:srgbClr val="FF5050"/>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pPr>
            <a:r>
              <a:rPr lang="en-US" altLang="en-US" sz="1800" dirty="0">
                <a:solidFill>
                  <a:schemeClr val="bg1"/>
                </a:solidFill>
                <a:ea typeface="ＭＳ Ｐゴシック" panose="020B0600070205080204" pitchFamily="34" charset="-128"/>
              </a:rPr>
              <a:t>The goal of any training program is to develop the sporting potential of a performer, from a physiological perspective. </a:t>
            </a:r>
          </a:p>
        </p:txBody>
      </p:sp>
      <p:sp>
        <p:nvSpPr>
          <p:cNvPr id="14" name="TextBox 13">
            <a:extLst>
              <a:ext uri="{FF2B5EF4-FFF2-40B4-BE49-F238E27FC236}">
                <a16:creationId xmlns:a16="http://schemas.microsoft.com/office/drawing/2014/main" id="{472F1133-DD81-2647-A556-80E39A15E6F8}"/>
              </a:ext>
            </a:extLst>
          </p:cNvPr>
          <p:cNvSpPr txBox="1"/>
          <p:nvPr/>
        </p:nvSpPr>
        <p:spPr>
          <a:xfrm>
            <a:off x="2414210" y="3205424"/>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Tree>
    <p:extLst>
      <p:ext uri="{BB962C8B-B14F-4D97-AF65-F5344CB8AC3E}">
        <p14:creationId xmlns:p14="http://schemas.microsoft.com/office/powerpoint/2010/main" val="44693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1" y="1479567"/>
            <a:ext cx="8191499" cy="4876783"/>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pPr>
              <a:spcBef>
                <a:spcPct val="0"/>
              </a:spcBef>
            </a:pPr>
            <a:r>
              <a:rPr lang="en-US" altLang="en-US" sz="1800" b="1" dirty="0">
                <a:ea typeface="ＭＳ Ｐゴシック" panose="020B0600070205080204" pitchFamily="34" charset="-128"/>
              </a:rPr>
              <a:t>Resistance Training </a:t>
            </a:r>
            <a:r>
              <a:rPr lang="en-US" altLang="en-US" sz="1800" dirty="0">
                <a:ea typeface="ＭＳ Ｐゴシック" panose="020B0600070205080204" pitchFamily="34" charset="-128"/>
              </a:rPr>
              <a:t>aims to build </a:t>
            </a:r>
          </a:p>
          <a:p>
            <a:pPr marL="0" indent="0">
              <a:spcBef>
                <a:spcPct val="0"/>
              </a:spcBef>
              <a:buNone/>
            </a:pPr>
            <a:r>
              <a:rPr lang="en-US" altLang="en-US" sz="1800" dirty="0">
                <a:ea typeface="ＭＳ Ｐゴシック" panose="020B0600070205080204" pitchFamily="34" charset="-128"/>
              </a:rPr>
              <a:t>       muscle strength, muscle power </a:t>
            </a:r>
          </a:p>
          <a:p>
            <a:pPr marL="0" indent="0">
              <a:spcBef>
                <a:spcPct val="0"/>
              </a:spcBef>
              <a:buNone/>
            </a:pPr>
            <a:r>
              <a:rPr lang="en-US" altLang="en-US" sz="1800" dirty="0">
                <a:ea typeface="ＭＳ Ｐゴシック" panose="020B0600070205080204" pitchFamily="34" charset="-128"/>
              </a:rPr>
              <a:t>       or local muscular endurance by </a:t>
            </a:r>
          </a:p>
          <a:p>
            <a:pPr marL="0" indent="0">
              <a:spcBef>
                <a:spcPct val="0"/>
              </a:spcBef>
              <a:buNone/>
            </a:pPr>
            <a:r>
              <a:rPr lang="en-US" altLang="en-US" sz="1800" dirty="0">
                <a:ea typeface="ＭＳ Ｐゴシック" panose="020B0600070205080204" pitchFamily="34" charset="-128"/>
              </a:rPr>
              <a:t>       exercising muscles or muscle </a:t>
            </a:r>
          </a:p>
          <a:p>
            <a:pPr marL="0" indent="0">
              <a:spcBef>
                <a:spcPct val="0"/>
              </a:spcBef>
              <a:buNone/>
            </a:pPr>
            <a:r>
              <a:rPr lang="en-US" altLang="en-US" sz="1800" dirty="0">
                <a:ea typeface="ＭＳ Ｐゴシック" panose="020B0600070205080204" pitchFamily="34" charset="-128"/>
              </a:rPr>
              <a:t>       groups against a resistance</a:t>
            </a:r>
          </a:p>
          <a:p>
            <a:pPr>
              <a:spcBef>
                <a:spcPct val="0"/>
              </a:spcBef>
            </a:pPr>
            <a:endParaRPr lang="en-US" altLang="en-US" sz="1000" dirty="0">
              <a:ea typeface="ＭＳ Ｐゴシック" panose="020B0600070205080204" pitchFamily="34" charset="-128"/>
            </a:endParaRPr>
          </a:p>
          <a:p>
            <a:pPr lvl="1">
              <a:spcBef>
                <a:spcPct val="0"/>
              </a:spcBef>
            </a:pPr>
            <a:r>
              <a:rPr lang="en-US" altLang="en-US" sz="1800" dirty="0">
                <a:ea typeface="ＭＳ Ｐゴシック" panose="020B0600070205080204" pitchFamily="34" charset="-128"/>
              </a:rPr>
              <a:t>Muscle fibres are recruited </a:t>
            </a:r>
          </a:p>
          <a:p>
            <a:pPr>
              <a:spcBef>
                <a:spcPct val="0"/>
              </a:spcBef>
              <a:buFont typeface="Wingdings" panose="05000000000000000000" pitchFamily="2" charset="2"/>
              <a:buNone/>
            </a:pPr>
            <a:r>
              <a:rPr lang="en-US" altLang="en-US" sz="1800" dirty="0">
                <a:ea typeface="ＭＳ Ｐゴシック" panose="020B0600070205080204" pitchFamily="34" charset="-128"/>
              </a:rPr>
              <a:t>	        according to intensity levels</a:t>
            </a:r>
          </a:p>
          <a:p>
            <a:pPr>
              <a:spcBef>
                <a:spcPct val="0"/>
              </a:spcBef>
              <a:buFont typeface="Wingdings" panose="05000000000000000000" pitchFamily="2" charset="2"/>
              <a:buNone/>
            </a:pPr>
            <a:endParaRPr lang="en-US" altLang="en-US" sz="1000" dirty="0">
              <a:ea typeface="ＭＳ Ｐゴシック" panose="020B0600070205080204" pitchFamily="34" charset="-128"/>
            </a:endParaRPr>
          </a:p>
          <a:p>
            <a:pPr lvl="1">
              <a:spcBef>
                <a:spcPct val="0"/>
              </a:spcBef>
            </a:pPr>
            <a:r>
              <a:rPr lang="en-US" altLang="en-US" sz="1800" dirty="0">
                <a:ea typeface="ＭＳ Ｐゴシック" panose="020B0600070205080204" pitchFamily="34" charset="-128"/>
              </a:rPr>
              <a:t>Slow-twitch fibres are recruited at </a:t>
            </a:r>
          </a:p>
          <a:p>
            <a:pPr>
              <a:spcBef>
                <a:spcPct val="0"/>
              </a:spcBef>
              <a:buFont typeface="Wingdings" panose="05000000000000000000" pitchFamily="2" charset="2"/>
              <a:buNone/>
            </a:pPr>
            <a:r>
              <a:rPr lang="en-US" altLang="en-US" sz="1800" dirty="0">
                <a:ea typeface="ＭＳ Ｐゴシック" panose="020B0600070205080204" pitchFamily="34" charset="-128"/>
              </a:rPr>
              <a:t>	        lower intensities</a:t>
            </a:r>
          </a:p>
          <a:p>
            <a:pPr>
              <a:spcBef>
                <a:spcPct val="0"/>
              </a:spcBef>
              <a:buFont typeface="Wingdings" panose="05000000000000000000" pitchFamily="2" charset="2"/>
              <a:buNone/>
            </a:pPr>
            <a:endParaRPr lang="en-US" altLang="en-US" sz="1000" dirty="0">
              <a:ea typeface="ＭＳ Ｐゴシック" panose="020B0600070205080204" pitchFamily="34" charset="-128"/>
            </a:endParaRPr>
          </a:p>
          <a:p>
            <a:pPr lvl="1">
              <a:spcBef>
                <a:spcPct val="0"/>
              </a:spcBef>
            </a:pPr>
            <a:r>
              <a:rPr lang="en-US" altLang="en-US" sz="1800" dirty="0">
                <a:ea typeface="ＭＳ Ｐゴシック" panose="020B0600070205080204" pitchFamily="34" charset="-128"/>
              </a:rPr>
              <a:t>As intensity increases, fast-twitch </a:t>
            </a:r>
          </a:p>
          <a:p>
            <a:pPr marL="457200" lvl="1" indent="0">
              <a:spcBef>
                <a:spcPct val="0"/>
              </a:spcBef>
              <a:buNone/>
            </a:pPr>
            <a:r>
              <a:rPr lang="en-US" altLang="en-US" sz="1800" dirty="0">
                <a:ea typeface="ＭＳ Ｐゴシック" panose="020B0600070205080204" pitchFamily="34" charset="-128"/>
              </a:rPr>
              <a:t>      fibres are recruited</a:t>
            </a:r>
          </a:p>
          <a:p>
            <a:pPr marL="457200" lvl="1" indent="0">
              <a:spcBef>
                <a:spcPct val="0"/>
              </a:spcBef>
              <a:buNone/>
            </a:pPr>
            <a:endParaRPr lang="en-US" altLang="en-US" sz="1800" dirty="0">
              <a:ea typeface="ＭＳ Ｐゴシック" panose="020B0600070205080204" pitchFamily="34" charset="-128"/>
            </a:endParaRPr>
          </a:p>
          <a:p>
            <a:pPr marL="457200" lvl="1" indent="0">
              <a:spcBef>
                <a:spcPct val="0"/>
              </a:spcBef>
              <a:buNone/>
            </a:pPr>
            <a:endParaRPr lang="en-US" altLang="en-US" sz="1800" dirty="0">
              <a:ea typeface="ＭＳ Ｐゴシック" panose="020B0600070205080204" pitchFamily="34" charset="-128"/>
            </a:endParaRPr>
          </a:p>
          <a:p>
            <a:pPr marL="457200" lvl="1" indent="0">
              <a:spcBef>
                <a:spcPct val="0"/>
              </a:spcBef>
              <a:buNone/>
            </a:pPr>
            <a:endParaRPr lang="en-US" altLang="en-US" sz="1800" dirty="0">
              <a:ea typeface="ＭＳ Ｐゴシック" panose="020B0600070205080204" pitchFamily="34" charset="-128"/>
            </a:endParaRPr>
          </a:p>
          <a:p>
            <a:pPr marL="457200" lvl="1" indent="0">
              <a:spcBef>
                <a:spcPct val="0"/>
              </a:spcBef>
              <a:buNone/>
            </a:pPr>
            <a:endParaRPr lang="en-US" altLang="en-US" sz="1800" dirty="0">
              <a:ea typeface="ＭＳ Ｐゴシック" panose="020B0600070205080204" pitchFamily="34" charset="-128"/>
            </a:endParaRPr>
          </a:p>
          <a:p>
            <a:pPr marL="457200" lvl="1" indent="0">
              <a:spcBef>
                <a:spcPct val="0"/>
              </a:spcBef>
              <a:buNone/>
            </a:pPr>
            <a:endParaRPr lang="en-US" altLang="en-US" sz="1800" dirty="0">
              <a:ea typeface="ＭＳ Ｐゴシック" panose="020B0600070205080204" pitchFamily="34" charset="-128"/>
            </a:endParaRPr>
          </a:p>
          <a:p>
            <a:pPr marL="457200" lvl="1" indent="0">
              <a:spcBef>
                <a:spcPct val="0"/>
              </a:spcBef>
              <a:buNone/>
            </a:pPr>
            <a:endParaRPr lang="en-US" altLang="en-US" sz="1800" dirty="0">
              <a:ea typeface="ＭＳ Ｐゴシック" panose="020B0600070205080204" pitchFamily="34" charset="-128"/>
            </a:endParaRP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419101" y="990600"/>
            <a:ext cx="28192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RESISTANCE TRAINING:</a:t>
            </a:r>
          </a:p>
        </p:txBody>
      </p:sp>
      <p:sp>
        <p:nvSpPr>
          <p:cNvPr id="2" name="AutoShape 2" descr="Image result for fartlek training">
            <a:extLst>
              <a:ext uri="{FF2B5EF4-FFF2-40B4-BE49-F238E27FC236}">
                <a16:creationId xmlns:a16="http://schemas.microsoft.com/office/drawing/2014/main" id="{546F4076-442F-4F7E-ACAA-C90C1271167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 name="AutoShape 4" descr="Image result for fartlek training">
            <a:extLst>
              <a:ext uri="{FF2B5EF4-FFF2-40B4-BE49-F238E27FC236}">
                <a16:creationId xmlns:a16="http://schemas.microsoft.com/office/drawing/2014/main" id="{5520303A-FE39-4502-B1FD-ACD3CF85379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19" name="Group 18">
            <a:extLst>
              <a:ext uri="{FF2B5EF4-FFF2-40B4-BE49-F238E27FC236}">
                <a16:creationId xmlns:a16="http://schemas.microsoft.com/office/drawing/2014/main" id="{4A7B0AAA-AD1C-418D-BD64-1E1937813208}"/>
              </a:ext>
            </a:extLst>
          </p:cNvPr>
          <p:cNvGrpSpPr/>
          <p:nvPr/>
        </p:nvGrpSpPr>
        <p:grpSpPr>
          <a:xfrm>
            <a:off x="4554836" y="2611575"/>
            <a:ext cx="4057089" cy="3244157"/>
            <a:chOff x="362607" y="1420010"/>
            <a:chExt cx="5516264" cy="4467158"/>
          </a:xfrm>
        </p:grpSpPr>
        <p:cxnSp>
          <p:nvCxnSpPr>
            <p:cNvPr id="20" name="Straight Connector 19">
              <a:extLst>
                <a:ext uri="{FF2B5EF4-FFF2-40B4-BE49-F238E27FC236}">
                  <a16:creationId xmlns:a16="http://schemas.microsoft.com/office/drawing/2014/main" id="{02292A20-716B-499D-9BC3-AA668CE088FC}"/>
                </a:ext>
              </a:extLst>
            </p:cNvPr>
            <p:cNvCxnSpPr/>
            <p:nvPr/>
          </p:nvCxnSpPr>
          <p:spPr>
            <a:xfrm flipV="1">
              <a:off x="1143001" y="1496329"/>
              <a:ext cx="0" cy="32766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2" name="Flowchart: Manual Input 21">
              <a:extLst>
                <a:ext uri="{FF2B5EF4-FFF2-40B4-BE49-F238E27FC236}">
                  <a16:creationId xmlns:a16="http://schemas.microsoft.com/office/drawing/2014/main" id="{9B13F337-7486-47BA-A6F9-2B5B9EE1B09E}"/>
                </a:ext>
              </a:extLst>
            </p:cNvPr>
            <p:cNvSpPr/>
            <p:nvPr/>
          </p:nvSpPr>
          <p:spPr>
            <a:xfrm>
              <a:off x="1610053" y="4252957"/>
              <a:ext cx="3472640" cy="551498"/>
            </a:xfrm>
            <a:prstGeom prst="flowChartManualInp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6A9AB7D9-485C-49DF-BFC6-A64971224BDB}"/>
                    </a:ext>
                  </a:extLst>
                </p14:cNvPr>
                <p14:cNvContentPartPr/>
                <p14:nvPr/>
              </p14:nvContentPartPr>
              <p14:xfrm>
                <a:off x="1734090" y="1548393"/>
                <a:ext cx="3409560" cy="2873880"/>
              </p14:xfrm>
            </p:contentPart>
          </mc:Choice>
          <mc:Fallback xmlns="">
            <p:pic>
              <p:nvPicPr>
                <p:cNvPr id="23" name="Ink 22">
                  <a:extLst>
                    <a:ext uri="{FF2B5EF4-FFF2-40B4-BE49-F238E27FC236}">
                      <a16:creationId xmlns:a16="http://schemas.microsoft.com/office/drawing/2014/main" id="{6A9AB7D9-485C-49DF-BFC6-A64971224BDB}"/>
                    </a:ext>
                  </a:extLst>
                </p:cNvPr>
                <p:cNvPicPr/>
                <p:nvPr/>
              </p:nvPicPr>
              <p:blipFill>
                <a:blip r:embed="rId5"/>
                <a:stretch>
                  <a:fillRect/>
                </a:stretch>
              </p:blipFill>
              <p:spPr>
                <a:xfrm>
                  <a:off x="1593616" y="1461651"/>
                  <a:ext cx="3635200" cy="3061738"/>
                </a:xfrm>
                <a:prstGeom prst="rect">
                  <a:avLst/>
                </a:prstGeom>
              </p:spPr>
            </p:pic>
          </mc:Fallback>
        </mc:AlternateContent>
        <p:sp>
          <p:nvSpPr>
            <p:cNvPr id="24" name="Rectangle 23">
              <a:extLst>
                <a:ext uri="{FF2B5EF4-FFF2-40B4-BE49-F238E27FC236}">
                  <a16:creationId xmlns:a16="http://schemas.microsoft.com/office/drawing/2014/main" id="{03445FA9-1B6B-4242-A780-3A0E7E47CBB2}"/>
                </a:ext>
              </a:extLst>
            </p:cNvPr>
            <p:cNvSpPr/>
            <p:nvPr/>
          </p:nvSpPr>
          <p:spPr>
            <a:xfrm>
              <a:off x="5012413" y="1420010"/>
              <a:ext cx="823456" cy="3456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F61C4F8-D7F6-4974-A180-015321FF921A}"/>
                </a:ext>
              </a:extLst>
            </p:cNvPr>
            <p:cNvSpPr txBox="1"/>
            <p:nvPr/>
          </p:nvSpPr>
          <p:spPr>
            <a:xfrm>
              <a:off x="1875295" y="5378603"/>
              <a:ext cx="2878812" cy="50856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GB" dirty="0"/>
                <a:t>Muscular Force</a:t>
              </a:r>
              <a:endParaRPr lang="en-AU" dirty="0"/>
            </a:p>
          </p:txBody>
        </p:sp>
        <p:sp>
          <p:nvSpPr>
            <p:cNvPr id="26" name="TextBox 25">
              <a:extLst>
                <a:ext uri="{FF2B5EF4-FFF2-40B4-BE49-F238E27FC236}">
                  <a16:creationId xmlns:a16="http://schemas.microsoft.com/office/drawing/2014/main" id="{CDD49430-902B-499D-8390-0F9E0FD1AD34}"/>
                </a:ext>
              </a:extLst>
            </p:cNvPr>
            <p:cNvSpPr txBox="1"/>
            <p:nvPr/>
          </p:nvSpPr>
          <p:spPr>
            <a:xfrm>
              <a:off x="362607" y="1420010"/>
              <a:ext cx="627708" cy="3279807"/>
            </a:xfrm>
            <a:prstGeom prst="rect">
              <a:avLst/>
            </a:prstGeom>
          </p:spPr>
          <p:style>
            <a:lnRef idx="3">
              <a:schemeClr val="lt1"/>
            </a:lnRef>
            <a:fillRef idx="1">
              <a:schemeClr val="dk1"/>
            </a:fillRef>
            <a:effectRef idx="1">
              <a:schemeClr val="dk1"/>
            </a:effectRef>
            <a:fontRef idx="minor">
              <a:schemeClr val="lt1"/>
            </a:fontRef>
          </p:style>
          <p:txBody>
            <a:bodyPr vert="vert270" wrap="square" rtlCol="0">
              <a:spAutoFit/>
            </a:bodyPr>
            <a:lstStyle/>
            <a:p>
              <a:pPr algn="ctr"/>
              <a:r>
                <a:rPr lang="en-GB" dirty="0"/>
                <a:t>% of fibres used</a:t>
              </a:r>
              <a:endParaRPr lang="en-AU" dirty="0"/>
            </a:p>
          </p:txBody>
        </p:sp>
        <p:sp>
          <p:nvSpPr>
            <p:cNvPr id="27" name="TextBox 26">
              <a:extLst>
                <a:ext uri="{FF2B5EF4-FFF2-40B4-BE49-F238E27FC236}">
                  <a16:creationId xmlns:a16="http://schemas.microsoft.com/office/drawing/2014/main" id="{38E27BE3-F24F-4DB0-B645-0BA77D6D28FE}"/>
                </a:ext>
              </a:extLst>
            </p:cNvPr>
            <p:cNvSpPr txBox="1"/>
            <p:nvPr/>
          </p:nvSpPr>
          <p:spPr>
            <a:xfrm>
              <a:off x="2589343" y="4873906"/>
              <a:ext cx="1527396" cy="508565"/>
            </a:xfrm>
            <a:prstGeom prst="rect">
              <a:avLst/>
            </a:prstGeom>
            <a:noFill/>
          </p:spPr>
          <p:txBody>
            <a:bodyPr wrap="square" rtlCol="0">
              <a:spAutoFit/>
            </a:bodyPr>
            <a:lstStyle/>
            <a:p>
              <a:r>
                <a:rPr lang="en-GB" dirty="0"/>
                <a:t>Moderate</a:t>
              </a:r>
              <a:endParaRPr lang="en-AU" dirty="0"/>
            </a:p>
          </p:txBody>
        </p:sp>
        <p:sp>
          <p:nvSpPr>
            <p:cNvPr id="28" name="TextBox 27">
              <a:extLst>
                <a:ext uri="{FF2B5EF4-FFF2-40B4-BE49-F238E27FC236}">
                  <a16:creationId xmlns:a16="http://schemas.microsoft.com/office/drawing/2014/main" id="{B0812F1A-1689-49E9-BC87-D285B20CC7D5}"/>
                </a:ext>
              </a:extLst>
            </p:cNvPr>
            <p:cNvSpPr txBox="1"/>
            <p:nvPr/>
          </p:nvSpPr>
          <p:spPr>
            <a:xfrm>
              <a:off x="4135600" y="4873902"/>
              <a:ext cx="1743271" cy="508565"/>
            </a:xfrm>
            <a:prstGeom prst="rect">
              <a:avLst/>
            </a:prstGeom>
            <a:noFill/>
          </p:spPr>
          <p:txBody>
            <a:bodyPr wrap="square" rtlCol="0">
              <a:spAutoFit/>
            </a:bodyPr>
            <a:lstStyle/>
            <a:p>
              <a:r>
                <a:rPr lang="en-GB" dirty="0"/>
                <a:t>Maximal</a:t>
              </a:r>
              <a:endParaRPr lang="en-AU" dirty="0"/>
            </a:p>
          </p:txBody>
        </p:sp>
        <p:sp>
          <p:nvSpPr>
            <p:cNvPr id="29" name="TextBox 28">
              <a:extLst>
                <a:ext uri="{FF2B5EF4-FFF2-40B4-BE49-F238E27FC236}">
                  <a16:creationId xmlns:a16="http://schemas.microsoft.com/office/drawing/2014/main" id="{43974356-A658-4DDD-9D6B-19B184FE1E5F}"/>
                </a:ext>
              </a:extLst>
            </p:cNvPr>
            <p:cNvSpPr txBox="1"/>
            <p:nvPr/>
          </p:nvSpPr>
          <p:spPr>
            <a:xfrm>
              <a:off x="1406448" y="4889336"/>
              <a:ext cx="1139764" cy="508565"/>
            </a:xfrm>
            <a:prstGeom prst="rect">
              <a:avLst/>
            </a:prstGeom>
            <a:solidFill>
              <a:schemeClr val="bg1"/>
            </a:solidFill>
          </p:spPr>
          <p:txBody>
            <a:bodyPr wrap="square" rtlCol="0">
              <a:spAutoFit/>
            </a:bodyPr>
            <a:lstStyle/>
            <a:p>
              <a:r>
                <a:rPr lang="en-GB" dirty="0"/>
                <a:t>Light</a:t>
              </a:r>
              <a:endParaRPr lang="en-AU" dirty="0"/>
            </a:p>
          </p:txBody>
        </p:sp>
        <p:cxnSp>
          <p:nvCxnSpPr>
            <p:cNvPr id="21" name="Straight Connector 20">
              <a:extLst>
                <a:ext uri="{FF2B5EF4-FFF2-40B4-BE49-F238E27FC236}">
                  <a16:creationId xmlns:a16="http://schemas.microsoft.com/office/drawing/2014/main" id="{68A1F2A3-0AB0-4762-9389-71B5548F3E47}"/>
                </a:ext>
              </a:extLst>
            </p:cNvPr>
            <p:cNvCxnSpPr>
              <a:cxnSpLocks/>
            </p:cNvCxnSpPr>
            <p:nvPr/>
          </p:nvCxnSpPr>
          <p:spPr>
            <a:xfrm>
              <a:off x="1143001" y="4749045"/>
              <a:ext cx="434340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pic>
        <p:nvPicPr>
          <p:cNvPr id="30" name="Picture 12" descr="Screen Shot 2012-04-02 at 1.24.58 PM.png">
            <a:extLst>
              <a:ext uri="{FF2B5EF4-FFF2-40B4-BE49-F238E27FC236}">
                <a16:creationId xmlns:a16="http://schemas.microsoft.com/office/drawing/2014/main" id="{EAFBA46E-7E46-4EDC-A2D2-17EE33BB4B7F}"/>
              </a:ext>
            </a:extLst>
          </p:cNvPr>
          <p:cNvPicPr>
            <a:picLocks noChangeAspect="1"/>
          </p:cNvPicPr>
          <p:nvPr/>
        </p:nvPicPr>
        <p:blipFill rotWithShape="1">
          <a:blip r:embed="rId6">
            <a:extLst>
              <a:ext uri="{28A0092B-C50C-407E-A947-70E740481C1C}">
                <a14:useLocalDpi xmlns:a14="http://schemas.microsoft.com/office/drawing/2010/main" val="0"/>
              </a:ext>
            </a:extLst>
          </a:blip>
          <a:srcRect t="91858"/>
          <a:stretch/>
        </p:blipFill>
        <p:spPr bwMode="auto">
          <a:xfrm>
            <a:off x="3129455" y="5947437"/>
            <a:ext cx="5257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D3B866C8-4C26-428C-9A7C-E0A8B4E731BF}"/>
              </a:ext>
            </a:extLst>
          </p:cNvPr>
          <p:cNvSpPr txBox="1"/>
          <p:nvPr/>
        </p:nvSpPr>
        <p:spPr>
          <a:xfrm>
            <a:off x="4992759" y="1811416"/>
            <a:ext cx="304563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b="1" dirty="0"/>
              <a:t>Recruitment of fibres increase as muscular force increases</a:t>
            </a:r>
            <a:endParaRPr lang="en-AU" b="1" dirty="0"/>
          </a:p>
        </p:txBody>
      </p:sp>
      <p:sp>
        <p:nvSpPr>
          <p:cNvPr id="32" name="Title 1">
            <a:extLst>
              <a:ext uri="{FF2B5EF4-FFF2-40B4-BE49-F238E27FC236}">
                <a16:creationId xmlns:a16="http://schemas.microsoft.com/office/drawing/2014/main" id="{8496D8F5-7876-A64B-900E-C303740F5040}"/>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2951346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1" y="1479567"/>
            <a:ext cx="8572499" cy="4876783"/>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pPr>
              <a:spcBef>
                <a:spcPct val="0"/>
              </a:spcBef>
            </a:pPr>
            <a:r>
              <a:rPr lang="en-US" altLang="en-US" sz="1800" dirty="0">
                <a:ea typeface="ＭＳ Ｐゴシック" panose="020B0600070205080204" pitchFamily="34" charset="-128"/>
              </a:rPr>
              <a:t>Benefits of Resistance Training: </a:t>
            </a:r>
          </a:p>
          <a:p>
            <a:pPr lvl="1">
              <a:spcBef>
                <a:spcPct val="0"/>
              </a:spcBef>
            </a:pPr>
            <a:r>
              <a:rPr lang="en-US" altLang="en-US" sz="1800" dirty="0">
                <a:ea typeface="ＭＳ Ｐゴシック" panose="020B0600070205080204" pitchFamily="34" charset="-128"/>
              </a:rPr>
              <a:t>Increases strength - allows an increase in force production which can be adapted for improvements in both power and speed</a:t>
            </a:r>
          </a:p>
          <a:p>
            <a:pPr lvl="1">
              <a:spcBef>
                <a:spcPct val="0"/>
              </a:spcBef>
            </a:pPr>
            <a:r>
              <a:rPr lang="en-US" altLang="en-US" sz="1800" dirty="0">
                <a:ea typeface="ＭＳ Ｐゴシック" panose="020B0600070205080204" pitchFamily="34" charset="-128"/>
              </a:rPr>
              <a:t>Promotes weight loss &amp; balance - improves body composition</a:t>
            </a:r>
          </a:p>
          <a:p>
            <a:pPr lvl="1">
              <a:spcBef>
                <a:spcPct val="0"/>
              </a:spcBef>
            </a:pPr>
            <a:r>
              <a:rPr lang="en-US" altLang="en-US" sz="1800" dirty="0">
                <a:ea typeface="ＭＳ Ｐゴシック" panose="020B0600070205080204" pitchFamily="34" charset="-128"/>
              </a:rPr>
              <a:t>Helps prevent osteoporosis</a:t>
            </a:r>
          </a:p>
          <a:p>
            <a:pPr lvl="1">
              <a:spcBef>
                <a:spcPct val="0"/>
              </a:spcBef>
            </a:pPr>
            <a:r>
              <a:rPr lang="en-US" altLang="en-US" sz="1800" dirty="0">
                <a:ea typeface="ＭＳ Ｐゴシック" panose="020B0600070205080204" pitchFamily="34" charset="-128"/>
              </a:rPr>
              <a:t>Improves psychological wellbeing</a:t>
            </a:r>
          </a:p>
          <a:p>
            <a:pPr lvl="1">
              <a:spcBef>
                <a:spcPct val="0"/>
              </a:spcBef>
            </a:pPr>
            <a:r>
              <a:rPr lang="en-US" altLang="en-US" sz="1800" dirty="0">
                <a:ea typeface="ＭＳ Ｐゴシック" panose="020B0600070205080204" pitchFamily="34" charset="-128"/>
              </a:rPr>
              <a:t>Improves dynamic stability &amp; preserves</a:t>
            </a:r>
          </a:p>
          <a:p>
            <a:pPr marL="457200" lvl="1" indent="0">
              <a:spcBef>
                <a:spcPct val="0"/>
              </a:spcBef>
              <a:buNone/>
            </a:pPr>
            <a:r>
              <a:rPr lang="en-US" altLang="en-US" sz="1800" dirty="0">
                <a:ea typeface="ＭＳ Ｐゴシック" panose="020B0600070205080204" pitchFamily="34" charset="-128"/>
              </a:rPr>
              <a:t>     functional capacity</a:t>
            </a:r>
          </a:p>
          <a:p>
            <a:pPr lvl="1">
              <a:spcBef>
                <a:spcPct val="0"/>
              </a:spcBef>
            </a:pPr>
            <a:r>
              <a:rPr lang="en-US" altLang="en-US" sz="1800" dirty="0">
                <a:ea typeface="ＭＳ Ｐゴシック" panose="020B0600070205080204" pitchFamily="34" charset="-128"/>
              </a:rPr>
              <a:t>Forms the foundation for the development</a:t>
            </a:r>
          </a:p>
          <a:p>
            <a:pPr marL="457200" lvl="1" indent="0">
              <a:spcBef>
                <a:spcPct val="0"/>
              </a:spcBef>
              <a:buNone/>
            </a:pPr>
            <a:r>
              <a:rPr lang="en-US" altLang="en-US" sz="1800" dirty="0">
                <a:ea typeface="ＭＳ Ｐゴシック" panose="020B0600070205080204" pitchFamily="34" charset="-128"/>
              </a:rPr>
              <a:t>     of speed, power &amp; agility</a:t>
            </a: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419101" y="990600"/>
            <a:ext cx="28192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RESISTANCE TRAINING:</a:t>
            </a:r>
          </a:p>
        </p:txBody>
      </p:sp>
      <p:sp>
        <p:nvSpPr>
          <p:cNvPr id="2" name="AutoShape 2" descr="Image result for fartlek training">
            <a:extLst>
              <a:ext uri="{FF2B5EF4-FFF2-40B4-BE49-F238E27FC236}">
                <a16:creationId xmlns:a16="http://schemas.microsoft.com/office/drawing/2014/main" id="{546F4076-442F-4F7E-ACAA-C90C1271167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 name="AutoShape 4" descr="Image result for fartlek training">
            <a:extLst>
              <a:ext uri="{FF2B5EF4-FFF2-40B4-BE49-F238E27FC236}">
                <a16:creationId xmlns:a16="http://schemas.microsoft.com/office/drawing/2014/main" id="{5520303A-FE39-4502-B1FD-ACD3CF85379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 name="AutoShape 4" descr="Image result for muscular strength">
            <a:extLst>
              <a:ext uri="{FF2B5EF4-FFF2-40B4-BE49-F238E27FC236}">
                <a16:creationId xmlns:a16="http://schemas.microsoft.com/office/drawing/2014/main" id="{208FFF71-DFB8-44D4-9986-93284E6B80BC}"/>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 name="AutoShape 6" descr="power muscles lifting weightlifting weight strength body muscle athletic gym heavy fitness sport exercise bodybuilding muscular man health bodybuilder lift strong ">
            <a:extLst>
              <a:ext uri="{FF2B5EF4-FFF2-40B4-BE49-F238E27FC236}">
                <a16:creationId xmlns:a16="http://schemas.microsoft.com/office/drawing/2014/main" id="{910A9F5F-3C5B-4FE1-8540-367D306EC00A}"/>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223242" name="Picture 10" descr="Image result for muscular strength">
            <a:extLst>
              <a:ext uri="{FF2B5EF4-FFF2-40B4-BE49-F238E27FC236}">
                <a16:creationId xmlns:a16="http://schemas.microsoft.com/office/drawing/2014/main" id="{BDC93405-B963-4731-99B9-27B583579C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414" y="2743200"/>
            <a:ext cx="3296885" cy="339108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A3A27FD-DFA9-4CF6-B2D0-AD5FE29F84BC}"/>
              </a:ext>
            </a:extLst>
          </p:cNvPr>
          <p:cNvSpPr/>
          <p:nvPr/>
        </p:nvSpPr>
        <p:spPr>
          <a:xfrm>
            <a:off x="6394228" y="6185356"/>
            <a:ext cx="2368772" cy="184666"/>
          </a:xfrm>
          <a:prstGeom prst="rect">
            <a:avLst/>
          </a:prstGeom>
        </p:spPr>
        <p:txBody>
          <a:bodyPr wrap="square">
            <a:spAutoFit/>
          </a:bodyPr>
          <a:lstStyle/>
          <a:p>
            <a:pPr algn="r"/>
            <a:r>
              <a:rPr lang="en-AU" sz="600" dirty="0"/>
              <a:t>https://pixabay.com/en/silhouette-body-building-3276824/</a:t>
            </a:r>
          </a:p>
        </p:txBody>
      </p:sp>
      <p:sp>
        <p:nvSpPr>
          <p:cNvPr id="17" name="Title 1">
            <a:extLst>
              <a:ext uri="{FF2B5EF4-FFF2-40B4-BE49-F238E27FC236}">
                <a16:creationId xmlns:a16="http://schemas.microsoft.com/office/drawing/2014/main" id="{285493C1-03F1-6847-9ADE-68D91F685974}"/>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616555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864599" y="4061368"/>
            <a:ext cx="1620180" cy="1597677"/>
          </a:xfrm>
          <a:prstGeom prst="rect">
            <a:avLst/>
          </a:prstGeom>
        </p:spPr>
      </p:pic>
      <p:pic>
        <p:nvPicPr>
          <p:cNvPr id="14" name="Picture 13"/>
          <p:cNvPicPr>
            <a:picLocks noChangeAspect="1"/>
          </p:cNvPicPr>
          <p:nvPr/>
        </p:nvPicPr>
        <p:blipFill>
          <a:blip r:embed="rId3"/>
          <a:stretch>
            <a:fillRect/>
          </a:stretch>
        </p:blipFill>
        <p:spPr>
          <a:xfrm>
            <a:off x="2677200" y="4061368"/>
            <a:ext cx="1622494" cy="1599958"/>
          </a:xfrm>
          <a:prstGeom prst="rect">
            <a:avLst/>
          </a:prstGeom>
        </p:spPr>
      </p:pic>
      <p:sp>
        <p:nvSpPr>
          <p:cNvPr id="15" name="Rectangle 14"/>
          <p:cNvSpPr/>
          <p:nvPr/>
        </p:nvSpPr>
        <p:spPr>
          <a:xfrm>
            <a:off x="2671600" y="5782124"/>
            <a:ext cx="1622494" cy="276999"/>
          </a:xfrm>
          <a:prstGeom prst="rect">
            <a:avLst/>
          </a:prstGeom>
        </p:spPr>
        <p:txBody>
          <a:bodyPr wrap="square">
            <a:spAutoFit/>
          </a:bodyPr>
          <a:lstStyle/>
          <a:p>
            <a:pPr algn="ctr"/>
            <a:r>
              <a:rPr lang="en-AU" sz="600"/>
              <a:t>https://commons.wikimedia.org/wiki/File:Bicep_curls_with_barbell_2.svg</a:t>
            </a:r>
          </a:p>
        </p:txBody>
      </p:sp>
      <p:sp>
        <p:nvSpPr>
          <p:cNvPr id="16" name="Rectangle 15"/>
          <p:cNvSpPr/>
          <p:nvPr/>
        </p:nvSpPr>
        <p:spPr>
          <a:xfrm>
            <a:off x="4924196" y="5763400"/>
            <a:ext cx="1484784" cy="276999"/>
          </a:xfrm>
          <a:prstGeom prst="rect">
            <a:avLst/>
          </a:prstGeom>
        </p:spPr>
        <p:txBody>
          <a:bodyPr wrap="square">
            <a:spAutoFit/>
          </a:bodyPr>
          <a:lstStyle/>
          <a:p>
            <a:pPr algn="ctr"/>
            <a:r>
              <a:rPr lang="en-AU" sz="600"/>
              <a:t>https://commons.wikimedia.org/wiki/File:Bicep_curls_with_barbell_2.svg</a:t>
            </a:r>
          </a:p>
        </p:txBody>
      </p:sp>
      <p:pic>
        <p:nvPicPr>
          <p:cNvPr id="17" name="Picture 16"/>
          <p:cNvPicPr>
            <a:picLocks noChangeAspect="1"/>
          </p:cNvPicPr>
          <p:nvPr/>
        </p:nvPicPr>
        <p:blipFill>
          <a:blip r:embed="rId4"/>
          <a:stretch>
            <a:fillRect/>
          </a:stretch>
        </p:blipFill>
        <p:spPr>
          <a:xfrm>
            <a:off x="550012" y="4097558"/>
            <a:ext cx="1797193" cy="1602691"/>
          </a:xfrm>
          <a:prstGeom prst="rect">
            <a:avLst/>
          </a:prstGeom>
        </p:spPr>
      </p:pic>
      <p:pic>
        <p:nvPicPr>
          <p:cNvPr id="18" name="Picture 17"/>
          <p:cNvPicPr>
            <a:picLocks noChangeAspect="1"/>
          </p:cNvPicPr>
          <p:nvPr/>
        </p:nvPicPr>
        <p:blipFill>
          <a:blip r:embed="rId4"/>
          <a:stretch>
            <a:fillRect/>
          </a:stretch>
        </p:blipFill>
        <p:spPr>
          <a:xfrm>
            <a:off x="6758354" y="4021206"/>
            <a:ext cx="1856894" cy="1655931"/>
          </a:xfrm>
          <a:prstGeom prst="rect">
            <a:avLst/>
          </a:prstGeom>
        </p:spPr>
      </p:pic>
      <p:sp>
        <p:nvSpPr>
          <p:cNvPr id="19" name="Rectangle 18"/>
          <p:cNvSpPr/>
          <p:nvPr/>
        </p:nvSpPr>
        <p:spPr>
          <a:xfrm>
            <a:off x="6971441" y="5763400"/>
            <a:ext cx="1620180" cy="276999"/>
          </a:xfrm>
          <a:prstGeom prst="rect">
            <a:avLst/>
          </a:prstGeom>
        </p:spPr>
        <p:txBody>
          <a:bodyPr wrap="square">
            <a:spAutoFit/>
          </a:bodyPr>
          <a:lstStyle/>
          <a:p>
            <a:pPr algn="ctr"/>
            <a:r>
              <a:rPr lang="en-AU" sz="600"/>
              <a:t>https://commons.wikimedia.org/wiki/File:Bicep_curls_with_barbell_1.svg</a:t>
            </a:r>
          </a:p>
        </p:txBody>
      </p:sp>
      <p:sp>
        <p:nvSpPr>
          <p:cNvPr id="20" name="Rectangle 19"/>
          <p:cNvSpPr/>
          <p:nvPr/>
        </p:nvSpPr>
        <p:spPr>
          <a:xfrm>
            <a:off x="552379" y="5717234"/>
            <a:ext cx="1329756" cy="369332"/>
          </a:xfrm>
          <a:prstGeom prst="rect">
            <a:avLst/>
          </a:prstGeom>
        </p:spPr>
        <p:txBody>
          <a:bodyPr wrap="square">
            <a:spAutoFit/>
          </a:bodyPr>
          <a:lstStyle/>
          <a:p>
            <a:r>
              <a:rPr lang="en-AU" sz="600"/>
              <a:t>https://commons.wikimedia.org/wiki/File:Bicep_curls_with_barbell_1.svg</a:t>
            </a:r>
          </a:p>
        </p:txBody>
      </p:sp>
      <p:sp>
        <p:nvSpPr>
          <p:cNvPr id="21" name="Rectangle 20"/>
          <p:cNvSpPr/>
          <p:nvPr/>
        </p:nvSpPr>
        <p:spPr>
          <a:xfrm>
            <a:off x="528751" y="4061368"/>
            <a:ext cx="3765343" cy="163368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2" name="Rectangle 21"/>
          <p:cNvSpPr/>
          <p:nvPr/>
        </p:nvSpPr>
        <p:spPr>
          <a:xfrm>
            <a:off x="4858999" y="4045079"/>
            <a:ext cx="3756249" cy="162253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4" name="TextBox 23"/>
          <p:cNvSpPr txBox="1"/>
          <p:nvPr/>
        </p:nvSpPr>
        <p:spPr>
          <a:xfrm>
            <a:off x="2337622" y="4084922"/>
            <a:ext cx="383082" cy="1584000"/>
          </a:xfrm>
          <a:prstGeom prst="rect">
            <a:avLst/>
          </a:prstGeom>
          <a:solidFill>
            <a:schemeClr val="bg1"/>
          </a:solidFill>
        </p:spPr>
        <p:txBody>
          <a:bodyPr wrap="square" rtlCol="0">
            <a:spAutoFit/>
          </a:bodyPr>
          <a:lstStyle/>
          <a:p>
            <a:r>
              <a:rPr lang="en-AU" sz="2100"/>
              <a:t>1</a:t>
            </a:r>
          </a:p>
          <a:p>
            <a:endParaRPr lang="en-AU" sz="2100"/>
          </a:p>
          <a:p>
            <a:r>
              <a:rPr lang="en-AU" sz="2100"/>
              <a:t> </a:t>
            </a:r>
          </a:p>
        </p:txBody>
      </p:sp>
      <p:sp>
        <p:nvSpPr>
          <p:cNvPr id="31" name="Content Placeholder 5">
            <a:extLst>
              <a:ext uri="{FF2B5EF4-FFF2-40B4-BE49-F238E27FC236}">
                <a16:creationId xmlns:a16="http://schemas.microsoft.com/office/drawing/2014/main" id="{F1F9E7A2-76C5-48DB-B6F6-8AB713CD1123}"/>
              </a:ext>
            </a:extLst>
          </p:cNvPr>
          <p:cNvSpPr txBox="1">
            <a:spLocks/>
          </p:cNvSpPr>
          <p:nvPr/>
        </p:nvSpPr>
        <p:spPr>
          <a:xfrm>
            <a:off x="257176" y="1267253"/>
            <a:ext cx="8681725" cy="2252041"/>
          </a:xfrm>
          <a:prstGeom prst="rect">
            <a:avLst/>
          </a:prstGeom>
          <a:ln>
            <a:solidFill>
              <a:srgbClr val="FFC000"/>
            </a:solidFill>
          </a:ln>
        </p:spPr>
        <p:style>
          <a:lnRef idx="2">
            <a:schemeClr val="accent4"/>
          </a:lnRef>
          <a:fillRef idx="1">
            <a:schemeClr val="lt1"/>
          </a:fillRef>
          <a:effectRef idx="0">
            <a:schemeClr val="accent4"/>
          </a:effectRef>
          <a:fontRef idx="minor">
            <a:schemeClr val="dk1"/>
          </a:fontRef>
        </p:style>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r>
              <a:rPr lang="en-AU" sz="1800" b="1" u="sng" dirty="0">
                <a:solidFill>
                  <a:srgbClr val="0070C0"/>
                </a:solidFill>
              </a:rPr>
              <a:t>Isotonic weight training</a:t>
            </a:r>
            <a:endParaRPr lang="en-AU" sz="1000" b="1" u="sng" dirty="0">
              <a:solidFill>
                <a:srgbClr val="0070C0"/>
              </a:solidFill>
            </a:endParaRPr>
          </a:p>
          <a:p>
            <a:r>
              <a:rPr lang="en-AU" sz="1800" dirty="0"/>
              <a:t>Muscle changes length working against a </a:t>
            </a:r>
            <a:r>
              <a:rPr lang="en-AU" sz="1800" u="sng" dirty="0"/>
              <a:t>constant</a:t>
            </a:r>
            <a:r>
              <a:rPr lang="en-AU" sz="1800" dirty="0"/>
              <a:t> load e.g. bicep curl, bench press etc.</a:t>
            </a:r>
            <a:endParaRPr lang="en-AU" sz="1000" dirty="0"/>
          </a:p>
          <a:p>
            <a:r>
              <a:rPr lang="en-AU" sz="1800" dirty="0"/>
              <a:t>Isotonic contractions can be divided into 2 types of muscular contraction;</a:t>
            </a:r>
          </a:p>
          <a:p>
            <a:pPr marL="514337" lvl="1"/>
            <a:r>
              <a:rPr lang="en-AU" sz="1800" b="1" dirty="0">
                <a:solidFill>
                  <a:srgbClr val="FF0000"/>
                </a:solidFill>
              </a:rPr>
              <a:t>Concentric contraction </a:t>
            </a:r>
            <a:r>
              <a:rPr lang="en-AU" sz="1800" dirty="0"/>
              <a:t>– muscle </a:t>
            </a:r>
            <a:r>
              <a:rPr lang="en-AU" sz="1800" u="sng" dirty="0"/>
              <a:t>shortens</a:t>
            </a:r>
            <a:r>
              <a:rPr lang="en-AU" sz="1800" dirty="0"/>
              <a:t> during contraction e.g. raising phase of bicep curl (diagram 1)</a:t>
            </a:r>
            <a:endParaRPr lang="en-AU" sz="1000" dirty="0"/>
          </a:p>
          <a:p>
            <a:pPr marL="514337" lvl="1"/>
            <a:r>
              <a:rPr lang="en-AU" sz="1800" b="1" dirty="0">
                <a:solidFill>
                  <a:srgbClr val="FF0000"/>
                </a:solidFill>
              </a:rPr>
              <a:t>Eccentric contraction </a:t>
            </a:r>
            <a:r>
              <a:rPr lang="en-AU" sz="1800" dirty="0"/>
              <a:t>– muscle </a:t>
            </a:r>
            <a:r>
              <a:rPr lang="en-AU" sz="1800" u="sng" dirty="0"/>
              <a:t>lengthens</a:t>
            </a:r>
            <a:r>
              <a:rPr lang="en-AU" sz="1800" dirty="0"/>
              <a:t> during contraction e.g. lowering phase of bicep curl (diagram 2)</a:t>
            </a:r>
          </a:p>
        </p:txBody>
      </p:sp>
      <p:sp>
        <p:nvSpPr>
          <p:cNvPr id="37" name="TextBox 36">
            <a:extLst>
              <a:ext uri="{FF2B5EF4-FFF2-40B4-BE49-F238E27FC236}">
                <a16:creationId xmlns:a16="http://schemas.microsoft.com/office/drawing/2014/main" id="{F1EEDC18-87C5-48A4-BC87-0525BA5ACAAA}"/>
              </a:ext>
            </a:extLst>
          </p:cNvPr>
          <p:cNvSpPr txBox="1"/>
          <p:nvPr/>
        </p:nvSpPr>
        <p:spPr>
          <a:xfrm>
            <a:off x="6425459" y="4057170"/>
            <a:ext cx="383082" cy="1584000"/>
          </a:xfrm>
          <a:prstGeom prst="rect">
            <a:avLst/>
          </a:prstGeom>
          <a:solidFill>
            <a:schemeClr val="bg1"/>
          </a:solidFill>
        </p:spPr>
        <p:txBody>
          <a:bodyPr wrap="square" rtlCol="0">
            <a:spAutoFit/>
          </a:bodyPr>
          <a:lstStyle/>
          <a:p>
            <a:r>
              <a:rPr lang="en-AU" sz="2100"/>
              <a:t>2</a:t>
            </a:r>
          </a:p>
          <a:p>
            <a:endParaRPr lang="en-AU" sz="2100"/>
          </a:p>
          <a:p>
            <a:r>
              <a:rPr lang="en-AU" sz="2100"/>
              <a:t> </a:t>
            </a:r>
          </a:p>
        </p:txBody>
      </p:sp>
      <p:sp>
        <p:nvSpPr>
          <p:cNvPr id="23" name="Footer Placeholder 7">
            <a:extLst>
              <a:ext uri="{FF2B5EF4-FFF2-40B4-BE49-F238E27FC236}">
                <a16:creationId xmlns:a16="http://schemas.microsoft.com/office/drawing/2014/main" id="{6C394E91-4E4A-480B-942B-5B7038070EBA}"/>
              </a:ext>
            </a:extLst>
          </p:cNvPr>
          <p:cNvSpPr>
            <a:spLocks noGrp="1"/>
          </p:cNvSpPr>
          <p:nvPr>
            <p:ph type="ftr" sz="quarter" idx="11"/>
          </p:nvPr>
        </p:nvSpPr>
        <p:spPr>
          <a:xfrm>
            <a:off x="3388488" y="6537557"/>
            <a:ext cx="2171700" cy="273844"/>
          </a:xfrm>
        </p:spPr>
        <p:txBody>
          <a:bodyPr/>
          <a:lstStyle/>
          <a:p>
            <a:pPr>
              <a:defRPr/>
            </a:pPr>
            <a:r>
              <a:rPr lang="en-US">
                <a:solidFill>
                  <a:prstClr val="black">
                    <a:tint val="75000"/>
                  </a:prstClr>
                </a:solidFill>
                <a:latin typeface="Calibri"/>
              </a:rPr>
              <a:t>©PE STUDIES RESOURCES</a:t>
            </a:r>
          </a:p>
        </p:txBody>
      </p:sp>
      <p:sp>
        <p:nvSpPr>
          <p:cNvPr id="25" name="Title 1">
            <a:extLst>
              <a:ext uri="{FF2B5EF4-FFF2-40B4-BE49-F238E27FC236}">
                <a16:creationId xmlns:a16="http://schemas.microsoft.com/office/drawing/2014/main" id="{78C4BD94-0BEF-3449-8443-A99FD5CDD481}"/>
              </a:ext>
            </a:extLst>
          </p:cNvPr>
          <p:cNvSpPr txBox="1">
            <a:spLocks/>
          </p:cNvSpPr>
          <p:nvPr/>
        </p:nvSpPr>
        <p:spPr>
          <a:xfrm>
            <a:off x="0" y="0"/>
            <a:ext cx="9144000" cy="656381"/>
          </a:xfrm>
          <a:prstGeom prst="rect">
            <a:avLst/>
          </a:prstGeo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TRAINING METHODS</a:t>
            </a:r>
            <a:endParaRPr lang="en-US" sz="2400" b="1" dirty="0"/>
          </a:p>
        </p:txBody>
      </p:sp>
      <p:pic>
        <p:nvPicPr>
          <p:cNvPr id="26" name="Picture 2" descr="C:\Program Files\Microsoft Office\MEDIA\CAGCAT10\j0185604.wmf">
            <a:hlinkClick r:id="rId5" action="ppaction://hlinksldjump"/>
            <a:extLst>
              <a:ext uri="{FF2B5EF4-FFF2-40B4-BE49-F238E27FC236}">
                <a16:creationId xmlns:a16="http://schemas.microsoft.com/office/drawing/2014/main" id="{D0B14EEE-BD35-CC41-862E-70734E5D91BF}"/>
              </a:ext>
            </a:extLst>
          </p:cNvPr>
          <p:cNvPicPr>
            <a:picLocks noChangeAspect="1" noChangeArrowheads="1"/>
          </p:cNvPicPr>
          <p:nvPr/>
        </p:nvPicPr>
        <p:blipFill>
          <a:blip r:embed="rId6" cstate="print"/>
          <a:srcRect/>
          <a:stretch>
            <a:fillRect/>
          </a:stretch>
        </p:blipFill>
        <p:spPr bwMode="auto">
          <a:xfrm>
            <a:off x="152400" y="6019045"/>
            <a:ext cx="457501" cy="457955"/>
          </a:xfrm>
          <a:prstGeom prst="rect">
            <a:avLst/>
          </a:prstGeom>
          <a:noFill/>
        </p:spPr>
      </p:pic>
      <p:sp>
        <p:nvSpPr>
          <p:cNvPr id="27" name="TextBox 26">
            <a:hlinkClick r:id="rId5" action="ppaction://hlinksldjump"/>
            <a:extLst>
              <a:ext uri="{FF2B5EF4-FFF2-40B4-BE49-F238E27FC236}">
                <a16:creationId xmlns:a16="http://schemas.microsoft.com/office/drawing/2014/main" id="{6FB5A171-B1D0-C040-B098-F64B7465207A}"/>
              </a:ext>
            </a:extLst>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28" name="TextBox 27">
            <a:extLst>
              <a:ext uri="{FF2B5EF4-FFF2-40B4-BE49-F238E27FC236}">
                <a16:creationId xmlns:a16="http://schemas.microsoft.com/office/drawing/2014/main" id="{34C1707D-B59C-A44F-8860-3012F64B1361}"/>
              </a:ext>
            </a:extLst>
          </p:cNvPr>
          <p:cNvSpPr txBox="1"/>
          <p:nvPr/>
        </p:nvSpPr>
        <p:spPr>
          <a:xfrm>
            <a:off x="246105" y="780532"/>
            <a:ext cx="28192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RESISTANCE TRAINING:</a:t>
            </a:r>
          </a:p>
        </p:txBody>
      </p:sp>
      <p:sp>
        <p:nvSpPr>
          <p:cNvPr id="29" name="Slide Number Placeholder 5">
            <a:extLst>
              <a:ext uri="{FF2B5EF4-FFF2-40B4-BE49-F238E27FC236}">
                <a16:creationId xmlns:a16="http://schemas.microsoft.com/office/drawing/2014/main" id="{F817909E-5E12-5E4A-893B-7CCB91267CB4}"/>
              </a:ext>
            </a:extLst>
          </p:cNvPr>
          <p:cNvSpPr>
            <a:spLocks noGrp="1"/>
          </p:cNvSpPr>
          <p:nvPr>
            <p:ph type="sldNum" sz="quarter" idx="12"/>
          </p:nvPr>
        </p:nvSpPr>
        <p:spPr>
          <a:xfrm>
            <a:off x="6553200" y="6356350"/>
            <a:ext cx="2133600" cy="365125"/>
          </a:xfrm>
        </p:spPr>
        <p:txBody>
          <a:bodyPr/>
          <a:lstStyle/>
          <a:p>
            <a:pPr>
              <a:defRPr/>
            </a:pPr>
            <a:fld id="{9CC6D304-DD60-4AEA-ACDD-010319871A2D}" type="slidenum">
              <a:rPr lang="en-US" smtClean="0"/>
              <a:pPr>
                <a:defRPr/>
              </a:pPr>
              <a:t>49</a:t>
            </a:fld>
            <a:endParaRPr lang="en-US" dirty="0"/>
          </a:p>
        </p:txBody>
      </p:sp>
    </p:spTree>
    <p:extLst>
      <p:ext uri="{BB962C8B-B14F-4D97-AF65-F5344CB8AC3E}">
        <p14:creationId xmlns:p14="http://schemas.microsoft.com/office/powerpoint/2010/main" val="274844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C480B1FF-87B5-FC40-81A7-A5C5B3784201}"/>
              </a:ext>
            </a:extLst>
          </p:cNvPr>
          <p:cNvGraphicFramePr>
            <a:graphicFrameLocks noGrp="1"/>
          </p:cNvGraphicFramePr>
          <p:nvPr>
            <p:extLst>
              <p:ext uri="{D42A27DB-BD31-4B8C-83A1-F6EECF244321}">
                <p14:modId xmlns:p14="http://schemas.microsoft.com/office/powerpoint/2010/main" val="3599454720"/>
              </p:ext>
            </p:extLst>
          </p:nvPr>
        </p:nvGraphicFramePr>
        <p:xfrm>
          <a:off x="0" y="-21770"/>
          <a:ext cx="9144000" cy="6930899"/>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4819234"/>
                    </a:ext>
                  </a:extLst>
                </a:gridCol>
              </a:tblGrid>
              <a:tr h="406069">
                <a:tc>
                  <a:txBody>
                    <a:bodyPr/>
                    <a:lstStyle/>
                    <a:p>
                      <a:pPr algn="ctr"/>
                      <a:r>
                        <a:rPr lang="en-US" sz="2400" dirty="0">
                          <a:solidFill>
                            <a:schemeClr val="bg1"/>
                          </a:solidFill>
                        </a:rPr>
                        <a:t>CONTENTS</a:t>
                      </a:r>
                    </a:p>
                  </a:txBody>
                  <a:tcPr anchor="ctr">
                    <a:solidFill>
                      <a:schemeClr val="tx1"/>
                    </a:solidFill>
                  </a:tcPr>
                </a:tc>
                <a:extLst>
                  <a:ext uri="{0D108BD9-81ED-4DB2-BD59-A6C34878D82A}">
                    <a16:rowId xmlns:a16="http://schemas.microsoft.com/office/drawing/2014/main" val="715873296"/>
                  </a:ext>
                </a:extLst>
              </a:tr>
              <a:tr h="1655048">
                <a:tc>
                  <a:txBody>
                    <a:bodyPr/>
                    <a:lstStyle/>
                    <a:p>
                      <a:r>
                        <a:rPr lang="en-GB" sz="1400" b="1" kern="1200" dirty="0">
                          <a:solidFill>
                            <a:schemeClr val="tx1"/>
                          </a:solidFill>
                          <a:effectLst/>
                          <a:latin typeface="+mn-lt"/>
                          <a:ea typeface="+mn-ea"/>
                          <a:cs typeface="+mn-cs"/>
                          <a:hlinkClick r:id="rId3" action="ppaction://hlinksldjump"/>
                        </a:rPr>
                        <a:t>Immediate Cradiovascular responses to physical activity</a:t>
                      </a:r>
                      <a:endParaRPr lang="en-GB" sz="1400" b="1" kern="1200" dirty="0">
                        <a:solidFill>
                          <a:schemeClr val="tx1"/>
                        </a:solidFill>
                        <a:effectLst/>
                        <a:latin typeface="+mn-lt"/>
                        <a:ea typeface="+mn-ea"/>
                        <a:cs typeface="+mn-cs"/>
                      </a:endParaRPr>
                    </a:p>
                    <a:p>
                      <a:pPr marL="285750" indent="-285750">
                        <a:buFont typeface="Arial" panose="020B0604020202020204" pitchFamily="34" charset="0"/>
                        <a:buChar char="•"/>
                      </a:pPr>
                      <a:r>
                        <a:rPr lang="en-GB" sz="1400" b="0" kern="1200" dirty="0">
                          <a:solidFill>
                            <a:schemeClr val="tx1"/>
                          </a:solidFill>
                          <a:effectLst/>
                          <a:latin typeface="+mn-lt"/>
                          <a:ea typeface="+mn-ea"/>
                          <a:cs typeface="+mn-cs"/>
                          <a:hlinkClick r:id="rId4" action="ppaction://hlinksldjump"/>
                        </a:rPr>
                        <a:t>Cardiac output</a:t>
                      </a:r>
                    </a:p>
                    <a:p>
                      <a:pPr marL="285750" indent="-285750">
                        <a:buFont typeface="Arial" panose="020B0604020202020204" pitchFamily="34" charset="0"/>
                        <a:buChar char="•"/>
                      </a:pPr>
                      <a:r>
                        <a:rPr lang="en-GB" sz="1400" b="0" kern="1200" dirty="0">
                          <a:solidFill>
                            <a:schemeClr val="tx1"/>
                          </a:solidFill>
                          <a:effectLst/>
                          <a:latin typeface="+mn-lt"/>
                          <a:ea typeface="+mn-ea"/>
                          <a:cs typeface="+mn-cs"/>
                          <a:hlinkClick r:id="rId4" action="ppaction://hlinksldjump"/>
                        </a:rPr>
                        <a:t>Heart rate</a:t>
                      </a:r>
                      <a:endParaRPr lang="en-GB" sz="14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400" b="0" kern="1200" dirty="0">
                          <a:solidFill>
                            <a:schemeClr val="tx1"/>
                          </a:solidFill>
                          <a:effectLst/>
                          <a:latin typeface="+mn-lt"/>
                          <a:ea typeface="+mn-ea"/>
                          <a:cs typeface="+mn-cs"/>
                          <a:hlinkClick r:id="rId5" action="ppaction://hlinksldjump"/>
                        </a:rPr>
                        <a:t>Stroke volume</a:t>
                      </a:r>
                      <a:endParaRPr lang="en-GB" sz="14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400" b="0" kern="1200" dirty="0">
                          <a:solidFill>
                            <a:schemeClr val="tx1"/>
                          </a:solidFill>
                          <a:effectLst/>
                          <a:latin typeface="+mn-lt"/>
                          <a:ea typeface="+mn-ea"/>
                          <a:cs typeface="+mn-cs"/>
                          <a:hlinkClick r:id="rId6" action="ppaction://hlinksldjump"/>
                        </a:rPr>
                        <a:t>Blood pressure</a:t>
                      </a:r>
                      <a:endParaRPr lang="en-GB" sz="14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400" b="0" kern="1200" dirty="0">
                          <a:solidFill>
                            <a:schemeClr val="tx1"/>
                          </a:solidFill>
                          <a:effectLst/>
                          <a:latin typeface="+mn-lt"/>
                          <a:ea typeface="+mn-ea"/>
                          <a:cs typeface="+mn-cs"/>
                          <a:hlinkClick r:id="rId7" action="ppaction://hlinksldjump"/>
                        </a:rPr>
                        <a:t>Blood redistribution</a:t>
                      </a:r>
                      <a:endParaRPr lang="en-GB" sz="1400" b="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400" b="0" kern="1200" dirty="0">
                          <a:solidFill>
                            <a:schemeClr val="tx1"/>
                          </a:solidFill>
                          <a:effectLst/>
                          <a:latin typeface="+mn-lt"/>
                          <a:ea typeface="+mn-ea"/>
                          <a:cs typeface="+mn-cs"/>
                          <a:hlinkClick r:id="rId8" action="ppaction://hlinksldjump"/>
                        </a:rPr>
                        <a:t>Arteriovenous O</a:t>
                      </a:r>
                      <a:r>
                        <a:rPr lang="en-GB" sz="1400" b="0" kern="1200" baseline="-25000" dirty="0">
                          <a:solidFill>
                            <a:schemeClr val="tx1"/>
                          </a:solidFill>
                          <a:effectLst/>
                          <a:latin typeface="+mn-lt"/>
                          <a:ea typeface="+mn-ea"/>
                          <a:cs typeface="+mn-cs"/>
                          <a:hlinkClick r:id="rId8" action="ppaction://hlinksldjump"/>
                        </a:rPr>
                        <a:t>2</a:t>
                      </a:r>
                      <a:r>
                        <a:rPr lang="en-GB" sz="1400" b="0" kern="1200" dirty="0">
                          <a:solidFill>
                            <a:schemeClr val="tx1"/>
                          </a:solidFill>
                          <a:effectLst/>
                          <a:latin typeface="+mn-lt"/>
                          <a:ea typeface="+mn-ea"/>
                          <a:cs typeface="+mn-cs"/>
                          <a:hlinkClick r:id="rId8" action="ppaction://hlinksldjump"/>
                        </a:rPr>
                        <a:t> difference</a:t>
                      </a:r>
                      <a:endParaRPr lang="en-GB" sz="14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3239593485"/>
                  </a:ext>
                </a:extLst>
              </a:tr>
              <a:tr h="1432253">
                <a:tc>
                  <a:txBody>
                    <a:bodyPr/>
                    <a:lstStyle/>
                    <a:p>
                      <a:r>
                        <a:rPr lang="en-AU" sz="1400" b="1" dirty="0">
                          <a:latin typeface="+mn-lt"/>
                          <a:ea typeface="Calibri" panose="020F0502020204030204" pitchFamily="34" charset="0"/>
                          <a:cs typeface="Times New Roman" panose="02020603050405020304" pitchFamily="18" charset="0"/>
                          <a:hlinkClick r:id="rId9" action="ppaction://hlinksldjump"/>
                        </a:rPr>
                        <a:t>Immediate Respiratory responses to physical activity</a:t>
                      </a:r>
                      <a:endParaRPr lang="en-AU" sz="1400" b="1"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0" action="ppaction://hlinksldjump"/>
                        </a:rPr>
                        <a:t>Respiratory rate</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1" action="ppaction://hlinksldjump"/>
                        </a:rPr>
                        <a:t>Tidal volume</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2" action="ppaction://hlinksldjump"/>
                        </a:rPr>
                        <a:t>Ventilation</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3" action="ppaction://hlinksldjump"/>
                        </a:rPr>
                        <a:t>Gas exchange</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4" action="ppaction://hlinksldjump"/>
                        </a:rPr>
                        <a:t>Oxygen uptake</a:t>
                      </a:r>
                      <a:endParaRPr lang="en-AU" sz="1400" dirty="0">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223884835"/>
                  </a:ext>
                </a:extLst>
              </a:tr>
              <a:tr h="2991819">
                <a:tc>
                  <a:txBody>
                    <a:bodyPr/>
                    <a:lstStyle/>
                    <a:p>
                      <a:pPr marL="0" indent="0">
                        <a:buFont typeface="Arial" panose="020B0604020202020204" pitchFamily="34" charset="0"/>
                        <a:buNone/>
                      </a:pPr>
                      <a:r>
                        <a:rPr lang="en-AU" sz="1400" b="1" dirty="0">
                          <a:latin typeface="+mn-lt"/>
                          <a:ea typeface="Calibri" panose="020F0502020204030204" pitchFamily="34" charset="0"/>
                          <a:cs typeface="Times New Roman" panose="02020603050405020304" pitchFamily="18" charset="0"/>
                          <a:hlinkClick r:id="rId15" action="ppaction://hlinksldjump"/>
                        </a:rPr>
                        <a:t>Long Term adaptations to training</a:t>
                      </a:r>
                      <a:endParaRPr lang="en-AU" sz="1400" b="1"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6" action="ppaction://hlinksldjump"/>
                        </a:rPr>
                        <a:t>Cardiac output</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7" action="ppaction://hlinksldjump"/>
                        </a:rPr>
                        <a:t>Heart rate</a:t>
                      </a: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7" action="ppaction://hlinksldjump"/>
                        </a:rPr>
                        <a:t>Stroke volume</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8" action="ppaction://hlinksldjump"/>
                        </a:rPr>
                        <a:t>Blood volume/haemoglobin</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19" action="ppaction://hlinksldjump"/>
                        </a:rPr>
                        <a:t>Blood pressure</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20" action="ppaction://hlinksldjump"/>
                        </a:rPr>
                        <a:t>Tidal volume</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21" action="ppaction://hlinksldjump"/>
                        </a:rPr>
                        <a:t>Total lung volume and vital capacity</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22" action="ppaction://hlinksldjump"/>
                        </a:rPr>
                        <a:t>Ventilation</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23" action="ppaction://hlinksldjump"/>
                        </a:rPr>
                        <a:t>Oxygen exchange</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24" action="ppaction://hlinksldjump"/>
                        </a:rPr>
                        <a:t>Maximum oxygen uptake (VO</a:t>
                      </a:r>
                      <a:r>
                        <a:rPr lang="en-AU" sz="1400" baseline="-25000" dirty="0">
                          <a:latin typeface="+mn-lt"/>
                          <a:ea typeface="Calibri" panose="020F0502020204030204" pitchFamily="34" charset="0"/>
                          <a:cs typeface="Times New Roman" panose="02020603050405020304" pitchFamily="18" charset="0"/>
                          <a:hlinkClick r:id="rId24" action="ppaction://hlinksldjump"/>
                        </a:rPr>
                        <a:t>2</a:t>
                      </a:r>
                      <a:r>
                        <a:rPr lang="en-AU" sz="1400" dirty="0">
                          <a:latin typeface="+mn-lt"/>
                          <a:ea typeface="Calibri" panose="020F0502020204030204" pitchFamily="34" charset="0"/>
                          <a:cs typeface="Times New Roman" panose="02020603050405020304" pitchFamily="18" charset="0"/>
                          <a:hlinkClick r:id="rId24" action="ppaction://hlinksldjump"/>
                        </a:rPr>
                        <a:t> max)</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25" action="ppaction://hlinksldjump"/>
                        </a:rPr>
                        <a:t>Capillarisation</a:t>
                      </a:r>
                      <a:endParaRPr lang="en-AU" sz="1400" dirty="0">
                        <a:latin typeface="+mn-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400" dirty="0">
                          <a:latin typeface="+mn-lt"/>
                          <a:ea typeface="Calibri" panose="020F0502020204030204" pitchFamily="34" charset="0"/>
                          <a:cs typeface="Times New Roman" panose="02020603050405020304" pitchFamily="18" charset="0"/>
                          <a:hlinkClick r:id="rId26" action="ppaction://hlinksldjump"/>
                        </a:rPr>
                        <a:t>Muscle </a:t>
                      </a:r>
                      <a:r>
                        <a:rPr lang="en-AU" sz="1400" dirty="0" err="1">
                          <a:latin typeface="+mn-lt"/>
                          <a:ea typeface="Calibri" panose="020F0502020204030204" pitchFamily="34" charset="0"/>
                          <a:cs typeface="Times New Roman" panose="02020603050405020304" pitchFamily="18" charset="0"/>
                          <a:hlinkClick r:id="rId26" action="ppaction://hlinksldjump"/>
                        </a:rPr>
                        <a:t>hypertophy</a:t>
                      </a:r>
                      <a:endParaRPr lang="en-AU" sz="1400" dirty="0">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485188345"/>
                  </a:ext>
                </a:extLst>
              </a:tr>
              <a:tr h="394579">
                <a:tc>
                  <a:txBody>
                    <a:bodyPr/>
                    <a:lstStyle/>
                    <a:p>
                      <a:pPr marL="0" lvl="0" indent="0">
                        <a:buFont typeface="Arial" panose="020B0604020202020204" pitchFamily="34" charset="0"/>
                        <a:buNone/>
                      </a:pPr>
                      <a:r>
                        <a:rPr lang="en-AU" sz="1400" b="1" dirty="0">
                          <a:latin typeface="+mn-lt"/>
                          <a:ea typeface="Calibri" panose="020F0502020204030204" pitchFamily="34" charset="0"/>
                          <a:cs typeface="Times New Roman" panose="02020603050405020304" pitchFamily="18" charset="0"/>
                          <a:hlinkClick r:id="rId27" action="ppaction://hlinksldjump"/>
                        </a:rPr>
                        <a:t>References</a:t>
                      </a:r>
                      <a:endParaRPr lang="en-AU" sz="1400" b="1" dirty="0">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15280276"/>
                  </a:ext>
                </a:extLst>
              </a:tr>
            </a:tbl>
          </a:graphicData>
        </a:graphic>
      </p:graphicFrame>
      <p:sp>
        <p:nvSpPr>
          <p:cNvPr id="2" name="Footer Placeholder 1">
            <a:extLst>
              <a:ext uri="{FF2B5EF4-FFF2-40B4-BE49-F238E27FC236}">
                <a16:creationId xmlns:a16="http://schemas.microsoft.com/office/drawing/2014/main" id="{23BC868E-9A94-0D4B-9B37-EA6870E129FA}"/>
              </a:ext>
            </a:extLst>
          </p:cNvPr>
          <p:cNvSpPr>
            <a:spLocks noGrp="1"/>
          </p:cNvSpPr>
          <p:nvPr>
            <p:ph type="ftr" sz="quarter" idx="11"/>
          </p:nvPr>
        </p:nvSpPr>
        <p:spPr>
          <a:xfrm>
            <a:off x="3124200" y="6492875"/>
            <a:ext cx="2895600" cy="365125"/>
          </a:xfrm>
        </p:spPr>
        <p:txBody>
          <a:bodyPr/>
          <a:lstStyle/>
          <a:p>
            <a:r>
              <a:rPr lang="en-US" dirty="0"/>
              <a:t>©PE STUDIES RESOURCES</a:t>
            </a:r>
          </a:p>
        </p:txBody>
      </p:sp>
      <p:sp>
        <p:nvSpPr>
          <p:cNvPr id="3" name="Slide Number Placeholder 2">
            <a:extLst>
              <a:ext uri="{FF2B5EF4-FFF2-40B4-BE49-F238E27FC236}">
                <a16:creationId xmlns:a16="http://schemas.microsoft.com/office/drawing/2014/main" id="{58BC63CE-D6D1-394C-A455-E1C46595CBAE}"/>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932366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78027" y="6550746"/>
            <a:ext cx="3150394" cy="184666"/>
          </a:xfrm>
          <a:prstGeom prst="rect">
            <a:avLst/>
          </a:prstGeom>
        </p:spPr>
        <p:txBody>
          <a:bodyPr wrap="square">
            <a:spAutoFit/>
          </a:bodyPr>
          <a:lstStyle/>
          <a:p>
            <a:pPr algn="ctr"/>
            <a:r>
              <a:rPr lang="en-AU" sz="600"/>
              <a:t>https://</a:t>
            </a:r>
            <a:r>
              <a:rPr lang="en-AU" sz="600" err="1"/>
              <a:t>www.flickr.com</a:t>
            </a:r>
            <a:r>
              <a:rPr lang="en-AU" sz="600"/>
              <a:t>/photos/</a:t>
            </a:r>
            <a:r>
              <a:rPr lang="en-AU" sz="600" err="1"/>
              <a:t>mikecogh</a:t>
            </a:r>
            <a:r>
              <a:rPr lang="en-AU" sz="600"/>
              <a:t>/25785051891</a:t>
            </a:r>
          </a:p>
        </p:txBody>
      </p:sp>
      <p:sp>
        <p:nvSpPr>
          <p:cNvPr id="9" name="Content Placeholder 5">
            <a:extLst>
              <a:ext uri="{FF2B5EF4-FFF2-40B4-BE49-F238E27FC236}">
                <a16:creationId xmlns:a16="http://schemas.microsoft.com/office/drawing/2014/main" id="{5C8D3819-C514-4C4C-8DF4-FB0C626C7911}"/>
              </a:ext>
            </a:extLst>
          </p:cNvPr>
          <p:cNvSpPr txBox="1">
            <a:spLocks/>
          </p:cNvSpPr>
          <p:nvPr/>
        </p:nvSpPr>
        <p:spPr>
          <a:xfrm>
            <a:off x="209034" y="1491949"/>
            <a:ext cx="8733000" cy="1675001"/>
          </a:xfrm>
          <a:prstGeom prst="rect">
            <a:avLst/>
          </a:prstGeom>
          <a:ln>
            <a:solidFill>
              <a:srgbClr val="FFC000"/>
            </a:solidFill>
          </a:ln>
        </p:spPr>
        <p:style>
          <a:lnRef idx="2">
            <a:schemeClr val="accent4"/>
          </a:lnRef>
          <a:fillRef idx="1">
            <a:schemeClr val="lt1"/>
          </a:fillRef>
          <a:effectRef idx="0">
            <a:schemeClr val="accent4"/>
          </a:effectRef>
          <a:fontRef idx="minor">
            <a:schemeClr val="dk1"/>
          </a:fontRef>
        </p:style>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buFont typeface="Arial" pitchFamily="34" charset="0"/>
              <a:buNone/>
            </a:pPr>
            <a:r>
              <a:rPr lang="en-US" sz="1800" b="1" u="sng" dirty="0">
                <a:solidFill>
                  <a:srgbClr val="0070C0"/>
                </a:solidFill>
              </a:rPr>
              <a:t>Isometric resistance training</a:t>
            </a:r>
            <a:endParaRPr lang="en-US" sz="1000" b="1" u="sng" dirty="0">
              <a:solidFill>
                <a:srgbClr val="0070C0"/>
              </a:solidFill>
            </a:endParaRPr>
          </a:p>
          <a:p>
            <a:pPr marL="214308" indent="-214308"/>
            <a:r>
              <a:rPr lang="en-AU" sz="1800" dirty="0">
                <a:solidFill>
                  <a:schemeClr val="tx1"/>
                </a:solidFill>
              </a:rPr>
              <a:t>Type of strength training where the joint angle and muscle length do not change during contraction. </a:t>
            </a:r>
          </a:p>
          <a:p>
            <a:pPr marL="214308" indent="-214308"/>
            <a:r>
              <a:rPr lang="en-AU" sz="1800" dirty="0">
                <a:solidFill>
                  <a:schemeClr val="tx1"/>
                </a:solidFill>
              </a:rPr>
              <a:t>This can be completed using the body's own structure – e.g. holding a plank, bridge, crouched position or by using weights – e.g. holding a bench press in a fixed position</a:t>
            </a:r>
          </a:p>
        </p:txBody>
      </p:sp>
      <p:pic>
        <p:nvPicPr>
          <p:cNvPr id="6" name="Picture 5"/>
          <p:cNvPicPr>
            <a:picLocks noChangeAspect="1"/>
          </p:cNvPicPr>
          <p:nvPr/>
        </p:nvPicPr>
        <p:blipFill>
          <a:blip r:embed="rId2"/>
          <a:stretch>
            <a:fillRect/>
          </a:stretch>
        </p:blipFill>
        <p:spPr>
          <a:xfrm>
            <a:off x="1290476" y="3429000"/>
            <a:ext cx="6529548" cy="3124115"/>
          </a:xfrm>
          <a:prstGeom prst="rect">
            <a:avLst/>
          </a:prstGeom>
          <a:ln>
            <a:noFill/>
          </a:ln>
          <a:effectLst/>
        </p:spPr>
      </p:pic>
      <p:sp>
        <p:nvSpPr>
          <p:cNvPr id="12" name="Footer Placeholder 7">
            <a:extLst>
              <a:ext uri="{FF2B5EF4-FFF2-40B4-BE49-F238E27FC236}">
                <a16:creationId xmlns:a16="http://schemas.microsoft.com/office/drawing/2014/main" id="{60A4F157-155D-44A0-B07E-64A958CBF423}"/>
              </a:ext>
            </a:extLst>
          </p:cNvPr>
          <p:cNvSpPr>
            <a:spLocks noGrp="1"/>
          </p:cNvSpPr>
          <p:nvPr>
            <p:ph type="ftr" sz="quarter" idx="11"/>
          </p:nvPr>
        </p:nvSpPr>
        <p:spPr>
          <a:xfrm>
            <a:off x="3388488" y="6537557"/>
            <a:ext cx="2171700" cy="273844"/>
          </a:xfrm>
        </p:spPr>
        <p:txBody>
          <a:bodyPr/>
          <a:lstStyle/>
          <a:p>
            <a:pPr>
              <a:defRPr/>
            </a:pPr>
            <a:r>
              <a:rPr lang="en-US">
                <a:solidFill>
                  <a:prstClr val="black">
                    <a:tint val="75000"/>
                  </a:prstClr>
                </a:solidFill>
                <a:latin typeface="Calibri"/>
              </a:rPr>
              <a:t>©PE STUDIES RESOURCES</a:t>
            </a:r>
          </a:p>
        </p:txBody>
      </p:sp>
      <p:sp>
        <p:nvSpPr>
          <p:cNvPr id="13" name="Title 1">
            <a:extLst>
              <a:ext uri="{FF2B5EF4-FFF2-40B4-BE49-F238E27FC236}">
                <a16:creationId xmlns:a16="http://schemas.microsoft.com/office/drawing/2014/main" id="{FCFCE2A6-1D87-FF45-9750-3419B50F6C0D}"/>
              </a:ext>
            </a:extLst>
          </p:cNvPr>
          <p:cNvSpPr txBox="1">
            <a:spLocks/>
          </p:cNvSpPr>
          <p:nvPr/>
        </p:nvSpPr>
        <p:spPr>
          <a:xfrm>
            <a:off x="0" y="0"/>
            <a:ext cx="9144000" cy="656381"/>
          </a:xfrm>
          <a:prstGeom prst="rect">
            <a:avLst/>
          </a:prstGeo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TRAINING METHODS</a:t>
            </a:r>
            <a:endParaRPr lang="en-US" sz="2400" b="1" dirty="0"/>
          </a:p>
        </p:txBody>
      </p:sp>
      <p:pic>
        <p:nvPicPr>
          <p:cNvPr id="14" name="Picture 2" descr="C:\Program Files\Microsoft Office\MEDIA\CAGCAT10\j0185604.wmf">
            <a:hlinkClick r:id="rId3" action="ppaction://hlinksldjump"/>
            <a:extLst>
              <a:ext uri="{FF2B5EF4-FFF2-40B4-BE49-F238E27FC236}">
                <a16:creationId xmlns:a16="http://schemas.microsoft.com/office/drawing/2014/main" id="{0BA6F677-B32B-DA48-97EC-6298AD26653A}"/>
              </a:ext>
            </a:extLst>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5" name="TextBox 14">
            <a:hlinkClick r:id="rId3" action="ppaction://hlinksldjump"/>
            <a:extLst>
              <a:ext uri="{FF2B5EF4-FFF2-40B4-BE49-F238E27FC236}">
                <a16:creationId xmlns:a16="http://schemas.microsoft.com/office/drawing/2014/main" id="{AB230D0B-EA32-F743-8061-431FFE74AFA1}"/>
              </a:ext>
            </a:extLst>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7" name="TextBox 16">
            <a:extLst>
              <a:ext uri="{FF2B5EF4-FFF2-40B4-BE49-F238E27FC236}">
                <a16:creationId xmlns:a16="http://schemas.microsoft.com/office/drawing/2014/main" id="{C2A06642-CCFC-974B-AAE9-3750E7AAFBB3}"/>
              </a:ext>
            </a:extLst>
          </p:cNvPr>
          <p:cNvSpPr txBox="1"/>
          <p:nvPr/>
        </p:nvSpPr>
        <p:spPr>
          <a:xfrm>
            <a:off x="209034" y="1000550"/>
            <a:ext cx="28192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RESISTANCE TRAINING:</a:t>
            </a:r>
          </a:p>
        </p:txBody>
      </p:sp>
      <p:sp>
        <p:nvSpPr>
          <p:cNvPr id="11" name="Slide Number Placeholder 5">
            <a:extLst>
              <a:ext uri="{FF2B5EF4-FFF2-40B4-BE49-F238E27FC236}">
                <a16:creationId xmlns:a16="http://schemas.microsoft.com/office/drawing/2014/main" id="{B2C77B93-AD5E-9245-943E-307B3B7C042B}"/>
              </a:ext>
            </a:extLst>
          </p:cNvPr>
          <p:cNvSpPr>
            <a:spLocks noGrp="1"/>
          </p:cNvSpPr>
          <p:nvPr>
            <p:ph type="sldNum" sz="quarter" idx="12"/>
          </p:nvPr>
        </p:nvSpPr>
        <p:spPr>
          <a:xfrm>
            <a:off x="6553200" y="6356350"/>
            <a:ext cx="2133600" cy="365125"/>
          </a:xfrm>
        </p:spPr>
        <p:txBody>
          <a:bodyPr/>
          <a:lstStyle/>
          <a:p>
            <a:pPr>
              <a:defRPr/>
            </a:pPr>
            <a:fld id="{9CC6D304-DD60-4AEA-ACDD-010319871A2D}" type="slidenum">
              <a:rPr lang="en-US" smtClean="0"/>
              <a:pPr>
                <a:defRPr/>
              </a:pPr>
              <a:t>50</a:t>
            </a:fld>
            <a:endParaRPr lang="en-US" dirty="0"/>
          </a:p>
        </p:txBody>
      </p:sp>
    </p:spTree>
    <p:extLst>
      <p:ext uri="{BB962C8B-B14F-4D97-AF65-F5344CB8AC3E}">
        <p14:creationId xmlns:p14="http://schemas.microsoft.com/office/powerpoint/2010/main" val="1805873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214B1D10-66D8-4092-ABF6-C490280A9CB3}"/>
              </a:ext>
            </a:extLst>
          </p:cNvPr>
          <p:cNvSpPr txBox="1">
            <a:spLocks/>
          </p:cNvSpPr>
          <p:nvPr/>
        </p:nvSpPr>
        <p:spPr>
          <a:xfrm>
            <a:off x="142875" y="1190510"/>
            <a:ext cx="8898574" cy="1649308"/>
          </a:xfrm>
          <a:prstGeom prst="rect">
            <a:avLst/>
          </a:prstGeom>
          <a:ln>
            <a:solidFill>
              <a:srgbClr val="FFC000"/>
            </a:solidFill>
          </a:ln>
        </p:spPr>
        <p:style>
          <a:lnRef idx="2">
            <a:schemeClr val="accent4"/>
          </a:lnRef>
          <a:fillRef idx="1">
            <a:schemeClr val="lt1"/>
          </a:fillRef>
          <a:effectRef idx="0">
            <a:schemeClr val="accent4"/>
          </a:effectRef>
          <a:fontRef idx="minor">
            <a:schemeClr val="dk1"/>
          </a:fontRef>
        </p:style>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buNone/>
            </a:pPr>
            <a:r>
              <a:rPr lang="en-AU" sz="1800" b="1" u="sng" dirty="0">
                <a:solidFill>
                  <a:srgbClr val="0070C0"/>
                </a:solidFill>
              </a:rPr>
              <a:t>Isokinetic</a:t>
            </a:r>
            <a:r>
              <a:rPr lang="en-US" sz="1800" b="1" u="sng" dirty="0">
                <a:solidFill>
                  <a:srgbClr val="0070C0"/>
                </a:solidFill>
              </a:rPr>
              <a:t> </a:t>
            </a:r>
            <a:r>
              <a:rPr lang="en-AU" sz="1800" b="1" u="sng" dirty="0">
                <a:solidFill>
                  <a:srgbClr val="0070C0"/>
                </a:solidFill>
              </a:rPr>
              <a:t>resistance training</a:t>
            </a:r>
          </a:p>
          <a:p>
            <a:r>
              <a:rPr lang="en-AU" sz="1800" dirty="0"/>
              <a:t>An isokinetic force results in a change in muscle length against a </a:t>
            </a:r>
            <a:r>
              <a:rPr lang="en-AU" sz="1800" u="sng" dirty="0"/>
              <a:t>varying</a:t>
            </a:r>
            <a:r>
              <a:rPr lang="en-AU" sz="1800" dirty="0"/>
              <a:t> load so that the resistance changes throughout the muscle’s range of movement.</a:t>
            </a:r>
          </a:p>
          <a:p>
            <a:r>
              <a:rPr lang="en-AU" sz="1800" dirty="0"/>
              <a:t>Cannot be done using free weights but requires expensive specialised equipment to ensure the speed of muscular contraction remains constant.</a:t>
            </a:r>
            <a:endParaRPr lang="en-US" sz="1600" b="1" u="sng" dirty="0">
              <a:solidFill>
                <a:srgbClr val="0070C0"/>
              </a:solidFill>
            </a:endParaRPr>
          </a:p>
        </p:txBody>
      </p:sp>
      <p:sp>
        <p:nvSpPr>
          <p:cNvPr id="2" name="AutoShape 2" descr="Image result for cybex machine">
            <a:extLst>
              <a:ext uri="{FF2B5EF4-FFF2-40B4-BE49-F238E27FC236}">
                <a16:creationId xmlns:a16="http://schemas.microsoft.com/office/drawing/2014/main" id="{D26B186C-DC66-45D4-98D1-33989811C972}"/>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AU" sz="1350"/>
          </a:p>
        </p:txBody>
      </p:sp>
      <p:sp>
        <p:nvSpPr>
          <p:cNvPr id="15" name="Slide Number Placeholder 2">
            <a:extLst>
              <a:ext uri="{FF2B5EF4-FFF2-40B4-BE49-F238E27FC236}">
                <a16:creationId xmlns:a16="http://schemas.microsoft.com/office/drawing/2014/main" id="{FF521287-E7EF-4882-A05D-34B93DBFCB56}"/>
              </a:ext>
            </a:extLst>
          </p:cNvPr>
          <p:cNvSpPr>
            <a:spLocks noGrp="1"/>
          </p:cNvSpPr>
          <p:nvPr>
            <p:ph type="sldNum" sz="quarter" idx="12"/>
          </p:nvPr>
        </p:nvSpPr>
        <p:spPr>
          <a:xfrm>
            <a:off x="6848477" y="6497759"/>
            <a:ext cx="2133600" cy="365125"/>
          </a:xfrm>
        </p:spPr>
        <p:txBody>
          <a:bodyPr/>
          <a:lstStyle/>
          <a:p>
            <a:fld id="{DE18AF53-E707-442C-95D2-1978294B3A69}" type="slidenum">
              <a:rPr lang="en-AU" smtClean="0"/>
              <a:t>51</a:t>
            </a:fld>
            <a:endParaRPr lang="en-AU"/>
          </a:p>
        </p:txBody>
      </p:sp>
      <p:pic>
        <p:nvPicPr>
          <p:cNvPr id="20" name="Picture 19" descr="A person standing in a room&#10;&#10;Description automatically generated">
            <a:extLst>
              <a:ext uri="{FF2B5EF4-FFF2-40B4-BE49-F238E27FC236}">
                <a16:creationId xmlns:a16="http://schemas.microsoft.com/office/drawing/2014/main" id="{52ABC9FA-98E4-4351-BEFE-6D3EF011B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178" y="2976381"/>
            <a:ext cx="5000022" cy="3333348"/>
          </a:xfrm>
          <a:prstGeom prst="snip2DiagRect">
            <a:avLst/>
          </a:prstGeom>
          <a:solidFill>
            <a:srgbClr val="FFFFFF">
              <a:shade val="85000"/>
            </a:srgbClr>
          </a:solidFill>
          <a:ln w="88900" cap="sq">
            <a:solidFill>
              <a:schemeClr val="accent6">
                <a:lumMod val="40000"/>
                <a:lumOff val="6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1" name="Rectangle 20">
            <a:extLst>
              <a:ext uri="{FF2B5EF4-FFF2-40B4-BE49-F238E27FC236}">
                <a16:creationId xmlns:a16="http://schemas.microsoft.com/office/drawing/2014/main" id="{7804A705-C9BA-4BDA-9FA5-81E3597245A7}"/>
              </a:ext>
            </a:extLst>
          </p:cNvPr>
          <p:cNvSpPr/>
          <p:nvPr/>
        </p:nvSpPr>
        <p:spPr>
          <a:xfrm>
            <a:off x="2590801" y="6313093"/>
            <a:ext cx="4572000" cy="184666"/>
          </a:xfrm>
          <a:prstGeom prst="rect">
            <a:avLst/>
          </a:prstGeom>
        </p:spPr>
        <p:txBody>
          <a:bodyPr>
            <a:spAutoFit/>
          </a:bodyPr>
          <a:lstStyle/>
          <a:p>
            <a:r>
              <a:rPr lang="en-AU" sz="600"/>
              <a:t>https://www.gceitf.marines.mil/News/News-Article-Display/Article/833551/integrated-task-force-supported-by-researchers-corpsmen/</a:t>
            </a:r>
          </a:p>
        </p:txBody>
      </p:sp>
      <p:sp>
        <p:nvSpPr>
          <p:cNvPr id="12" name="Footer Placeholder 7">
            <a:extLst>
              <a:ext uri="{FF2B5EF4-FFF2-40B4-BE49-F238E27FC236}">
                <a16:creationId xmlns:a16="http://schemas.microsoft.com/office/drawing/2014/main" id="{08FA55B6-93DE-4D59-83CC-3D3660E74FCA}"/>
              </a:ext>
            </a:extLst>
          </p:cNvPr>
          <p:cNvSpPr>
            <a:spLocks noGrp="1"/>
          </p:cNvSpPr>
          <p:nvPr>
            <p:ph type="ftr" sz="quarter" idx="11"/>
          </p:nvPr>
        </p:nvSpPr>
        <p:spPr>
          <a:xfrm>
            <a:off x="3388488" y="6537557"/>
            <a:ext cx="2171700" cy="273844"/>
          </a:xfrm>
        </p:spPr>
        <p:txBody>
          <a:bodyPr/>
          <a:lstStyle/>
          <a:p>
            <a:pPr>
              <a:defRPr/>
            </a:pPr>
            <a:r>
              <a:rPr lang="en-US">
                <a:solidFill>
                  <a:prstClr val="black">
                    <a:tint val="75000"/>
                  </a:prstClr>
                </a:solidFill>
                <a:latin typeface="Calibri"/>
              </a:rPr>
              <a:t>©PE STUDIES RESOURCES</a:t>
            </a:r>
          </a:p>
        </p:txBody>
      </p:sp>
      <p:sp>
        <p:nvSpPr>
          <p:cNvPr id="13" name="Title 1">
            <a:extLst>
              <a:ext uri="{FF2B5EF4-FFF2-40B4-BE49-F238E27FC236}">
                <a16:creationId xmlns:a16="http://schemas.microsoft.com/office/drawing/2014/main" id="{0662365A-1B43-5F45-8EB8-17CEDDA0E968}"/>
              </a:ext>
            </a:extLst>
          </p:cNvPr>
          <p:cNvSpPr txBox="1">
            <a:spLocks/>
          </p:cNvSpPr>
          <p:nvPr/>
        </p:nvSpPr>
        <p:spPr>
          <a:xfrm>
            <a:off x="0" y="0"/>
            <a:ext cx="9144000" cy="656381"/>
          </a:xfrm>
          <a:prstGeom prst="rect">
            <a:avLst/>
          </a:prstGeo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TRAINING METHODS</a:t>
            </a:r>
            <a:endParaRPr lang="en-US" sz="2400" b="1" dirty="0"/>
          </a:p>
        </p:txBody>
      </p:sp>
      <p:pic>
        <p:nvPicPr>
          <p:cNvPr id="14" name="Picture 2" descr="C:\Program Files\Microsoft Office\MEDIA\CAGCAT10\j0185604.wmf">
            <a:hlinkClick r:id="rId3" action="ppaction://hlinksldjump"/>
            <a:extLst>
              <a:ext uri="{FF2B5EF4-FFF2-40B4-BE49-F238E27FC236}">
                <a16:creationId xmlns:a16="http://schemas.microsoft.com/office/drawing/2014/main" id="{FC6711DB-B971-4743-9F98-69EDA5A3FA38}"/>
              </a:ext>
            </a:extLst>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9" name="TextBox 18">
            <a:hlinkClick r:id="rId3" action="ppaction://hlinksldjump"/>
            <a:extLst>
              <a:ext uri="{FF2B5EF4-FFF2-40B4-BE49-F238E27FC236}">
                <a16:creationId xmlns:a16="http://schemas.microsoft.com/office/drawing/2014/main" id="{67759521-05DF-4C47-BE62-A5CE774D7591}"/>
              </a:ext>
            </a:extLst>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22" name="TextBox 21">
            <a:extLst>
              <a:ext uri="{FF2B5EF4-FFF2-40B4-BE49-F238E27FC236}">
                <a16:creationId xmlns:a16="http://schemas.microsoft.com/office/drawing/2014/main" id="{0BA486A4-CB7E-F449-B5A5-FC026D6BE990}"/>
              </a:ext>
            </a:extLst>
          </p:cNvPr>
          <p:cNvSpPr txBox="1"/>
          <p:nvPr/>
        </p:nvSpPr>
        <p:spPr>
          <a:xfrm>
            <a:off x="159606" y="728700"/>
            <a:ext cx="28192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RESISTANCE TRAINING:</a:t>
            </a:r>
          </a:p>
        </p:txBody>
      </p:sp>
    </p:spTree>
    <p:extLst>
      <p:ext uri="{BB962C8B-B14F-4D97-AF65-F5344CB8AC3E}">
        <p14:creationId xmlns:p14="http://schemas.microsoft.com/office/powerpoint/2010/main" val="2846197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a:xfrm>
            <a:off x="3124200" y="6461344"/>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612320" y="6461344"/>
            <a:ext cx="2133600" cy="365125"/>
          </a:xfrm>
        </p:spPr>
        <p:txBody>
          <a:bodyPr/>
          <a:lstStyle/>
          <a:p>
            <a:fld id="{B6F15528-21DE-4FAA-801E-634DDDAF4B2B}" type="slidenum">
              <a:rPr lang="en-US" smtClean="0"/>
              <a:pPr/>
              <a:t>52</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599391" y="726167"/>
            <a:ext cx="3314699"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RESISTANCE TRAINING</a:t>
            </a:r>
          </a:p>
        </p:txBody>
      </p:sp>
      <p:sp>
        <p:nvSpPr>
          <p:cNvPr id="2" name="AutoShape 2" descr="Image result for fartlek training">
            <a:extLst>
              <a:ext uri="{FF2B5EF4-FFF2-40B4-BE49-F238E27FC236}">
                <a16:creationId xmlns:a16="http://schemas.microsoft.com/office/drawing/2014/main" id="{546F4076-442F-4F7E-ACAA-C90C1271167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 name="AutoShape 4" descr="Image result for fartlek training">
            <a:extLst>
              <a:ext uri="{FF2B5EF4-FFF2-40B4-BE49-F238E27FC236}">
                <a16:creationId xmlns:a16="http://schemas.microsoft.com/office/drawing/2014/main" id="{5520303A-FE39-4502-B1FD-ACD3CF85379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aphicFrame>
        <p:nvGraphicFramePr>
          <p:cNvPr id="19" name="Table 18">
            <a:extLst>
              <a:ext uri="{FF2B5EF4-FFF2-40B4-BE49-F238E27FC236}">
                <a16:creationId xmlns:a16="http://schemas.microsoft.com/office/drawing/2014/main" id="{0C012071-032E-41A6-A27C-C45631D33D83}"/>
              </a:ext>
            </a:extLst>
          </p:cNvPr>
          <p:cNvGraphicFramePr>
            <a:graphicFrameLocks noGrp="1"/>
          </p:cNvGraphicFramePr>
          <p:nvPr/>
        </p:nvGraphicFramePr>
        <p:xfrm>
          <a:off x="609600" y="1231702"/>
          <a:ext cx="8029602" cy="5303324"/>
        </p:xfrm>
        <a:graphic>
          <a:graphicData uri="http://schemas.openxmlformats.org/drawingml/2006/table">
            <a:tbl>
              <a:tblPr/>
              <a:tblGrid>
                <a:gridCol w="1411739">
                  <a:extLst>
                    <a:ext uri="{9D8B030D-6E8A-4147-A177-3AD203B41FA5}">
                      <a16:colId xmlns:a16="http://schemas.microsoft.com/office/drawing/2014/main" val="20000"/>
                    </a:ext>
                  </a:extLst>
                </a:gridCol>
                <a:gridCol w="2384749">
                  <a:extLst>
                    <a:ext uri="{9D8B030D-6E8A-4147-A177-3AD203B41FA5}">
                      <a16:colId xmlns:a16="http://schemas.microsoft.com/office/drawing/2014/main" val="20001"/>
                    </a:ext>
                  </a:extLst>
                </a:gridCol>
                <a:gridCol w="1362170">
                  <a:extLst>
                    <a:ext uri="{9D8B030D-6E8A-4147-A177-3AD203B41FA5}">
                      <a16:colId xmlns:a16="http://schemas.microsoft.com/office/drawing/2014/main" val="20002"/>
                    </a:ext>
                  </a:extLst>
                </a:gridCol>
                <a:gridCol w="2870944">
                  <a:extLst>
                    <a:ext uri="{9D8B030D-6E8A-4147-A177-3AD203B41FA5}">
                      <a16:colId xmlns:a16="http://schemas.microsoft.com/office/drawing/2014/main" val="20003"/>
                    </a:ext>
                  </a:extLst>
                </a:gridCol>
              </a:tblGrid>
              <a:tr h="188908">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FFFF00"/>
                          </a:solidFill>
                          <a:effectLst/>
                          <a:uLnTx/>
                          <a:uFillTx/>
                          <a:latin typeface="Calibri" panose="020F0502020204030204" pitchFamily="34" charset="0"/>
                          <a:ea typeface="ＭＳ Ｐゴシック" panose="020B0600070205080204" pitchFamily="34" charset="-128"/>
                          <a:cs typeface="+mn-cs"/>
                        </a:rPr>
                        <a:t>Weight Training Terminology</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bg1"/>
                        </a:solidFill>
                        <a:effectLst/>
                        <a:latin typeface="Calibri" pitchFamily="-1" charset="0"/>
                        <a:ea typeface="ＭＳ Ｐゴシック" pitchFamily="-1" charset="-128"/>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bg1"/>
                        </a:solidFill>
                        <a:effectLst/>
                        <a:latin typeface="Calibri" pitchFamily="-1" charset="0"/>
                        <a:ea typeface="ＭＳ Ｐゴシック" pitchFamily="-1" charset="-128"/>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bg1"/>
                        </a:solidFill>
                        <a:effectLst/>
                        <a:latin typeface="Calibri" pitchFamily="-1" charset="0"/>
                        <a:ea typeface="ＭＳ Ｐゴシック" pitchFamily="-1" charset="-128"/>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3130680275"/>
                  </a:ext>
                </a:extLst>
              </a:tr>
              <a:tr h="3649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bg1"/>
                          </a:solidFill>
                          <a:effectLst/>
                          <a:latin typeface="Calibri" pitchFamily="-1" charset="0"/>
                          <a:ea typeface="ＭＳ Ｐゴシック" pitchFamily="-1" charset="-128"/>
                        </a:rPr>
                        <a:t>Term</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1" charset="0"/>
                          <a:ea typeface="ＭＳ Ｐゴシック" pitchFamily="-1" charset="-128"/>
                        </a:rPr>
                        <a:t>Meaning</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1" charset="0"/>
                          <a:ea typeface="ＭＳ Ｐゴシック" pitchFamily="-1" charset="-128"/>
                        </a:rPr>
                        <a:t>Term </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itchFamily="-1" charset="0"/>
                          <a:ea typeface="ＭＳ Ｐゴシック" pitchFamily="-1" charset="-128"/>
                        </a:rPr>
                        <a:t>Meaning</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9124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Calibri" pitchFamily="-1" charset="0"/>
                          <a:ea typeface="ＭＳ Ｐゴシック" pitchFamily="-1" charset="-128"/>
                        </a:rPr>
                        <a:t>Repetitions (reps)</a:t>
                      </a: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1" charset="0"/>
                          <a:ea typeface="ＭＳ Ｐゴシック" pitchFamily="-1" charset="-128"/>
                        </a:rPr>
                        <a:t>The number of times a weight will be lifted in a sequence</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Calibri" pitchFamily="-1" charset="0"/>
                          <a:ea typeface="ＭＳ Ｐゴシック" pitchFamily="-1" charset="-128"/>
                        </a:rPr>
                        <a:t>Multi-joint</a:t>
                      </a: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1" charset="0"/>
                          <a:ea typeface="ＭＳ Ｐゴシック" pitchFamily="-1" charset="-128"/>
                        </a:rPr>
                        <a:t>Where two or more joints are involved, such as a squat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124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Calibri" pitchFamily="-1" charset="0"/>
                          <a:ea typeface="ＭＳ Ｐゴシック" pitchFamily="-1" charset="-128"/>
                        </a:rPr>
                        <a:t>Load</a:t>
                      </a: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1" charset="0"/>
                          <a:ea typeface="ＭＳ Ｐゴシック" pitchFamily="-1" charset="-128"/>
                        </a:rPr>
                        <a:t>The amount of weight to be lifted</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Calibri" pitchFamily="-1" charset="0"/>
                          <a:ea typeface="ＭＳ Ｐゴシック" pitchFamily="-1" charset="-128"/>
                        </a:rPr>
                        <a:t>Single joint</a:t>
                      </a: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1" charset="0"/>
                          <a:ea typeface="ＭＳ Ｐゴシック" pitchFamily="-1" charset="-128"/>
                        </a:rPr>
                        <a:t>Where only one joint is involved, such as a bicep curl and the elbow joint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124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Calibri" pitchFamily="-1" charset="0"/>
                          <a:ea typeface="ＭＳ Ｐゴシック" pitchFamily="-1" charset="-128"/>
                        </a:rPr>
                        <a:t>Sets</a:t>
                      </a: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1" charset="0"/>
                          <a:ea typeface="ＭＳ Ｐゴシック" pitchFamily="-1" charset="-128"/>
                        </a:rPr>
                        <a:t>A group of repetitions performed without a rest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Calibri" pitchFamily="-1" charset="0"/>
                          <a:ea typeface="ＭＳ Ｐゴシック" pitchFamily="-1" charset="-128"/>
                        </a:rPr>
                        <a:t>Free Weights</a:t>
                      </a: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alibri" pitchFamily="-1" charset="0"/>
                        <a:ea typeface="ＭＳ Ｐゴシック" pitchFamily="-1" charset="-128"/>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9124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Calibri" pitchFamily="-1" charset="0"/>
                          <a:ea typeface="ＭＳ Ｐゴシック" pitchFamily="-1" charset="-128"/>
                        </a:rPr>
                        <a:t>1RM</a:t>
                      </a: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1" charset="0"/>
                          <a:ea typeface="ＭＳ Ｐゴシック" pitchFamily="-1" charset="-128"/>
                        </a:rPr>
                        <a:t>The maximum weight that can be lifted in one maximal exertion</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Calibri" pitchFamily="-1" charset="0"/>
                          <a:ea typeface="ＭＳ Ｐゴシック" pitchFamily="-1" charset="-128"/>
                        </a:rPr>
                        <a:t>Machine</a:t>
                      </a: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alibri" pitchFamily="-1" charset="0"/>
                        <a:ea typeface="ＭＳ Ｐゴシック" pitchFamily="-1" charset="-128"/>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912465">
                <a:tc>
                  <a:txBody>
                    <a:bodyPr/>
                    <a:lstStyle/>
                    <a:p>
                      <a:pPr algn="ctr"/>
                      <a:r>
                        <a:rPr lang="en-GB" b="1" dirty="0">
                          <a:solidFill>
                            <a:srgbClr val="FF0000"/>
                          </a:solidFill>
                        </a:rPr>
                        <a:t>Speed of contraction</a:t>
                      </a:r>
                      <a:endParaRPr lang="en-AU" b="1" dirty="0">
                        <a:solidFill>
                          <a:srgbClr val="FF0000"/>
                        </a:solidFill>
                      </a:endParaRP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itchFamily="-1" charset="0"/>
                          <a:ea typeface="ＭＳ Ｐゴシック" pitchFamily="-1" charset="-128"/>
                        </a:rPr>
                        <a:t>The speed at which the weight is lifted</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Calibri" pitchFamily="-1" charset="0"/>
                          <a:ea typeface="ＭＳ Ｐゴシック" pitchFamily="-1" charset="-128"/>
                        </a:rPr>
                        <a:t>Own body resistance</a:t>
                      </a:r>
                    </a:p>
                  </a:txBody>
                  <a:tcPr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alibri" pitchFamily="-1" charset="0"/>
                        <a:ea typeface="ＭＳ Ｐゴシック" pitchFamily="-1"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alibri" pitchFamily="-1" charset="0"/>
                        <a:ea typeface="ＭＳ Ｐゴシック" pitchFamily="-1" charset="-128"/>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alibri" pitchFamily="-1" charset="0"/>
                        <a:ea typeface="ＭＳ Ｐゴシック" pitchFamily="-1" charset="-128"/>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pic>
        <p:nvPicPr>
          <p:cNvPr id="21" name="Picture 4" descr="File:Man Lifting Barbell Cartoon.svg">
            <a:extLst>
              <a:ext uri="{FF2B5EF4-FFF2-40B4-BE49-F238E27FC236}">
                <a16:creationId xmlns:a16="http://schemas.microsoft.com/office/drawing/2014/main" id="{01D63196-EF2A-4571-B2D6-EECB17CA6F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50" t="10211" r="25000" b="12011"/>
          <a:stretch/>
        </p:blipFill>
        <p:spPr bwMode="auto">
          <a:xfrm>
            <a:off x="6858000" y="3733800"/>
            <a:ext cx="1206769" cy="9072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fitness training cartoon">
            <a:extLst>
              <a:ext uri="{FF2B5EF4-FFF2-40B4-BE49-F238E27FC236}">
                <a16:creationId xmlns:a16="http://schemas.microsoft.com/office/drawing/2014/main" id="{9B44067C-EC00-479D-B729-61282614E0F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946" t="43507" r="27245" b="13379"/>
          <a:stretch/>
        </p:blipFill>
        <p:spPr bwMode="auto">
          <a:xfrm>
            <a:off x="6641317" y="5638800"/>
            <a:ext cx="1664483" cy="881197"/>
          </a:xfrm>
          <a:prstGeom prst="rect">
            <a:avLst/>
          </a:prstGeom>
          <a:noFill/>
          <a:extLst>
            <a:ext uri="{909E8E84-426E-40DD-AFC4-6F175D3DCCD1}">
              <a14:hiddenFill xmlns:a14="http://schemas.microsoft.com/office/drawing/2010/main">
                <a:solidFill>
                  <a:srgbClr val="FFFFFF"/>
                </a:solidFill>
              </a14:hiddenFill>
            </a:ext>
          </a:extLst>
        </p:spPr>
      </p:pic>
      <p:pic>
        <p:nvPicPr>
          <p:cNvPr id="177154" name="Picture 2" descr="Bench, Red, Gym, Exercise, Equipment, Weight, Fitness">
            <a:extLst>
              <a:ext uri="{FF2B5EF4-FFF2-40B4-BE49-F238E27FC236}">
                <a16:creationId xmlns:a16="http://schemas.microsoft.com/office/drawing/2014/main" id="{D4C42329-4E8E-4E82-876C-2AF906ED25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26418" y="4648200"/>
            <a:ext cx="1074582" cy="99961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C9EFC66F-95A4-B442-9351-C08D97F73F74}"/>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2971581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2438400" y="6416675"/>
            <a:ext cx="2895600" cy="365125"/>
          </a:xfrm>
        </p:spPr>
        <p:txBody>
          <a:bodyPr/>
          <a:lstStyle/>
          <a:p>
            <a:r>
              <a:rPr lang="en-US"/>
              <a:t>©PE STUDIES RESOURCES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graphicFrame>
        <p:nvGraphicFramePr>
          <p:cNvPr id="4" name="Table 3"/>
          <p:cNvGraphicFramePr>
            <a:graphicFrameLocks noGrp="1"/>
          </p:cNvGraphicFramePr>
          <p:nvPr/>
        </p:nvGraphicFramePr>
        <p:xfrm>
          <a:off x="283778" y="3500753"/>
          <a:ext cx="8686800" cy="2915922"/>
        </p:xfrm>
        <a:graphic>
          <a:graphicData uri="http://schemas.openxmlformats.org/drawingml/2006/table">
            <a:tbl>
              <a:tblPr firstRow="1" bandRow="1">
                <a:tableStyleId>{21E4AEA4-8DFA-4A89-87EB-49C32662AFE0}</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14798">
                <a:tc>
                  <a:txBody>
                    <a:bodyPr/>
                    <a:lstStyle/>
                    <a:p>
                      <a:pPr algn="ctr"/>
                      <a:endParaRPr lang="en-US" dirty="0">
                        <a:solidFill>
                          <a:schemeClr val="bg1"/>
                        </a:solidFill>
                      </a:endParaRPr>
                    </a:p>
                  </a:txBody>
                  <a:tcPr anchor="ctr">
                    <a:solidFill>
                      <a:schemeClr val="tx1"/>
                    </a:solidFill>
                  </a:tcPr>
                </a:tc>
                <a:tc>
                  <a:txBody>
                    <a:bodyPr/>
                    <a:lstStyle/>
                    <a:p>
                      <a:pPr algn="ctr"/>
                      <a:r>
                        <a:rPr lang="en-AU" b="1" dirty="0">
                          <a:solidFill>
                            <a:schemeClr val="bg1"/>
                          </a:solidFill>
                        </a:rPr>
                        <a:t>Speed of contraction</a:t>
                      </a:r>
                      <a:endParaRPr lang="en-US" b="1" dirty="0">
                        <a:solidFill>
                          <a:schemeClr val="bg1"/>
                        </a:solidFill>
                      </a:endParaRPr>
                    </a:p>
                  </a:txBody>
                  <a:tcPr anchor="ctr">
                    <a:solidFill>
                      <a:schemeClr val="tx1"/>
                    </a:solidFill>
                  </a:tcPr>
                </a:tc>
                <a:tc>
                  <a:txBody>
                    <a:bodyPr/>
                    <a:lstStyle/>
                    <a:p>
                      <a:pPr algn="ctr"/>
                      <a:r>
                        <a:rPr lang="en-AU" b="1" dirty="0">
                          <a:solidFill>
                            <a:schemeClr val="bg1"/>
                          </a:solidFill>
                        </a:rPr>
                        <a:t>%1RM</a:t>
                      </a:r>
                      <a:endParaRPr lang="en-US" b="1" dirty="0">
                        <a:solidFill>
                          <a:schemeClr val="bg1"/>
                        </a:solidFill>
                      </a:endParaRPr>
                    </a:p>
                  </a:txBody>
                  <a:tcPr anchor="ctr">
                    <a:solidFill>
                      <a:schemeClr val="tx1"/>
                    </a:solidFill>
                  </a:tcPr>
                </a:tc>
                <a:tc>
                  <a:txBody>
                    <a:bodyPr/>
                    <a:lstStyle/>
                    <a:p>
                      <a:pPr algn="ctr"/>
                      <a:r>
                        <a:rPr lang="en-AU" b="1" dirty="0">
                          <a:solidFill>
                            <a:schemeClr val="bg1"/>
                          </a:solidFill>
                        </a:rPr>
                        <a:t>Volume </a:t>
                      </a:r>
                    </a:p>
                    <a:p>
                      <a:pPr algn="ctr"/>
                      <a:r>
                        <a:rPr lang="en-AU" b="1" dirty="0">
                          <a:solidFill>
                            <a:schemeClr val="bg1"/>
                          </a:solidFill>
                        </a:rPr>
                        <a:t>(sets x reps)</a:t>
                      </a:r>
                      <a:endParaRPr lang="en-US" b="1" dirty="0">
                        <a:solidFill>
                          <a:schemeClr val="bg1"/>
                        </a:solidFill>
                      </a:endParaRPr>
                    </a:p>
                  </a:txBody>
                  <a:tcPr anchor="ctr">
                    <a:solidFill>
                      <a:schemeClr val="tx1"/>
                    </a:solidFill>
                  </a:tcPr>
                </a:tc>
                <a:tc>
                  <a:txBody>
                    <a:bodyPr/>
                    <a:lstStyle/>
                    <a:p>
                      <a:pPr algn="ctr"/>
                      <a:r>
                        <a:rPr lang="en-AU" b="1" dirty="0">
                          <a:solidFill>
                            <a:schemeClr val="bg1"/>
                          </a:solidFill>
                        </a:rPr>
                        <a:t>Recovery</a:t>
                      </a:r>
                      <a:endParaRPr lang="en-US" b="1" dirty="0">
                        <a:solidFill>
                          <a:schemeClr val="bg1"/>
                        </a:solidFill>
                      </a:endParaRPr>
                    </a:p>
                  </a:txBody>
                  <a:tcPr anchor="ctr">
                    <a:solidFill>
                      <a:schemeClr val="tx1"/>
                    </a:solidFill>
                  </a:tcPr>
                </a:tc>
                <a:extLst>
                  <a:ext uri="{0D108BD9-81ED-4DB2-BD59-A6C34878D82A}">
                    <a16:rowId xmlns:a16="http://schemas.microsoft.com/office/drawing/2014/main" val="10000"/>
                  </a:ext>
                </a:extLst>
              </a:tr>
              <a:tr h="550281">
                <a:tc>
                  <a:txBody>
                    <a:bodyPr/>
                    <a:lstStyle/>
                    <a:p>
                      <a:pPr algn="ctr"/>
                      <a:r>
                        <a:rPr lang="en-AU" b="1" dirty="0"/>
                        <a:t>Endurance</a:t>
                      </a:r>
                      <a:endParaRPr lang="en-US" b="1" dirty="0"/>
                    </a:p>
                  </a:txBody>
                  <a:tcPr anchor="ctr">
                    <a:solidFill>
                      <a:srgbClr val="FF0000"/>
                    </a:solidFill>
                  </a:tcPr>
                </a:tc>
                <a:tc>
                  <a:txBody>
                    <a:bodyPr/>
                    <a:lstStyle/>
                    <a:p>
                      <a:pPr algn="ctr"/>
                      <a:r>
                        <a:rPr lang="en-AU" dirty="0"/>
                        <a:t>medium</a:t>
                      </a:r>
                      <a:endParaRPr lang="en-US" dirty="0"/>
                    </a:p>
                  </a:txBody>
                  <a:tcPr anchor="ctr">
                    <a:solidFill>
                      <a:srgbClr val="FF0000"/>
                    </a:solidFill>
                  </a:tcPr>
                </a:tc>
                <a:tc>
                  <a:txBody>
                    <a:bodyPr/>
                    <a:lstStyle/>
                    <a:p>
                      <a:pPr algn="ctr"/>
                      <a:r>
                        <a:rPr lang="en-AU" dirty="0"/>
                        <a:t>40-50%</a:t>
                      </a:r>
                      <a:endParaRPr lang="en-US" dirty="0"/>
                    </a:p>
                  </a:txBody>
                  <a:tcPr anchor="ctr">
                    <a:solidFill>
                      <a:srgbClr val="FF0000"/>
                    </a:solidFill>
                  </a:tcPr>
                </a:tc>
                <a:tc>
                  <a:txBody>
                    <a:bodyPr/>
                    <a:lstStyle/>
                    <a:p>
                      <a:pPr algn="ctr"/>
                      <a:r>
                        <a:rPr lang="en-AU" dirty="0"/>
                        <a:t>2-3 x 15-30</a:t>
                      </a:r>
                      <a:endParaRPr lang="en-US" dirty="0"/>
                    </a:p>
                  </a:txBody>
                  <a:tcPr anchor="ctr">
                    <a:solidFill>
                      <a:srgbClr val="FF0000"/>
                    </a:solidFill>
                  </a:tcPr>
                </a:tc>
                <a:tc>
                  <a:txBody>
                    <a:bodyPr/>
                    <a:lstStyle/>
                    <a:p>
                      <a:pPr algn="ctr"/>
                      <a:r>
                        <a:rPr lang="en-AU" dirty="0"/>
                        <a:t>30sec-1min</a:t>
                      </a:r>
                      <a:endParaRPr lang="en-US" dirty="0"/>
                    </a:p>
                  </a:txBody>
                  <a:tcPr anchor="ctr">
                    <a:solidFill>
                      <a:srgbClr val="FF0000"/>
                    </a:solidFill>
                  </a:tcPr>
                </a:tc>
                <a:extLst>
                  <a:ext uri="{0D108BD9-81ED-4DB2-BD59-A6C34878D82A}">
                    <a16:rowId xmlns:a16="http://schemas.microsoft.com/office/drawing/2014/main" val="10001"/>
                  </a:ext>
                </a:extLst>
              </a:tr>
              <a:tr h="550281">
                <a:tc>
                  <a:txBody>
                    <a:bodyPr/>
                    <a:lstStyle/>
                    <a:p>
                      <a:pPr algn="ctr"/>
                      <a:r>
                        <a:rPr lang="en-AU" b="1" dirty="0"/>
                        <a:t>Hypertrophy</a:t>
                      </a:r>
                      <a:endParaRPr lang="en-US" b="1" dirty="0"/>
                    </a:p>
                  </a:txBody>
                  <a:tcPr anchor="ctr">
                    <a:solidFill>
                      <a:srgbClr val="00B0F0"/>
                    </a:solidFill>
                  </a:tcPr>
                </a:tc>
                <a:tc>
                  <a:txBody>
                    <a:bodyPr/>
                    <a:lstStyle/>
                    <a:p>
                      <a:pPr algn="ctr"/>
                      <a:r>
                        <a:rPr lang="en-AU" dirty="0"/>
                        <a:t>slow</a:t>
                      </a:r>
                      <a:endParaRPr lang="en-US" dirty="0"/>
                    </a:p>
                  </a:txBody>
                  <a:tcPr anchor="ctr">
                    <a:solidFill>
                      <a:srgbClr val="00B0F0"/>
                    </a:solidFill>
                  </a:tcPr>
                </a:tc>
                <a:tc>
                  <a:txBody>
                    <a:bodyPr/>
                    <a:lstStyle/>
                    <a:p>
                      <a:pPr algn="ctr"/>
                      <a:r>
                        <a:rPr lang="en-AU" dirty="0"/>
                        <a:t>65-75%</a:t>
                      </a:r>
                      <a:endParaRPr lang="en-US" dirty="0"/>
                    </a:p>
                  </a:txBody>
                  <a:tcPr anchor="ctr">
                    <a:solidFill>
                      <a:srgbClr val="00B0F0"/>
                    </a:solidFill>
                  </a:tcPr>
                </a:tc>
                <a:tc>
                  <a:txBody>
                    <a:bodyPr/>
                    <a:lstStyle/>
                    <a:p>
                      <a:pPr algn="ctr"/>
                      <a:r>
                        <a:rPr lang="en-AU" dirty="0"/>
                        <a:t>4-6 x 12-15</a:t>
                      </a:r>
                      <a:endParaRPr lang="en-US" dirty="0"/>
                    </a:p>
                  </a:txBody>
                  <a:tcPr anchor="ctr">
                    <a:solidFill>
                      <a:srgbClr val="00B0F0"/>
                    </a:solidFill>
                  </a:tcPr>
                </a:tc>
                <a:tc>
                  <a:txBody>
                    <a:bodyPr/>
                    <a:lstStyle/>
                    <a:p>
                      <a:pPr algn="ctr"/>
                      <a:r>
                        <a:rPr lang="en-AU" dirty="0"/>
                        <a:t>30sec-1min</a:t>
                      </a:r>
                      <a:endParaRPr lang="en-US" dirty="0"/>
                    </a:p>
                  </a:txBody>
                  <a:tcPr anchor="ctr">
                    <a:solidFill>
                      <a:srgbClr val="00B0F0"/>
                    </a:solidFill>
                  </a:tcPr>
                </a:tc>
                <a:extLst>
                  <a:ext uri="{0D108BD9-81ED-4DB2-BD59-A6C34878D82A}">
                    <a16:rowId xmlns:a16="http://schemas.microsoft.com/office/drawing/2014/main" val="10002"/>
                  </a:ext>
                </a:extLst>
              </a:tr>
              <a:tr h="550281">
                <a:tc>
                  <a:txBody>
                    <a:bodyPr/>
                    <a:lstStyle/>
                    <a:p>
                      <a:pPr algn="ctr"/>
                      <a:r>
                        <a:rPr lang="en-AU" b="1" dirty="0"/>
                        <a:t>Strength</a:t>
                      </a:r>
                      <a:endParaRPr lang="en-US" b="1" dirty="0"/>
                    </a:p>
                  </a:txBody>
                  <a:tcPr anchor="ctr">
                    <a:solidFill>
                      <a:srgbClr val="FFFF00"/>
                    </a:solidFill>
                  </a:tcPr>
                </a:tc>
                <a:tc>
                  <a:txBody>
                    <a:bodyPr/>
                    <a:lstStyle/>
                    <a:p>
                      <a:pPr algn="ctr"/>
                      <a:r>
                        <a:rPr lang="en-AU" dirty="0"/>
                        <a:t>slow</a:t>
                      </a:r>
                      <a:endParaRPr lang="en-US" dirty="0"/>
                    </a:p>
                  </a:txBody>
                  <a:tcPr anchor="ctr">
                    <a:solidFill>
                      <a:srgbClr val="FFFF00"/>
                    </a:solidFill>
                  </a:tcPr>
                </a:tc>
                <a:tc>
                  <a:txBody>
                    <a:bodyPr/>
                    <a:lstStyle/>
                    <a:p>
                      <a:pPr algn="ctr"/>
                      <a:r>
                        <a:rPr lang="en-AU" dirty="0"/>
                        <a:t>70-100%</a:t>
                      </a:r>
                      <a:endParaRPr lang="en-US" dirty="0"/>
                    </a:p>
                  </a:txBody>
                  <a:tcPr anchor="ctr">
                    <a:solidFill>
                      <a:srgbClr val="FFFF00"/>
                    </a:solidFill>
                  </a:tcPr>
                </a:tc>
                <a:tc>
                  <a:txBody>
                    <a:bodyPr/>
                    <a:lstStyle/>
                    <a:p>
                      <a:pPr algn="ctr"/>
                      <a:r>
                        <a:rPr lang="en-AU" dirty="0"/>
                        <a:t>3-5 x 1-10</a:t>
                      </a:r>
                      <a:endParaRPr lang="en-US" dirty="0"/>
                    </a:p>
                  </a:txBody>
                  <a:tcPr anchor="ctr">
                    <a:solidFill>
                      <a:srgbClr val="FFFF00"/>
                    </a:solidFill>
                  </a:tcPr>
                </a:tc>
                <a:tc>
                  <a:txBody>
                    <a:bodyPr/>
                    <a:lstStyle/>
                    <a:p>
                      <a:pPr algn="ctr"/>
                      <a:r>
                        <a:rPr lang="en-AU" dirty="0"/>
                        <a:t>2-3min</a:t>
                      </a:r>
                      <a:endParaRPr lang="en-US" dirty="0"/>
                    </a:p>
                  </a:txBody>
                  <a:tcPr anchor="ctr">
                    <a:solidFill>
                      <a:srgbClr val="FFFF00"/>
                    </a:solidFill>
                  </a:tcPr>
                </a:tc>
                <a:extLst>
                  <a:ext uri="{0D108BD9-81ED-4DB2-BD59-A6C34878D82A}">
                    <a16:rowId xmlns:a16="http://schemas.microsoft.com/office/drawing/2014/main" val="10003"/>
                  </a:ext>
                </a:extLst>
              </a:tr>
              <a:tr h="550281">
                <a:tc>
                  <a:txBody>
                    <a:bodyPr/>
                    <a:lstStyle/>
                    <a:p>
                      <a:pPr algn="ctr"/>
                      <a:r>
                        <a:rPr lang="en-AU" b="1" dirty="0"/>
                        <a:t>Power</a:t>
                      </a:r>
                      <a:endParaRPr lang="en-US" b="1" dirty="0"/>
                    </a:p>
                  </a:txBody>
                  <a:tcPr anchor="ctr">
                    <a:solidFill>
                      <a:srgbClr val="00B050"/>
                    </a:solidFill>
                  </a:tcPr>
                </a:tc>
                <a:tc>
                  <a:txBody>
                    <a:bodyPr/>
                    <a:lstStyle/>
                    <a:p>
                      <a:pPr algn="ctr"/>
                      <a:r>
                        <a:rPr lang="en-AU" dirty="0"/>
                        <a:t>fast</a:t>
                      </a:r>
                      <a:endParaRPr lang="en-US" dirty="0"/>
                    </a:p>
                  </a:txBody>
                  <a:tcPr anchor="ctr">
                    <a:solidFill>
                      <a:srgbClr val="00B050"/>
                    </a:solidFill>
                  </a:tcPr>
                </a:tc>
                <a:tc>
                  <a:txBody>
                    <a:bodyPr/>
                    <a:lstStyle/>
                    <a:p>
                      <a:pPr algn="ctr"/>
                      <a:r>
                        <a:rPr lang="en-AU" dirty="0"/>
                        <a:t>30-60%</a:t>
                      </a:r>
                      <a:endParaRPr lang="en-US" dirty="0"/>
                    </a:p>
                  </a:txBody>
                  <a:tcPr anchor="ctr">
                    <a:solidFill>
                      <a:srgbClr val="00B050"/>
                    </a:solidFill>
                  </a:tcPr>
                </a:tc>
                <a:tc>
                  <a:txBody>
                    <a:bodyPr/>
                    <a:lstStyle/>
                    <a:p>
                      <a:pPr algn="ctr"/>
                      <a:r>
                        <a:rPr lang="en-AU" dirty="0"/>
                        <a:t>2-3 x 10-12</a:t>
                      </a:r>
                      <a:endParaRPr lang="en-US" dirty="0"/>
                    </a:p>
                  </a:txBody>
                  <a:tcPr anchor="ctr">
                    <a:solidFill>
                      <a:srgbClr val="00B050"/>
                    </a:solidFill>
                  </a:tcPr>
                </a:tc>
                <a:tc>
                  <a:txBody>
                    <a:bodyPr/>
                    <a:lstStyle/>
                    <a:p>
                      <a:pPr algn="ctr"/>
                      <a:r>
                        <a:rPr lang="en-AU" dirty="0"/>
                        <a:t>2-3min</a:t>
                      </a:r>
                      <a:endParaRPr lang="en-US" dirty="0"/>
                    </a:p>
                  </a:txBody>
                  <a:tcPr anchor="ctr">
                    <a:solidFill>
                      <a:srgbClr val="00B050"/>
                    </a:solidFill>
                  </a:tcPr>
                </a:tc>
                <a:extLst>
                  <a:ext uri="{0D108BD9-81ED-4DB2-BD59-A6C34878D82A}">
                    <a16:rowId xmlns:a16="http://schemas.microsoft.com/office/drawing/2014/main" val="10004"/>
                  </a:ext>
                </a:extLst>
              </a:tr>
            </a:tbl>
          </a:graphicData>
        </a:graphic>
      </p:graphicFrame>
      <p:pic>
        <p:nvPicPr>
          <p:cNvPr id="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260801"/>
            <a:ext cx="457501" cy="457955"/>
          </a:xfrm>
          <a:prstGeom prst="rect">
            <a:avLst/>
          </a:prstGeom>
          <a:noFill/>
        </p:spPr>
      </p:pic>
      <p:sp>
        <p:nvSpPr>
          <p:cNvPr id="9" name="TextBox 8">
            <a:hlinkClick r:id="rId2" action="ppaction://hlinksldjump"/>
          </p:cNvPr>
          <p:cNvSpPr txBox="1"/>
          <p:nvPr/>
        </p:nvSpPr>
        <p:spPr>
          <a:xfrm>
            <a:off x="0" y="6642556"/>
            <a:ext cx="838200" cy="215444"/>
          </a:xfrm>
          <a:prstGeom prst="rect">
            <a:avLst/>
          </a:prstGeom>
          <a:noFill/>
        </p:spPr>
        <p:txBody>
          <a:bodyPr wrap="square" rtlCol="0">
            <a:spAutoFit/>
          </a:bodyPr>
          <a:lstStyle/>
          <a:p>
            <a:pPr algn="ctr"/>
            <a:r>
              <a:rPr lang="en-AU" sz="800" dirty="0"/>
              <a:t>Home</a:t>
            </a:r>
            <a:endParaRPr lang="en-US" sz="800" dirty="0"/>
          </a:p>
        </p:txBody>
      </p:sp>
      <p:sp>
        <p:nvSpPr>
          <p:cNvPr id="11" name="Content Placeholder 2">
            <a:extLst>
              <a:ext uri="{FF2B5EF4-FFF2-40B4-BE49-F238E27FC236}">
                <a16:creationId xmlns:a16="http://schemas.microsoft.com/office/drawing/2014/main" id="{E3E715E4-D1A2-449A-9824-2018EDC56504}"/>
              </a:ext>
            </a:extLst>
          </p:cNvPr>
          <p:cNvSpPr txBox="1">
            <a:spLocks/>
          </p:cNvSpPr>
          <p:nvPr/>
        </p:nvSpPr>
        <p:spPr>
          <a:xfrm>
            <a:off x="294291" y="1417104"/>
            <a:ext cx="8676287" cy="1979900"/>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r>
              <a:rPr lang="en-AU" sz="1800" dirty="0"/>
              <a:t>Manipulation of repetitions, sets, %1RM and recovery between sets determines type of weights training:</a:t>
            </a:r>
          </a:p>
          <a:p>
            <a:pPr marL="1060704" lvl="2" indent="-457200">
              <a:buFont typeface="Cambria Math" panose="02040503050406030204" pitchFamily="18" charset="0"/>
              <a:buChar char="⎯"/>
            </a:pPr>
            <a:r>
              <a:rPr lang="en-AU" sz="1800" dirty="0"/>
              <a:t>Local Muscular Endurance</a:t>
            </a:r>
          </a:p>
          <a:p>
            <a:pPr marL="1060704" lvl="2" indent="-457200">
              <a:buFont typeface="Cambria Math" panose="02040503050406030204" pitchFamily="18" charset="0"/>
              <a:buChar char="⎯"/>
            </a:pPr>
            <a:r>
              <a:rPr lang="en-AU" sz="1800" dirty="0"/>
              <a:t>Hypertrophy</a:t>
            </a:r>
          </a:p>
          <a:p>
            <a:pPr marL="1060704" lvl="2" indent="-457200">
              <a:buFont typeface="Cambria Math" panose="02040503050406030204" pitchFamily="18" charset="0"/>
              <a:buChar char="⎯"/>
            </a:pPr>
            <a:r>
              <a:rPr lang="en-AU" sz="1800" dirty="0"/>
              <a:t>Strength</a:t>
            </a:r>
          </a:p>
          <a:p>
            <a:pPr marL="1060704" lvl="2" indent="-457200">
              <a:buFont typeface="Cambria Math" panose="02040503050406030204" pitchFamily="18" charset="0"/>
              <a:buChar char="⎯"/>
            </a:pPr>
            <a:r>
              <a:rPr lang="en-AU" sz="1800" dirty="0"/>
              <a:t>Power</a:t>
            </a:r>
            <a:endParaRPr lang="en-US" sz="1800" dirty="0"/>
          </a:p>
        </p:txBody>
      </p:sp>
      <p:sp>
        <p:nvSpPr>
          <p:cNvPr id="12" name="TextBox 11">
            <a:extLst>
              <a:ext uri="{FF2B5EF4-FFF2-40B4-BE49-F238E27FC236}">
                <a16:creationId xmlns:a16="http://schemas.microsoft.com/office/drawing/2014/main" id="{5A11E431-E928-4ED6-A405-708F1EDFF51A}"/>
              </a:ext>
            </a:extLst>
          </p:cNvPr>
          <p:cNvSpPr txBox="1"/>
          <p:nvPr/>
        </p:nvSpPr>
        <p:spPr>
          <a:xfrm>
            <a:off x="294290" y="914400"/>
            <a:ext cx="3162299"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RESISTANCE TRAINING</a:t>
            </a:r>
          </a:p>
        </p:txBody>
      </p:sp>
      <p:pic>
        <p:nvPicPr>
          <p:cNvPr id="180228" name="Picture 4" descr="Image result for fitness training cartoon">
            <a:extLst>
              <a:ext uri="{FF2B5EF4-FFF2-40B4-BE49-F238E27FC236}">
                <a16:creationId xmlns:a16="http://schemas.microsoft.com/office/drawing/2014/main" id="{48BC8392-9E90-4728-9665-63B78525A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373" y="1737362"/>
            <a:ext cx="2439205" cy="158242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DCA8349-CB3F-4D36-87E3-DC0C24B58CDA}"/>
              </a:ext>
            </a:extLst>
          </p:cNvPr>
          <p:cNvSpPr/>
          <p:nvPr/>
        </p:nvSpPr>
        <p:spPr>
          <a:xfrm>
            <a:off x="6824663" y="3227452"/>
            <a:ext cx="2243137" cy="184666"/>
          </a:xfrm>
          <a:prstGeom prst="rect">
            <a:avLst/>
          </a:prstGeom>
        </p:spPr>
        <p:txBody>
          <a:bodyPr wrap="square">
            <a:spAutoFit/>
          </a:bodyPr>
          <a:lstStyle/>
          <a:p>
            <a:r>
              <a:rPr lang="en-AU" sz="600" dirty="0"/>
              <a:t>https://pixabay.com/en/sport-weight-lifting-weight-3735288/</a:t>
            </a:r>
          </a:p>
        </p:txBody>
      </p:sp>
      <p:sp>
        <p:nvSpPr>
          <p:cNvPr id="15" name="Title 1">
            <a:extLst>
              <a:ext uri="{FF2B5EF4-FFF2-40B4-BE49-F238E27FC236}">
                <a16:creationId xmlns:a16="http://schemas.microsoft.com/office/drawing/2014/main" id="{BC1FED61-3B98-8841-B49D-70D47F439502}"/>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275262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295400"/>
            <a:ext cx="8572500" cy="4961188"/>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r>
              <a:rPr lang="en-AU" sz="1800" dirty="0"/>
              <a:t>Series of repeated bouts of exercise interrupted by pre - determined rest periods or lighter exercise</a:t>
            </a:r>
          </a:p>
          <a:p>
            <a:pPr>
              <a:spcBef>
                <a:spcPct val="0"/>
              </a:spcBef>
            </a:pPr>
            <a:r>
              <a:rPr lang="en-US" altLang="en-US" sz="1800" dirty="0">
                <a:ea typeface="ＭＳ Ｐゴシック" panose="020B0600070205080204" pitchFamily="34" charset="-128"/>
              </a:rPr>
              <a:t>Depending on the length of the work &amp; rest periods, interval training can be used to develop any of the three energy systems</a:t>
            </a:r>
          </a:p>
          <a:p>
            <a:pPr>
              <a:spcBef>
                <a:spcPct val="0"/>
              </a:spcBef>
              <a:buFont typeface="Wingdings" panose="05000000000000000000" pitchFamily="2" charset="2"/>
              <a:buNone/>
            </a:pPr>
            <a:endParaRPr lang="en-US" altLang="en-US" sz="1000" dirty="0">
              <a:ea typeface="ＭＳ Ｐゴシック" panose="020B0600070205080204" pitchFamily="34" charset="-128"/>
            </a:endParaRPr>
          </a:p>
          <a:p>
            <a:pPr>
              <a:spcBef>
                <a:spcPct val="0"/>
              </a:spcBef>
            </a:pPr>
            <a:r>
              <a:rPr lang="en-US" altLang="en-US" sz="1800" b="1" dirty="0">
                <a:ea typeface="ＭＳ Ｐゴシック" panose="020B0600070205080204" pitchFamily="34" charset="-128"/>
              </a:rPr>
              <a:t>Benefits of Interval Training:</a:t>
            </a:r>
          </a:p>
          <a:p>
            <a:pPr lvl="1">
              <a:spcBef>
                <a:spcPct val="0"/>
              </a:spcBef>
            </a:pPr>
            <a:r>
              <a:rPr lang="en-US" altLang="en-US" sz="1800" dirty="0">
                <a:ea typeface="ＭＳ Ｐゴシック" panose="020B0600070205080204" pitchFamily="34" charset="-128"/>
              </a:rPr>
              <a:t>Higher intensities can be maintained for the </a:t>
            </a:r>
          </a:p>
          <a:p>
            <a:pPr>
              <a:spcBef>
                <a:spcPct val="0"/>
              </a:spcBef>
              <a:buFont typeface="Wingdings" panose="05000000000000000000" pitchFamily="2" charset="2"/>
              <a:buNone/>
            </a:pPr>
            <a:r>
              <a:rPr lang="en-US" altLang="en-US" sz="1800" dirty="0">
                <a:ea typeface="ＭＳ Ｐゴシック" panose="020B0600070205080204" pitchFamily="34" charset="-128"/>
              </a:rPr>
              <a:t>	        work phase of the program, enhancing the </a:t>
            </a:r>
          </a:p>
          <a:p>
            <a:pPr>
              <a:spcBef>
                <a:spcPct val="0"/>
              </a:spcBef>
              <a:buFont typeface="Wingdings" panose="05000000000000000000" pitchFamily="2" charset="2"/>
              <a:buNone/>
            </a:pPr>
            <a:r>
              <a:rPr lang="en-US" altLang="en-US" sz="1800" dirty="0">
                <a:ea typeface="ＭＳ Ｐゴシック" panose="020B0600070205080204" pitchFamily="34" charset="-128"/>
              </a:rPr>
              <a:t>	        quality of the session</a:t>
            </a:r>
          </a:p>
          <a:p>
            <a:pPr lvl="1">
              <a:spcBef>
                <a:spcPct val="0"/>
              </a:spcBef>
            </a:pPr>
            <a:r>
              <a:rPr lang="en-US" altLang="en-US" sz="1800" dirty="0">
                <a:ea typeface="ＭＳ Ｐゴシック" panose="020B0600070205080204" pitchFamily="34" charset="-128"/>
              </a:rPr>
              <a:t>Pacing can be developed</a:t>
            </a:r>
          </a:p>
          <a:p>
            <a:pPr lvl="1">
              <a:spcBef>
                <a:spcPct val="0"/>
              </a:spcBef>
            </a:pPr>
            <a:r>
              <a:rPr lang="en-US" altLang="en-US" sz="1800" dirty="0">
                <a:ea typeface="ＭＳ Ｐゴシック" panose="020B0600070205080204" pitchFamily="34" charset="-128"/>
              </a:rPr>
              <a:t>Specific energy systems can be targeted</a:t>
            </a:r>
          </a:p>
          <a:p>
            <a:pPr lvl="1">
              <a:spcBef>
                <a:spcPct val="0"/>
              </a:spcBef>
            </a:pPr>
            <a:r>
              <a:rPr lang="en-US" altLang="en-US" sz="1800" dirty="0">
                <a:ea typeface="ＭＳ Ｐゴシック" panose="020B0600070205080204" pitchFamily="34" charset="-128"/>
              </a:rPr>
              <a:t>Lactate tolerance (medium-interval), which </a:t>
            </a:r>
          </a:p>
          <a:p>
            <a:pPr marL="457200" lvl="1" indent="0">
              <a:spcBef>
                <a:spcPct val="0"/>
              </a:spcBef>
              <a:buNone/>
            </a:pPr>
            <a:r>
              <a:rPr lang="en-US" altLang="en-US" sz="1800" dirty="0">
                <a:ea typeface="ＭＳ Ｐゴシック" panose="020B0600070205080204" pitchFamily="34" charset="-128"/>
              </a:rPr>
              <a:t>      is crucial in many sporting pursuits, can be </a:t>
            </a:r>
          </a:p>
          <a:p>
            <a:pPr>
              <a:spcBef>
                <a:spcPct val="0"/>
              </a:spcBef>
              <a:buFont typeface="Wingdings" panose="05000000000000000000" pitchFamily="2" charset="2"/>
              <a:buNone/>
            </a:pPr>
            <a:r>
              <a:rPr lang="en-US" altLang="en-US" sz="1800" dirty="0">
                <a:ea typeface="ＭＳ Ｐゴシック" panose="020B0600070205080204" pitchFamily="34" charset="-128"/>
              </a:rPr>
              <a:t>	        developed</a:t>
            </a:r>
          </a:p>
          <a:p>
            <a:pPr lvl="1">
              <a:spcBef>
                <a:spcPct val="0"/>
              </a:spcBef>
            </a:pPr>
            <a:r>
              <a:rPr lang="en-US" altLang="en-US" sz="1800" dirty="0">
                <a:ea typeface="ＭＳ Ｐゴシック" panose="020B0600070205080204" pitchFamily="34" charset="-128"/>
              </a:rPr>
              <a:t>Interval sessions can be specific to the game,</a:t>
            </a:r>
          </a:p>
          <a:p>
            <a:pPr marL="457200" lvl="1" indent="0">
              <a:spcBef>
                <a:spcPct val="0"/>
              </a:spcBef>
              <a:buNone/>
            </a:pPr>
            <a:r>
              <a:rPr lang="en-US" altLang="en-US" sz="1800" dirty="0">
                <a:ea typeface="ＭＳ Ｐゴシック" panose="020B0600070205080204" pitchFamily="34" charset="-128"/>
              </a:rPr>
              <a:t>      with similar work-to-rest ratios</a:t>
            </a:r>
          </a:p>
          <a:p>
            <a:pPr lvl="1">
              <a:spcBef>
                <a:spcPct val="0"/>
              </a:spcBef>
            </a:pPr>
            <a:r>
              <a:rPr lang="en-US" altLang="en-US" sz="1800" dirty="0">
                <a:ea typeface="ＭＳ Ｐゴシック" panose="020B0600070205080204" pitchFamily="34" charset="-128"/>
              </a:rPr>
              <a:t>Sessions are highly structured, which enables</a:t>
            </a:r>
          </a:p>
          <a:p>
            <a:pPr marL="457200" lvl="1" indent="0">
              <a:spcBef>
                <a:spcPct val="0"/>
              </a:spcBef>
              <a:buNone/>
            </a:pPr>
            <a:r>
              <a:rPr lang="en-US" altLang="en-US" sz="1800" dirty="0">
                <a:ea typeface="ＭＳ Ｐゴシック" panose="020B0600070205080204" pitchFamily="34" charset="-128"/>
              </a:rPr>
              <a:t>     progress to be measured</a:t>
            </a:r>
          </a:p>
          <a:p>
            <a:pPr marL="457200" lvl="1" indent="0">
              <a:spcBef>
                <a:spcPct val="0"/>
              </a:spcBef>
              <a:buNone/>
            </a:pPr>
            <a:endParaRPr lang="en-US" altLang="en-US" sz="1800" dirty="0">
              <a:ea typeface="ＭＳ Ｐゴシック" panose="020B0600070205080204" pitchFamily="34" charset="-128"/>
              <a:hlinkClick r:id="rId2"/>
            </a:endParaRPr>
          </a:p>
          <a:p>
            <a:pPr marL="457200" lvl="1" indent="0">
              <a:spcBef>
                <a:spcPct val="0"/>
              </a:spcBef>
              <a:buNone/>
            </a:pPr>
            <a:endParaRPr lang="en-US" altLang="en-US" sz="1800" dirty="0">
              <a:ea typeface="ＭＳ Ｐゴシック" panose="020B0600070205080204" pitchFamily="34" charset="-128"/>
              <a:hlinkClick r:id="rId2"/>
            </a:endParaRPr>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a:xfrm>
            <a:off x="3124200" y="6523756"/>
            <a:ext cx="2895600" cy="365125"/>
          </a:xfrm>
        </p:spPr>
        <p:txBody>
          <a:bodyPr/>
          <a:lstStyle/>
          <a:p>
            <a:r>
              <a:rPr lang="en-US"/>
              <a:t>©PE STUDIES RESOURCES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0" y="6324600"/>
            <a:ext cx="457501" cy="457955"/>
          </a:xfrm>
          <a:prstGeom prst="rect">
            <a:avLst/>
          </a:prstGeom>
          <a:noFill/>
        </p:spPr>
      </p:pic>
      <p:sp>
        <p:nvSpPr>
          <p:cNvPr id="11" name="TextBox 10">
            <a:hlinkClick r:id="rId3" action="ppaction://hlinksldjump"/>
          </p:cNvPr>
          <p:cNvSpPr txBox="1"/>
          <p:nvPr/>
        </p:nvSpPr>
        <p:spPr>
          <a:xfrm>
            <a:off x="-152400" y="6706355"/>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381150" y="819090"/>
            <a:ext cx="304800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INTERVAL TRAINING:</a:t>
            </a:r>
          </a:p>
        </p:txBody>
      </p:sp>
      <p:pic>
        <p:nvPicPr>
          <p:cNvPr id="162822" name="Picture 6" descr="Image result for fitness training cartoon">
            <a:extLst>
              <a:ext uri="{FF2B5EF4-FFF2-40B4-BE49-F238E27FC236}">
                <a16:creationId xmlns:a16="http://schemas.microsoft.com/office/drawing/2014/main" id="{61840731-4BAC-447D-A1EF-1234B062C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8369" y="3805841"/>
            <a:ext cx="2143125" cy="214312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62820" name="Picture 4" descr="Image result for stop watch">
            <a:extLst>
              <a:ext uri="{FF2B5EF4-FFF2-40B4-BE49-F238E27FC236}">
                <a16:creationId xmlns:a16="http://schemas.microsoft.com/office/drawing/2014/main" id="{9E99D280-49DD-45F0-9CDE-06513F71A1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20229" y="2176083"/>
            <a:ext cx="2057401" cy="24700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143C882-25DC-455D-8361-562ABC102849}"/>
              </a:ext>
            </a:extLst>
          </p:cNvPr>
          <p:cNvSpPr/>
          <p:nvPr/>
        </p:nvSpPr>
        <p:spPr>
          <a:xfrm>
            <a:off x="7158038" y="5715000"/>
            <a:ext cx="1423788" cy="184666"/>
          </a:xfrm>
          <a:prstGeom prst="rect">
            <a:avLst/>
          </a:prstGeom>
        </p:spPr>
        <p:txBody>
          <a:bodyPr wrap="none">
            <a:spAutoFit/>
          </a:bodyPr>
          <a:lstStyle/>
          <a:p>
            <a:r>
              <a:rPr lang="en-AU" sz="600" dirty="0"/>
              <a:t>https://pxhere.com/en/photo/1459191</a:t>
            </a:r>
          </a:p>
        </p:txBody>
      </p:sp>
      <p:sp>
        <p:nvSpPr>
          <p:cNvPr id="4" name="Rectangle 3">
            <a:extLst>
              <a:ext uri="{FF2B5EF4-FFF2-40B4-BE49-F238E27FC236}">
                <a16:creationId xmlns:a16="http://schemas.microsoft.com/office/drawing/2014/main" id="{A4DD900D-E36F-4C67-8EF6-5AD14B1B4984}"/>
              </a:ext>
            </a:extLst>
          </p:cNvPr>
          <p:cNvSpPr/>
          <p:nvPr/>
        </p:nvSpPr>
        <p:spPr>
          <a:xfrm>
            <a:off x="7662910" y="3523218"/>
            <a:ext cx="1171151" cy="369332"/>
          </a:xfrm>
          <a:prstGeom prst="rect">
            <a:avLst/>
          </a:prstGeom>
        </p:spPr>
        <p:txBody>
          <a:bodyPr wrap="square">
            <a:spAutoFit/>
          </a:bodyPr>
          <a:lstStyle/>
          <a:p>
            <a:pPr algn="r"/>
            <a:r>
              <a:rPr lang="en-AU" sz="600" dirty="0"/>
              <a:t>https://commons.wikimedia.org/wiki/File:Dtjohnnymonkey-Stopwatch-no-shading.svg</a:t>
            </a:r>
          </a:p>
        </p:txBody>
      </p:sp>
      <p:sp>
        <p:nvSpPr>
          <p:cNvPr id="13" name="Rectangle 12">
            <a:extLst>
              <a:ext uri="{FF2B5EF4-FFF2-40B4-BE49-F238E27FC236}">
                <a16:creationId xmlns:a16="http://schemas.microsoft.com/office/drawing/2014/main" id="{539990BA-F3D0-4FF0-A8C7-69897A766391}"/>
              </a:ext>
            </a:extLst>
          </p:cNvPr>
          <p:cNvSpPr/>
          <p:nvPr/>
        </p:nvSpPr>
        <p:spPr>
          <a:xfrm>
            <a:off x="457200" y="5943600"/>
            <a:ext cx="8522394" cy="323165"/>
          </a:xfrm>
          <a:prstGeom prst="rect">
            <a:avLst/>
          </a:prstGeom>
          <a:solidFill>
            <a:srgbClr val="00B050"/>
          </a:solidFill>
        </p:spPr>
        <p:style>
          <a:lnRef idx="1">
            <a:schemeClr val="accent4"/>
          </a:lnRef>
          <a:fillRef idx="2">
            <a:schemeClr val="accent4"/>
          </a:fillRef>
          <a:effectRef idx="1">
            <a:schemeClr val="accent4"/>
          </a:effectRef>
          <a:fontRef idx="minor">
            <a:schemeClr val="dk1"/>
          </a:fontRef>
        </p:style>
        <p:txBody>
          <a:bodyPr wrap="square">
            <a:spAutoFit/>
          </a:bodyPr>
          <a:lstStyle/>
          <a:p>
            <a:pPr algn="ctr">
              <a:spcBef>
                <a:spcPct val="0"/>
              </a:spcBef>
            </a:pPr>
            <a:r>
              <a:rPr lang="en-US" altLang="en-US" sz="1500" b="1" dirty="0">
                <a:solidFill>
                  <a:schemeClr val="bg1"/>
                </a:solidFill>
                <a:ea typeface="ＭＳ Ｐゴシック" panose="020B0600070205080204" pitchFamily="34" charset="-128"/>
              </a:rPr>
              <a:t>Interval training can be further classified into long, intermediate, short, or high-intensity interval training</a:t>
            </a:r>
          </a:p>
        </p:txBody>
      </p:sp>
      <p:sp>
        <p:nvSpPr>
          <p:cNvPr id="17" name="Title 1">
            <a:extLst>
              <a:ext uri="{FF2B5EF4-FFF2-40B4-BE49-F238E27FC236}">
                <a16:creationId xmlns:a16="http://schemas.microsoft.com/office/drawing/2014/main" id="{8E11C23E-4F8B-924B-9F6C-C6DA91CE132D}"/>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168440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355" y="1479567"/>
            <a:ext cx="8567245" cy="4876783"/>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a:spcBef>
                <a:spcPct val="0"/>
              </a:spcBef>
            </a:pPr>
            <a:r>
              <a:rPr lang="en-US" altLang="en-US" sz="1800" b="1" dirty="0">
                <a:ea typeface="ＭＳ Ｐゴシック" panose="020B0600070205080204" pitchFamily="34" charset="-128"/>
              </a:rPr>
              <a:t>Long Interval Training </a:t>
            </a:r>
            <a:r>
              <a:rPr lang="en-US" altLang="en-US" sz="1800" dirty="0">
                <a:ea typeface="ＭＳ Ｐゴシック" panose="020B0600070205080204" pitchFamily="34" charset="-128"/>
              </a:rPr>
              <a:t>is where the work period is dominated by the Aerobic energy system</a:t>
            </a:r>
          </a:p>
          <a:p>
            <a:pPr lvl="1">
              <a:spcBef>
                <a:spcPct val="0"/>
              </a:spcBef>
            </a:pPr>
            <a:r>
              <a:rPr lang="en-US" altLang="en-US" sz="1800" dirty="0">
                <a:ea typeface="ＭＳ Ｐゴシック" panose="020B0600070205080204" pitchFamily="34" charset="-128"/>
              </a:rPr>
              <a:t>This occurs when the work period is 1 minute or longer, or the work-to-rest ratio is 1:1 or greater (2:1, 3:1 etc.)</a:t>
            </a:r>
          </a:p>
          <a:p>
            <a:pPr lvl="1">
              <a:spcBef>
                <a:spcPct val="0"/>
              </a:spcBef>
            </a:pPr>
            <a:r>
              <a:rPr lang="en-US" altLang="en-US" sz="1800" dirty="0">
                <a:ea typeface="ＭＳ Ｐゴシック" panose="020B0600070205080204" pitchFamily="34" charset="-128"/>
              </a:rPr>
              <a:t>For example:</a:t>
            </a: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lvl="1">
              <a:spcBef>
                <a:spcPct val="0"/>
              </a:spcBef>
            </a:pPr>
            <a:r>
              <a:rPr lang="en-US" altLang="en-US" sz="1800" dirty="0">
                <a:ea typeface="ＭＳ Ｐゴシック" panose="020B0600070205080204" pitchFamily="34" charset="-128"/>
              </a:rPr>
              <a:t>The aim of long-interval training is to increase the </a:t>
            </a:r>
          </a:p>
          <a:p>
            <a:pPr lvl="1">
              <a:spcBef>
                <a:spcPct val="0"/>
              </a:spcBef>
              <a:buNone/>
            </a:pPr>
            <a:r>
              <a:rPr lang="en-US" altLang="en-US" sz="1800" dirty="0">
                <a:ea typeface="ＭＳ Ｐゴシック" panose="020B0600070205080204" pitchFamily="34" charset="-128"/>
              </a:rPr>
              <a:t>	performer’s lactate threshold (LT)</a:t>
            </a:r>
          </a:p>
          <a:p>
            <a:pPr lvl="1">
              <a:spcBef>
                <a:spcPct val="0"/>
              </a:spcBef>
              <a:buNone/>
            </a:pPr>
            <a:endParaRPr lang="en-US" altLang="en-US" sz="1000" b="1" dirty="0">
              <a:ea typeface="ＭＳ Ｐゴシック" panose="020B0600070205080204" pitchFamily="34" charset="-128"/>
            </a:endParaRPr>
          </a:p>
          <a:p>
            <a:pPr lvl="1">
              <a:spcBef>
                <a:spcPct val="0"/>
              </a:spcBef>
            </a:pPr>
            <a:r>
              <a:rPr lang="en-US" altLang="en-US" sz="1800" dirty="0">
                <a:ea typeface="ＭＳ Ｐゴシック" panose="020B0600070205080204" pitchFamily="34" charset="-128"/>
              </a:rPr>
              <a:t>Beneficial in developing pacing (pace required to</a:t>
            </a:r>
          </a:p>
          <a:p>
            <a:pPr lvl="1">
              <a:spcBef>
                <a:spcPct val="0"/>
              </a:spcBef>
              <a:buNone/>
            </a:pPr>
            <a:r>
              <a:rPr lang="en-US" altLang="en-US" sz="1800" dirty="0">
                <a:ea typeface="ＭＳ Ｐゴシック" panose="020B0600070205080204" pitchFamily="34" charset="-128"/>
              </a:rPr>
              <a:t>      achieve a certain time in an aerobic dominated event)</a:t>
            </a:r>
          </a:p>
          <a:p>
            <a:pPr>
              <a:spcBef>
                <a:spcPct val="0"/>
              </a:spcBef>
              <a:buFont typeface="Wingdings" panose="05000000000000000000" pitchFamily="2" charset="2"/>
              <a:buNone/>
            </a:pPr>
            <a:endParaRPr lang="en-US" altLang="en-US" sz="1800" dirty="0">
              <a:ea typeface="ＭＳ Ｐゴシック" panose="020B0600070205080204" pitchFamily="34" charset="-128"/>
            </a:endParaRPr>
          </a:p>
          <a:p>
            <a:pPr>
              <a:spcBef>
                <a:spcPct val="0"/>
              </a:spcBef>
              <a:buFont typeface="Wingdings" panose="05000000000000000000" pitchFamily="2" charset="2"/>
              <a:buNone/>
            </a:pPr>
            <a:endParaRPr lang="en-US" altLang="en-US" sz="1800" u="sng" dirty="0">
              <a:ea typeface="ＭＳ Ｐゴシック" panose="020B0600070205080204" pitchFamily="34" charset="-128"/>
            </a:endParaRPr>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419100" y="1019900"/>
            <a:ext cx="33526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LONG INTERVAL TRAINING:</a:t>
            </a:r>
          </a:p>
        </p:txBody>
      </p:sp>
      <p:sp>
        <p:nvSpPr>
          <p:cNvPr id="6" name="Rectangle 5">
            <a:extLst>
              <a:ext uri="{FF2B5EF4-FFF2-40B4-BE49-F238E27FC236}">
                <a16:creationId xmlns:a16="http://schemas.microsoft.com/office/drawing/2014/main" id="{84D2C33D-F038-445E-BF92-983AAE9B18F9}"/>
              </a:ext>
            </a:extLst>
          </p:cNvPr>
          <p:cNvSpPr/>
          <p:nvPr/>
        </p:nvSpPr>
        <p:spPr>
          <a:xfrm>
            <a:off x="5791200" y="6193909"/>
            <a:ext cx="3352800" cy="184666"/>
          </a:xfrm>
          <a:prstGeom prst="rect">
            <a:avLst/>
          </a:prstGeom>
        </p:spPr>
        <p:txBody>
          <a:bodyPr wrap="square">
            <a:spAutoFit/>
          </a:bodyPr>
          <a:lstStyle/>
          <a:p>
            <a:r>
              <a:rPr lang="en-AU" sz="600" dirty="0"/>
              <a:t>https://www.offutt.af.mil/News/Commentaries/Display/Article/312677/a-marathon-to-remember/</a:t>
            </a:r>
          </a:p>
        </p:txBody>
      </p:sp>
      <p:pic>
        <p:nvPicPr>
          <p:cNvPr id="14" name="Picture 13">
            <a:extLst>
              <a:ext uri="{FF2B5EF4-FFF2-40B4-BE49-F238E27FC236}">
                <a16:creationId xmlns:a16="http://schemas.microsoft.com/office/drawing/2014/main" id="{771F24F7-43DD-44A0-9637-49E3AB516BA4}"/>
              </a:ext>
            </a:extLst>
          </p:cNvPr>
          <p:cNvPicPr>
            <a:picLocks noChangeAspect="1"/>
          </p:cNvPicPr>
          <p:nvPr/>
        </p:nvPicPr>
        <p:blipFill rotWithShape="1">
          <a:blip r:embed="rId4"/>
          <a:srcRect r="1920"/>
          <a:stretch/>
        </p:blipFill>
        <p:spPr>
          <a:xfrm>
            <a:off x="647700" y="2876248"/>
            <a:ext cx="5600700" cy="1619551"/>
          </a:xfrm>
          <a:prstGeom prst="rect">
            <a:avLst/>
          </a:prstGeom>
        </p:spPr>
      </p:pic>
      <p:pic>
        <p:nvPicPr>
          <p:cNvPr id="171012" name="Picture 4" descr="Image result for fitness training cartoon">
            <a:extLst>
              <a:ext uri="{FF2B5EF4-FFF2-40B4-BE49-F238E27FC236}">
                <a16:creationId xmlns:a16="http://schemas.microsoft.com/office/drawing/2014/main" id="{79255663-B4CF-40EE-8459-4451B8A4B4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9182" y="3378126"/>
            <a:ext cx="2396218" cy="2794074"/>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7C1FA50C-B97E-3F4D-A252-14E78BA2D7C2}"/>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128499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479567"/>
            <a:ext cx="8114999" cy="4921233"/>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pPr>
              <a:spcBef>
                <a:spcPct val="0"/>
              </a:spcBef>
            </a:pPr>
            <a:r>
              <a:rPr lang="en-US" altLang="en-US" sz="1800" b="1" dirty="0">
                <a:ea typeface="ＭＳ Ｐゴシック" panose="020B0600070205080204" pitchFamily="34" charset="-128"/>
              </a:rPr>
              <a:t>Intermediate Interval (or Medium Interval) Training </a:t>
            </a:r>
            <a:r>
              <a:rPr lang="en-US" altLang="en-US" sz="1800" dirty="0">
                <a:ea typeface="ＭＳ Ｐゴシック" panose="020B0600070205080204" pitchFamily="34" charset="-128"/>
              </a:rPr>
              <a:t>is where the work period is dominated by the Anaerobic Glycolysis system</a:t>
            </a:r>
          </a:p>
          <a:p>
            <a:pPr lvl="1">
              <a:spcBef>
                <a:spcPct val="0"/>
              </a:spcBef>
            </a:pPr>
            <a:r>
              <a:rPr lang="en-US" altLang="en-US" sz="1800" dirty="0">
                <a:ea typeface="ＭＳ Ｐゴシック" panose="020B0600070205080204" pitchFamily="34" charset="-128"/>
              </a:rPr>
              <a:t>This occurs either when the work period is between 10 &amp; 60 seconds or when the work-to-rest ratio is 1:2 or 1:3</a:t>
            </a:r>
          </a:p>
          <a:p>
            <a:pPr>
              <a:spcBef>
                <a:spcPct val="0"/>
              </a:spcBef>
              <a:buFont typeface="Wingdings" panose="05000000000000000000" pitchFamily="2" charset="2"/>
              <a:buNone/>
            </a:pPr>
            <a:endParaRPr lang="en-US" altLang="en-US" sz="1000" dirty="0">
              <a:ea typeface="ＭＳ Ｐゴシック" panose="020B0600070205080204" pitchFamily="34" charset="-128"/>
            </a:endParaRPr>
          </a:p>
          <a:p>
            <a:pPr lvl="1">
              <a:spcBef>
                <a:spcPct val="0"/>
              </a:spcBef>
            </a:pPr>
            <a:r>
              <a:rPr lang="en-US" altLang="en-US" sz="1800" dirty="0">
                <a:solidFill>
                  <a:prstClr val="black"/>
                </a:solidFill>
                <a:ea typeface="ＭＳ Ｐゴシック" panose="020B0600070205080204" pitchFamily="34" charset="-128"/>
              </a:rPr>
              <a:t>The aim is to develop tolerance of lactic acid</a:t>
            </a:r>
          </a:p>
          <a:p>
            <a:pPr lvl="2">
              <a:spcBef>
                <a:spcPct val="0"/>
              </a:spcBef>
              <a:buFont typeface="Wingdings" pitchFamily="2" charset="2"/>
              <a:buChar char="§"/>
            </a:pPr>
            <a:r>
              <a:rPr lang="en-US" altLang="en-US" sz="1800" dirty="0">
                <a:solidFill>
                  <a:prstClr val="black"/>
                </a:solidFill>
                <a:ea typeface="ＭＳ Ｐゴシック" panose="020B0600070205080204" pitchFamily="34" charset="-128"/>
              </a:rPr>
              <a:t>This is particularly important for team sports that regularly require performers to maintain high intensity output in the presence of metabolic by-products</a:t>
            </a:r>
            <a:endParaRPr lang="en-US" altLang="en-US" sz="1800" b="1" dirty="0">
              <a:solidFill>
                <a:prstClr val="black"/>
              </a:solidFill>
              <a:ea typeface="ＭＳ Ｐゴシック" panose="020B0600070205080204" pitchFamily="34" charset="-128"/>
              <a:hlinkClick r:id="rId2"/>
            </a:endParaRPr>
          </a:p>
          <a:p>
            <a:pPr>
              <a:spcBef>
                <a:spcPct val="0"/>
              </a:spcBef>
              <a:buFont typeface="Wingdings" panose="05000000000000000000" pitchFamily="2" charset="2"/>
              <a:buNone/>
            </a:pPr>
            <a:endParaRPr lang="en-US" altLang="en-US" sz="1800" b="1" dirty="0">
              <a:ea typeface="ＭＳ Ｐゴシック" panose="020B0600070205080204" pitchFamily="34" charset="-128"/>
              <a:hlinkClick r:id="rId2"/>
            </a:endParaRPr>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1" name="TextBox 10">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381150" y="1016041"/>
            <a:ext cx="44194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INTERMEDIATE INTERVAL TRAINING:</a:t>
            </a:r>
          </a:p>
        </p:txBody>
      </p:sp>
      <p:sp>
        <p:nvSpPr>
          <p:cNvPr id="2" name="AutoShape 2" descr="Image result for AFL womens">
            <a:extLst>
              <a:ext uri="{FF2B5EF4-FFF2-40B4-BE49-F238E27FC236}">
                <a16:creationId xmlns:a16="http://schemas.microsoft.com/office/drawing/2014/main" id="{26C202E1-9E10-49D0-AAF0-AF909C25D33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68964" name="Picture 4" descr="File:Sedunary breaking tackle.jpg">
            <a:extLst>
              <a:ext uri="{FF2B5EF4-FFF2-40B4-BE49-F238E27FC236}">
                <a16:creationId xmlns:a16="http://schemas.microsoft.com/office/drawing/2014/main" id="{F30B182E-642D-49FD-98E5-6DFDDB9549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039" y="4196388"/>
            <a:ext cx="2778722" cy="1847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E503B97-9479-4F0D-9876-899D94579BA6}"/>
              </a:ext>
            </a:extLst>
          </p:cNvPr>
          <p:cNvSpPr/>
          <p:nvPr/>
        </p:nvSpPr>
        <p:spPr>
          <a:xfrm>
            <a:off x="1066800" y="6019800"/>
            <a:ext cx="2514600" cy="184666"/>
          </a:xfrm>
          <a:prstGeom prst="rect">
            <a:avLst/>
          </a:prstGeom>
        </p:spPr>
        <p:txBody>
          <a:bodyPr wrap="square">
            <a:spAutoFit/>
          </a:bodyPr>
          <a:lstStyle/>
          <a:p>
            <a:r>
              <a:rPr lang="en-AU" sz="600" dirty="0"/>
              <a:t>https://commons.wikimedia.org/wiki/File:Sedunary_breaking_tackle.jpg</a:t>
            </a:r>
          </a:p>
        </p:txBody>
      </p:sp>
      <p:pic>
        <p:nvPicPr>
          <p:cNvPr id="168966" name="Picture 6" descr="sport game basketball athletic action professional basket player hoop competition arena team sports ball shot pro texas nba athlete active spectators texan basketball hoop backboard ball game scoring team sport basketball player basketball moves slam dunk">
            <a:extLst>
              <a:ext uri="{FF2B5EF4-FFF2-40B4-BE49-F238E27FC236}">
                <a16:creationId xmlns:a16="http://schemas.microsoft.com/office/drawing/2014/main" id="{62AFB6AE-52C2-4510-835E-AEF7EED147A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9935" y="4152507"/>
            <a:ext cx="2209800" cy="19630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1E60004-177D-40B0-A852-80906F5CD556}"/>
              </a:ext>
            </a:extLst>
          </p:cNvPr>
          <p:cNvSpPr/>
          <p:nvPr/>
        </p:nvSpPr>
        <p:spPr>
          <a:xfrm>
            <a:off x="4634484" y="6096000"/>
            <a:ext cx="1385316" cy="184666"/>
          </a:xfrm>
          <a:prstGeom prst="rect">
            <a:avLst/>
          </a:prstGeom>
        </p:spPr>
        <p:txBody>
          <a:bodyPr wrap="none">
            <a:spAutoFit/>
          </a:bodyPr>
          <a:lstStyle/>
          <a:p>
            <a:r>
              <a:rPr lang="en-AU" sz="600" dirty="0"/>
              <a:t>https://pxhere.com/en/photo/563640</a:t>
            </a:r>
          </a:p>
        </p:txBody>
      </p:sp>
      <p:pic>
        <p:nvPicPr>
          <p:cNvPr id="168968" name="Picture 8" descr="Image result for tennis">
            <a:extLst>
              <a:ext uri="{FF2B5EF4-FFF2-40B4-BE49-F238E27FC236}">
                <a16:creationId xmlns:a16="http://schemas.microsoft.com/office/drawing/2014/main" id="{4741E255-9A33-41A1-90C8-77337B5D876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900"/>
          <a:stretch/>
        </p:blipFill>
        <p:spPr bwMode="auto">
          <a:xfrm>
            <a:off x="6053794" y="4196388"/>
            <a:ext cx="2359437" cy="19138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8EB77E3-C9B3-4977-A99F-6E0627951BAE}"/>
              </a:ext>
            </a:extLst>
          </p:cNvPr>
          <p:cNvSpPr/>
          <p:nvPr/>
        </p:nvSpPr>
        <p:spPr>
          <a:xfrm>
            <a:off x="5976445" y="6063734"/>
            <a:ext cx="2819099" cy="184666"/>
          </a:xfrm>
          <a:prstGeom prst="rect">
            <a:avLst/>
          </a:prstGeom>
        </p:spPr>
        <p:txBody>
          <a:bodyPr wrap="square">
            <a:spAutoFit/>
          </a:bodyPr>
          <a:lstStyle/>
          <a:p>
            <a:r>
              <a:rPr lang="en-AU" sz="600" dirty="0"/>
              <a:t>https://picryl.com/media/julia-gorges-australian-open-2012-tennis-2e0fce</a:t>
            </a:r>
          </a:p>
        </p:txBody>
      </p:sp>
      <p:sp>
        <p:nvSpPr>
          <p:cNvPr id="18" name="Title 1">
            <a:extLst>
              <a:ext uri="{FF2B5EF4-FFF2-40B4-BE49-F238E27FC236}">
                <a16:creationId xmlns:a16="http://schemas.microsoft.com/office/drawing/2014/main" id="{6872296B-7514-7342-91AE-DD31183CF2DC}"/>
              </a:ext>
            </a:extLst>
          </p:cNvPr>
          <p:cNvSpPr txBox="1">
            <a:spLocks/>
          </p:cNvSpPr>
          <p:nvPr/>
        </p:nvSpPr>
        <p:spPr>
          <a:xfrm>
            <a:off x="0" y="0"/>
            <a:ext cx="9144000" cy="656381"/>
          </a:xfrm>
          <a:prstGeom prst="rect">
            <a:avLst/>
          </a:prstGeom>
          <a:solidFill>
            <a:srgbClr val="FFC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TRAINING METHODS</a:t>
            </a:r>
            <a:endParaRPr lang="en-US" sz="2400" b="1" dirty="0"/>
          </a:p>
        </p:txBody>
      </p:sp>
    </p:spTree>
    <p:extLst>
      <p:ext uri="{BB962C8B-B14F-4D97-AF65-F5344CB8AC3E}">
        <p14:creationId xmlns:p14="http://schemas.microsoft.com/office/powerpoint/2010/main" val="3661824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3202" y="1479567"/>
            <a:ext cx="8190898" cy="4539477"/>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pPr>
              <a:spcBef>
                <a:spcPct val="0"/>
              </a:spcBef>
            </a:pPr>
            <a:r>
              <a:rPr lang="en-US" altLang="en-US" sz="1800" b="1" dirty="0">
                <a:ea typeface="ＭＳ Ｐゴシック" panose="020B0600070205080204" pitchFamily="34" charset="-128"/>
              </a:rPr>
              <a:t>Short Interval Training </a:t>
            </a:r>
            <a:r>
              <a:rPr lang="en-US" altLang="en-US" sz="1800" dirty="0">
                <a:ea typeface="ＭＳ Ｐゴシック" panose="020B0600070205080204" pitchFamily="34" charset="-128"/>
              </a:rPr>
              <a:t>is where the work period is </a:t>
            </a:r>
          </a:p>
          <a:p>
            <a:pPr marL="0" indent="0">
              <a:spcBef>
                <a:spcPct val="0"/>
              </a:spcBef>
              <a:buNone/>
            </a:pPr>
            <a:r>
              <a:rPr lang="en-US" altLang="en-US" sz="1800" dirty="0">
                <a:ea typeface="ＭＳ Ｐゴシック" panose="020B0600070205080204" pitchFamily="34" charset="-128"/>
              </a:rPr>
              <a:t>       dominated by the ATP–CP energy system</a:t>
            </a:r>
            <a:endParaRPr lang="en-US" altLang="en-US" sz="2000" dirty="0">
              <a:ea typeface="ＭＳ Ｐゴシック" panose="020B0600070205080204" pitchFamily="34" charset="-128"/>
            </a:endParaRPr>
          </a:p>
          <a:p>
            <a:pPr lvl="1"/>
            <a:r>
              <a:rPr lang="en-US" altLang="en-US" sz="1800" dirty="0">
                <a:ea typeface="ＭＳ Ｐゴシック" panose="020B0600070205080204" pitchFamily="34" charset="-128"/>
              </a:rPr>
              <a:t>The rest component cannot be reduced below </a:t>
            </a:r>
          </a:p>
          <a:p>
            <a:pPr marL="400050" lvl="1" indent="0">
              <a:buNone/>
            </a:pPr>
            <a:r>
              <a:rPr lang="en-US" altLang="en-US" sz="1800" dirty="0">
                <a:ea typeface="ＭＳ Ｐゴシック" panose="020B0600070205080204" pitchFamily="34" charset="-128"/>
              </a:rPr>
              <a:t>       1:6 as this would change the emphasis of the </a:t>
            </a:r>
          </a:p>
          <a:p>
            <a:pPr marL="400050" lvl="1" indent="0">
              <a:buNone/>
            </a:pPr>
            <a:r>
              <a:rPr lang="en-US" altLang="en-US" sz="1800" dirty="0">
                <a:ea typeface="ＭＳ Ｐゴシック" panose="020B0600070205080204" pitchFamily="34" charset="-128"/>
              </a:rPr>
              <a:t>       energy system being trained</a:t>
            </a:r>
          </a:p>
          <a:p>
            <a:pPr lvl="1"/>
            <a:r>
              <a:rPr lang="en-US" altLang="en-US" sz="1800" dirty="0">
                <a:ea typeface="ＭＳ Ｐゴシック" panose="020B0600070205080204" pitchFamily="34" charset="-128"/>
              </a:rPr>
              <a:t>The aim of short-interval training is to improve speed</a:t>
            </a:r>
          </a:p>
          <a:p>
            <a:pPr marL="400050" lvl="1" indent="0">
              <a:buNone/>
            </a:pPr>
            <a:r>
              <a:rPr lang="en-US" altLang="en-US" sz="1800" dirty="0">
                <a:ea typeface="ＭＳ Ｐゴシック" panose="020B0600070205080204" pitchFamily="34" charset="-128"/>
              </a:rPr>
              <a:t>       and increase the amount of PC stores to enable the </a:t>
            </a:r>
            <a:br>
              <a:rPr lang="en-US" altLang="en-US" sz="1800" dirty="0">
                <a:ea typeface="ＭＳ Ｐゴシック" panose="020B0600070205080204" pitchFamily="34" charset="-128"/>
              </a:rPr>
            </a:br>
            <a:r>
              <a:rPr lang="en-US" altLang="en-US" sz="1800" dirty="0">
                <a:ea typeface="ＭＳ Ｐゴシック" panose="020B0600070205080204" pitchFamily="34" charset="-128"/>
              </a:rPr>
              <a:t>       performer to work at their highest intensity for longer</a:t>
            </a:r>
            <a:endParaRPr lang="en-US" altLang="en-US" sz="1800" b="1" dirty="0">
              <a:ea typeface="ＭＳ Ｐゴシック" panose="020B0600070205080204" pitchFamily="34" charset="-128"/>
              <a:hlinkClick r:id="rId2"/>
            </a:endParaRPr>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1" name="TextBox 10">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381150" y="1016041"/>
            <a:ext cx="33526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SHORT INTERVAL TRAINING:</a:t>
            </a:r>
          </a:p>
        </p:txBody>
      </p:sp>
      <p:pic>
        <p:nvPicPr>
          <p:cNvPr id="167938" name="Picture 2" descr="Image result for clipboard">
            <a:extLst>
              <a:ext uri="{FF2B5EF4-FFF2-40B4-BE49-F238E27FC236}">
                <a16:creationId xmlns:a16="http://schemas.microsoft.com/office/drawing/2014/main" id="{8148D86E-F699-4F9A-BA0E-A4536633B1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2118" y="762000"/>
            <a:ext cx="2871882" cy="40623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0EC9EDD6-8840-4C08-80F3-E953B2D1C010}"/>
              </a:ext>
            </a:extLst>
          </p:cNvPr>
          <p:cNvGraphicFramePr>
            <a:graphicFrameLocks noGrp="1"/>
          </p:cNvGraphicFramePr>
          <p:nvPr/>
        </p:nvGraphicFramePr>
        <p:xfrm>
          <a:off x="468966" y="4191000"/>
          <a:ext cx="5855634" cy="1709199"/>
        </p:xfrm>
        <a:graphic>
          <a:graphicData uri="http://schemas.openxmlformats.org/drawingml/2006/table">
            <a:tbl>
              <a:tblPr firstRow="1" bandRow="1">
                <a:tableStyleId>{5C22544A-7EE6-4342-B048-85BDC9FD1C3A}</a:tableStyleId>
              </a:tblPr>
              <a:tblGrid>
                <a:gridCol w="1013444">
                  <a:extLst>
                    <a:ext uri="{9D8B030D-6E8A-4147-A177-3AD203B41FA5}">
                      <a16:colId xmlns:a16="http://schemas.microsoft.com/office/drawing/2014/main" val="20000"/>
                    </a:ext>
                  </a:extLst>
                </a:gridCol>
                <a:gridCol w="1308264">
                  <a:extLst>
                    <a:ext uri="{9D8B030D-6E8A-4147-A177-3AD203B41FA5}">
                      <a16:colId xmlns:a16="http://schemas.microsoft.com/office/drawing/2014/main" val="20001"/>
                    </a:ext>
                  </a:extLst>
                </a:gridCol>
                <a:gridCol w="1160854">
                  <a:extLst>
                    <a:ext uri="{9D8B030D-6E8A-4147-A177-3AD203B41FA5}">
                      <a16:colId xmlns:a16="http://schemas.microsoft.com/office/drawing/2014/main" val="20002"/>
                    </a:ext>
                  </a:extLst>
                </a:gridCol>
                <a:gridCol w="1160854">
                  <a:extLst>
                    <a:ext uri="{9D8B030D-6E8A-4147-A177-3AD203B41FA5}">
                      <a16:colId xmlns:a16="http://schemas.microsoft.com/office/drawing/2014/main" val="20003"/>
                    </a:ext>
                  </a:extLst>
                </a:gridCol>
                <a:gridCol w="1212218">
                  <a:extLst>
                    <a:ext uri="{9D8B030D-6E8A-4147-A177-3AD203B41FA5}">
                      <a16:colId xmlns:a16="http://schemas.microsoft.com/office/drawing/2014/main" val="20004"/>
                    </a:ext>
                  </a:extLst>
                </a:gridCol>
              </a:tblGrid>
              <a:tr h="862621">
                <a:tc>
                  <a:txBody>
                    <a:bodyPr/>
                    <a:lstStyle/>
                    <a:p>
                      <a:pPr algn="ctr"/>
                      <a:r>
                        <a:rPr lang="en-AU" sz="1600" dirty="0"/>
                        <a:t>TYPE</a:t>
                      </a:r>
                      <a:endParaRPr lang="en-US" sz="1600" dirty="0"/>
                    </a:p>
                  </a:txBody>
                  <a:tcPr anchor="ctr">
                    <a:solidFill>
                      <a:srgbClr val="FF0000"/>
                    </a:solidFill>
                  </a:tcPr>
                </a:tc>
                <a:tc>
                  <a:txBody>
                    <a:bodyPr/>
                    <a:lstStyle/>
                    <a:p>
                      <a:pPr algn="ctr"/>
                      <a:r>
                        <a:rPr lang="en-AU" sz="1600" dirty="0"/>
                        <a:t>DURATION OF WORK PERIOD</a:t>
                      </a:r>
                      <a:endParaRPr lang="en-US" sz="1600" dirty="0"/>
                    </a:p>
                  </a:txBody>
                  <a:tcPr anchor="ctr">
                    <a:solidFill>
                      <a:srgbClr val="FF0000"/>
                    </a:solidFill>
                  </a:tcPr>
                </a:tc>
                <a:tc>
                  <a:txBody>
                    <a:bodyPr/>
                    <a:lstStyle/>
                    <a:p>
                      <a:pPr algn="ctr"/>
                      <a:r>
                        <a:rPr lang="en-AU" sz="1600" dirty="0"/>
                        <a:t>INTENSITY</a:t>
                      </a:r>
                      <a:endParaRPr lang="en-US" sz="1600" dirty="0"/>
                    </a:p>
                  </a:txBody>
                  <a:tcPr anchor="ctr">
                    <a:solidFill>
                      <a:srgbClr val="FF0000"/>
                    </a:solidFill>
                  </a:tcPr>
                </a:tc>
                <a:tc>
                  <a:txBody>
                    <a:bodyPr/>
                    <a:lstStyle/>
                    <a:p>
                      <a:pPr algn="ctr"/>
                      <a:r>
                        <a:rPr lang="en-AU" sz="1600" dirty="0"/>
                        <a:t>DURATION  OF RECOVERY PERIOD</a:t>
                      </a:r>
                      <a:endParaRPr lang="en-US" sz="1600" dirty="0"/>
                    </a:p>
                  </a:txBody>
                  <a:tcPr anchor="ctr">
                    <a:solidFill>
                      <a:srgbClr val="FF0000"/>
                    </a:solidFill>
                  </a:tcPr>
                </a:tc>
                <a:tc>
                  <a:txBody>
                    <a:bodyPr/>
                    <a:lstStyle/>
                    <a:p>
                      <a:pPr algn="ctr"/>
                      <a:r>
                        <a:rPr lang="en-AU" sz="1600" dirty="0"/>
                        <a:t>WORK:REST RATIO</a:t>
                      </a:r>
                      <a:endParaRPr lang="en-US" sz="1600" dirty="0"/>
                    </a:p>
                  </a:txBody>
                  <a:tcPr anchor="ctr">
                    <a:solidFill>
                      <a:srgbClr val="FF0000"/>
                    </a:solidFill>
                  </a:tcPr>
                </a:tc>
                <a:extLst>
                  <a:ext uri="{0D108BD9-81ED-4DB2-BD59-A6C34878D82A}">
                    <a16:rowId xmlns:a16="http://schemas.microsoft.com/office/drawing/2014/main" val="10000"/>
                  </a:ext>
                </a:extLst>
              </a:tr>
              <a:tr h="642399">
                <a:tc>
                  <a:txBody>
                    <a:bodyPr/>
                    <a:lstStyle/>
                    <a:p>
                      <a:pPr algn="ctr"/>
                      <a:r>
                        <a:rPr lang="en-AU" sz="1600" dirty="0"/>
                        <a:t>Short</a:t>
                      </a:r>
                      <a:endParaRPr lang="en-US" sz="1600" dirty="0"/>
                    </a:p>
                  </a:txBody>
                  <a:tcPr anchor="ctr"/>
                </a:tc>
                <a:tc>
                  <a:txBody>
                    <a:bodyPr/>
                    <a:lstStyle/>
                    <a:p>
                      <a:pPr algn="ctr"/>
                      <a:r>
                        <a:rPr lang="en-AU" sz="1600" dirty="0"/>
                        <a:t>3-30sec</a:t>
                      </a:r>
                      <a:endParaRPr lang="en-US" sz="1600" dirty="0"/>
                    </a:p>
                  </a:txBody>
                  <a:tcPr anchor="ctr"/>
                </a:tc>
                <a:tc>
                  <a:txBody>
                    <a:bodyPr/>
                    <a:lstStyle/>
                    <a:p>
                      <a:pPr algn="ctr"/>
                      <a:r>
                        <a:rPr lang="en-AU" sz="1600" dirty="0"/>
                        <a:t>85-100%</a:t>
                      </a:r>
                      <a:endParaRPr lang="en-US" sz="1600" dirty="0"/>
                    </a:p>
                  </a:txBody>
                  <a:tcPr anchor="ctr"/>
                </a:tc>
                <a:tc>
                  <a:txBody>
                    <a:bodyPr/>
                    <a:lstStyle/>
                    <a:p>
                      <a:pPr algn="ctr"/>
                      <a:r>
                        <a:rPr lang="en-AU" sz="1600" dirty="0"/>
                        <a:t>20sec – 3min</a:t>
                      </a:r>
                      <a:endParaRPr lang="en-US" sz="1600" dirty="0"/>
                    </a:p>
                  </a:txBody>
                  <a:tcPr anchor="ctr"/>
                </a:tc>
                <a:tc>
                  <a:txBody>
                    <a:bodyPr/>
                    <a:lstStyle/>
                    <a:p>
                      <a:pPr algn="ctr"/>
                      <a:r>
                        <a:rPr lang="en-AU" sz="1600" dirty="0"/>
                        <a:t>1:6</a:t>
                      </a:r>
                      <a:endParaRPr lang="en-US" sz="1600" dirty="0"/>
                    </a:p>
                  </a:txBody>
                  <a:tcPr anchor="ctr"/>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83F68B52-3834-4667-87CA-D1935BB60B2F}"/>
              </a:ext>
            </a:extLst>
          </p:cNvPr>
          <p:cNvSpPr txBox="1"/>
          <p:nvPr/>
        </p:nvSpPr>
        <p:spPr>
          <a:xfrm>
            <a:off x="6579836" y="1566286"/>
            <a:ext cx="2248854" cy="2862322"/>
          </a:xfrm>
          <a:prstGeom prst="rect">
            <a:avLst/>
          </a:prstGeom>
          <a:noFill/>
        </p:spPr>
        <p:txBody>
          <a:bodyPr wrap="square" rtlCol="0">
            <a:spAutoFit/>
          </a:bodyPr>
          <a:lstStyle/>
          <a:p>
            <a:pPr algn="ctr"/>
            <a:r>
              <a:rPr lang="en-GB" i="1" dirty="0"/>
              <a:t>4 x 50 m </a:t>
            </a:r>
          </a:p>
          <a:p>
            <a:pPr algn="ctr"/>
            <a:r>
              <a:rPr lang="en-GB" i="1" dirty="0"/>
              <a:t>6 x 20 m</a:t>
            </a:r>
          </a:p>
          <a:p>
            <a:pPr algn="ctr"/>
            <a:r>
              <a:rPr lang="en-GB" i="1" dirty="0"/>
              <a:t>8 x 10 m</a:t>
            </a:r>
          </a:p>
          <a:p>
            <a:pPr algn="ctr"/>
            <a:r>
              <a:rPr lang="en-GB" i="1" dirty="0"/>
              <a:t>6 x 20 m </a:t>
            </a:r>
          </a:p>
          <a:p>
            <a:pPr algn="ctr"/>
            <a:r>
              <a:rPr lang="en-GB" i="1" dirty="0"/>
              <a:t>4 x 20 m </a:t>
            </a:r>
          </a:p>
          <a:p>
            <a:pPr algn="ctr"/>
            <a:endParaRPr lang="en-GB" i="1" dirty="0"/>
          </a:p>
          <a:p>
            <a:pPr algn="ctr"/>
            <a:r>
              <a:rPr lang="en-GB" i="1" dirty="0"/>
              <a:t>Completed at 95% effort </a:t>
            </a:r>
          </a:p>
          <a:p>
            <a:pPr algn="ctr"/>
            <a:endParaRPr lang="en-GB" i="1" dirty="0"/>
          </a:p>
          <a:p>
            <a:pPr algn="ctr"/>
            <a:r>
              <a:rPr lang="en-GB" i="1" dirty="0"/>
              <a:t>Work : Rest = 1:6</a:t>
            </a:r>
            <a:endParaRPr lang="en-AU" i="1" dirty="0"/>
          </a:p>
        </p:txBody>
      </p:sp>
      <p:sp>
        <p:nvSpPr>
          <p:cNvPr id="15" name="Title 1">
            <a:extLst>
              <a:ext uri="{FF2B5EF4-FFF2-40B4-BE49-F238E27FC236}">
                <a16:creationId xmlns:a16="http://schemas.microsoft.com/office/drawing/2014/main" id="{1EF79B44-56F4-AB4B-AF5D-C7592448C0F1}"/>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176298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79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218" y="1447859"/>
            <a:ext cx="8486951" cy="4539477"/>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pPr>
              <a:spcBef>
                <a:spcPct val="0"/>
              </a:spcBef>
            </a:pPr>
            <a:r>
              <a:rPr lang="en-US" altLang="en-US" sz="1800" b="1" dirty="0">
                <a:solidFill>
                  <a:schemeClr val="tx1"/>
                </a:solidFill>
                <a:ea typeface="ＭＳ Ｐゴシック" panose="020B0600070205080204" pitchFamily="34" charset="-128"/>
              </a:rPr>
              <a:t>High Intensity Interval Training (HIIT) </a:t>
            </a:r>
            <a:r>
              <a:rPr lang="en-US" altLang="en-US" sz="1800" dirty="0">
                <a:solidFill>
                  <a:schemeClr val="tx1"/>
                </a:solidFill>
                <a:ea typeface="ＭＳ Ｐゴシック" panose="020B0600070205080204" pitchFamily="34" charset="-128"/>
              </a:rPr>
              <a:t>is a relatively new aerobic training concept involving periods of short, high-intensity work followed by periods of lower intensity recovery</a:t>
            </a:r>
          </a:p>
          <a:p>
            <a:pPr>
              <a:spcBef>
                <a:spcPct val="0"/>
              </a:spcBef>
            </a:pPr>
            <a:endParaRPr lang="en-US" altLang="en-US" sz="1000" dirty="0">
              <a:solidFill>
                <a:schemeClr val="tx1"/>
              </a:solidFill>
              <a:ea typeface="ＭＳ Ｐゴシック" panose="020B0600070205080204" pitchFamily="34" charset="-128"/>
            </a:endParaRPr>
          </a:p>
          <a:p>
            <a:pPr lvl="1">
              <a:spcBef>
                <a:spcPct val="0"/>
              </a:spcBef>
            </a:pPr>
            <a:r>
              <a:rPr lang="en-US" altLang="en-US" sz="1800" dirty="0">
                <a:solidFill>
                  <a:schemeClr val="tx1"/>
                </a:solidFill>
                <a:ea typeface="ＭＳ Ｐゴシック" panose="020B0600070205080204" pitchFamily="34" charset="-128"/>
              </a:rPr>
              <a:t>Shorter in duration than many of the more </a:t>
            </a:r>
          </a:p>
          <a:p>
            <a:pPr marL="457200" lvl="1" indent="0">
              <a:spcBef>
                <a:spcPct val="0"/>
              </a:spcBef>
              <a:buNone/>
            </a:pPr>
            <a:r>
              <a:rPr lang="en-US" altLang="en-US" sz="1800" dirty="0">
                <a:solidFill>
                  <a:schemeClr val="tx1"/>
                </a:solidFill>
                <a:ea typeface="ＭＳ Ｐゴシック" panose="020B0600070205080204" pitchFamily="34" charset="-128"/>
              </a:rPr>
              <a:t>      traditional aerobic training methods</a:t>
            </a:r>
          </a:p>
          <a:p>
            <a:pPr lvl="2">
              <a:spcBef>
                <a:spcPct val="0"/>
              </a:spcBef>
              <a:buFont typeface="Wingdings" pitchFamily="2" charset="2"/>
              <a:buChar char="§"/>
            </a:pPr>
            <a:r>
              <a:rPr lang="en-US" altLang="en-US" sz="1800" dirty="0">
                <a:solidFill>
                  <a:schemeClr val="tx1"/>
                </a:solidFill>
                <a:ea typeface="ＭＳ Ｐゴシック" panose="020B0600070205080204" pitchFamily="34" charset="-128"/>
              </a:rPr>
              <a:t>Offers an effective training alternative </a:t>
            </a:r>
          </a:p>
          <a:p>
            <a:pPr marL="914400" lvl="2" indent="0">
              <a:spcBef>
                <a:spcPct val="0"/>
              </a:spcBef>
              <a:buNone/>
            </a:pPr>
            <a:r>
              <a:rPr lang="en-US" altLang="en-US" sz="1800" dirty="0">
                <a:solidFill>
                  <a:schemeClr val="tx1"/>
                </a:solidFill>
                <a:ea typeface="ＭＳ Ｐゴシック" panose="020B0600070205080204" pitchFamily="34" charset="-128"/>
              </a:rPr>
              <a:t>     to people with limited time</a:t>
            </a:r>
          </a:p>
          <a:p>
            <a:pPr lvl="1">
              <a:spcBef>
                <a:spcPct val="0"/>
              </a:spcBef>
            </a:pPr>
            <a:r>
              <a:rPr lang="en-GB" sz="1800" dirty="0">
                <a:solidFill>
                  <a:schemeClr val="tx1"/>
                </a:solidFill>
              </a:rPr>
              <a:t>A thorough warm-up is crucial before </a:t>
            </a:r>
          </a:p>
          <a:p>
            <a:pPr marL="457200" lvl="1" indent="0">
              <a:spcBef>
                <a:spcPct val="0"/>
              </a:spcBef>
              <a:buNone/>
            </a:pPr>
            <a:r>
              <a:rPr lang="en-GB" sz="1800" dirty="0">
                <a:solidFill>
                  <a:schemeClr val="tx1"/>
                </a:solidFill>
              </a:rPr>
              <a:t>     commencing the main phase of the session</a:t>
            </a:r>
          </a:p>
          <a:p>
            <a:pPr lvl="1">
              <a:spcBef>
                <a:spcPct val="0"/>
              </a:spcBef>
            </a:pPr>
            <a:r>
              <a:rPr lang="en-GB" sz="1800" dirty="0">
                <a:solidFill>
                  <a:schemeClr val="tx1"/>
                </a:solidFill>
              </a:rPr>
              <a:t>No set formula to HIIT Training: </a:t>
            </a:r>
          </a:p>
          <a:p>
            <a:pPr marL="457200" lvl="1" indent="0">
              <a:spcBef>
                <a:spcPct val="0"/>
              </a:spcBef>
              <a:buNone/>
            </a:pPr>
            <a:endParaRPr lang="en-GB" sz="1800" dirty="0">
              <a:solidFill>
                <a:schemeClr val="tx1"/>
              </a:solidFill>
            </a:endParaRPr>
          </a:p>
          <a:p>
            <a:pPr marL="768096" lvl="1" indent="-457200">
              <a:buClr>
                <a:srgbClr val="FFFF00"/>
              </a:buClr>
            </a:pPr>
            <a:endParaRPr lang="en-AU" sz="1800" dirty="0"/>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304800" y="914400"/>
            <a:ext cx="5128667"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HIGH INTENSITY INTERVAL TRAINING (HIIT):</a:t>
            </a:r>
          </a:p>
        </p:txBody>
      </p:sp>
      <p:pic>
        <p:nvPicPr>
          <p:cNvPr id="167938" name="Picture 2" descr="Image result for clipboard">
            <a:extLst>
              <a:ext uri="{FF2B5EF4-FFF2-40B4-BE49-F238E27FC236}">
                <a16:creationId xmlns:a16="http://schemas.microsoft.com/office/drawing/2014/main" id="{8148D86E-F699-4F9A-BA0E-A4536633B1D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33" r="3266" b="2605"/>
          <a:stretch/>
        </p:blipFill>
        <p:spPr bwMode="auto">
          <a:xfrm>
            <a:off x="5410200" y="1905000"/>
            <a:ext cx="3470705" cy="4421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3F68B52-3834-4667-87CA-D1935BB60B2F}"/>
              </a:ext>
            </a:extLst>
          </p:cNvPr>
          <p:cNvSpPr txBox="1"/>
          <p:nvPr/>
        </p:nvSpPr>
        <p:spPr>
          <a:xfrm>
            <a:off x="5556712" y="2667000"/>
            <a:ext cx="3206288" cy="3677930"/>
          </a:xfrm>
          <a:prstGeom prst="rect">
            <a:avLst/>
          </a:prstGeom>
          <a:noFill/>
        </p:spPr>
        <p:txBody>
          <a:bodyPr wrap="square" rtlCol="0">
            <a:spAutoFit/>
          </a:bodyPr>
          <a:lstStyle/>
          <a:p>
            <a:pPr algn="ctr"/>
            <a:r>
              <a:rPr lang="en-GB" b="1" i="1" dirty="0"/>
              <a:t>Session 1:</a:t>
            </a:r>
          </a:p>
          <a:p>
            <a:pPr algn="ctr"/>
            <a:r>
              <a:rPr lang="en-GB" sz="1600" i="1" dirty="0"/>
              <a:t>30 secs of max effort (RPE 9 or 10)</a:t>
            </a:r>
          </a:p>
          <a:p>
            <a:pPr algn="ctr"/>
            <a:r>
              <a:rPr lang="en-GB" sz="1600" i="1" dirty="0"/>
              <a:t>4 minutes rest</a:t>
            </a:r>
          </a:p>
          <a:p>
            <a:pPr algn="ctr"/>
            <a:r>
              <a:rPr lang="en-GB" sz="1600" i="1" dirty="0"/>
              <a:t>Repeat 4 – 6 times</a:t>
            </a:r>
          </a:p>
          <a:p>
            <a:pPr algn="ctr"/>
            <a:endParaRPr lang="en-GB" sz="1000" i="1" dirty="0"/>
          </a:p>
          <a:p>
            <a:pPr algn="ctr"/>
            <a:r>
              <a:rPr lang="en-GB" b="1" i="1" dirty="0"/>
              <a:t>Session 2:</a:t>
            </a:r>
          </a:p>
          <a:p>
            <a:pPr algn="ctr"/>
            <a:r>
              <a:rPr lang="en-GB" sz="1600" i="1" dirty="0"/>
              <a:t>Low speed for 30 secs</a:t>
            </a:r>
          </a:p>
          <a:p>
            <a:pPr algn="ctr"/>
            <a:r>
              <a:rPr lang="en-GB" sz="1600" i="1" dirty="0"/>
              <a:t>Moderate speed for 20 secs</a:t>
            </a:r>
          </a:p>
          <a:p>
            <a:pPr algn="ctr"/>
            <a:r>
              <a:rPr lang="en-GB" sz="1600" i="1" dirty="0"/>
              <a:t>High speed for 10 secs</a:t>
            </a:r>
          </a:p>
          <a:p>
            <a:pPr marL="285750" indent="-285750" algn="ctr">
              <a:buFont typeface="Arial" panose="020B0604020202020204" pitchFamily="34" charset="0"/>
              <a:buChar char="•"/>
            </a:pPr>
            <a:endParaRPr lang="en-GB" sz="800" i="1" dirty="0"/>
          </a:p>
          <a:p>
            <a:pPr algn="ctr"/>
            <a:r>
              <a:rPr lang="en-GB" sz="1600" i="1" dirty="0"/>
              <a:t>Repeat 5 times continuously followed by 2 mins recovery</a:t>
            </a:r>
          </a:p>
          <a:p>
            <a:pPr marL="285750" indent="-285750" algn="ctr">
              <a:buFont typeface="Arial" panose="020B0604020202020204" pitchFamily="34" charset="0"/>
              <a:buChar char="•"/>
            </a:pPr>
            <a:endParaRPr lang="en-GB" sz="900" i="1" dirty="0"/>
          </a:p>
          <a:p>
            <a:pPr algn="ctr"/>
            <a:r>
              <a:rPr lang="en-GB" sz="1600" i="1" dirty="0"/>
              <a:t>Repeat for 3 – 4 sets</a:t>
            </a:r>
          </a:p>
          <a:p>
            <a:pPr algn="ctr"/>
            <a:endParaRPr lang="en-AU" i="1" dirty="0"/>
          </a:p>
        </p:txBody>
      </p:sp>
      <p:sp>
        <p:nvSpPr>
          <p:cNvPr id="7" name="Arrow: Right 6">
            <a:extLst>
              <a:ext uri="{FF2B5EF4-FFF2-40B4-BE49-F238E27FC236}">
                <a16:creationId xmlns:a16="http://schemas.microsoft.com/office/drawing/2014/main" id="{E2C0D928-5DA8-47CC-9FA7-72247BA108AF}"/>
              </a:ext>
            </a:extLst>
          </p:cNvPr>
          <p:cNvSpPr/>
          <p:nvPr/>
        </p:nvSpPr>
        <p:spPr>
          <a:xfrm>
            <a:off x="4291261" y="5011797"/>
            <a:ext cx="1093118" cy="376338"/>
          </a:xfrm>
          <a:prstGeom prst="rightArrow">
            <a:avLst/>
          </a:prstGeom>
          <a:solidFill>
            <a:srgbClr val="7030A0"/>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AU">
              <a:solidFill>
                <a:schemeClr val="bg1"/>
              </a:solidFill>
            </a:endParaRPr>
          </a:p>
        </p:txBody>
      </p:sp>
      <p:sp>
        <p:nvSpPr>
          <p:cNvPr id="17" name="TextBox 16">
            <a:extLst>
              <a:ext uri="{FF2B5EF4-FFF2-40B4-BE49-F238E27FC236}">
                <a16:creationId xmlns:a16="http://schemas.microsoft.com/office/drawing/2014/main" id="{EEC43769-63B4-4A11-9F21-BEB2CBF6C200}"/>
              </a:ext>
            </a:extLst>
          </p:cNvPr>
          <p:cNvSpPr txBox="1"/>
          <p:nvPr/>
        </p:nvSpPr>
        <p:spPr>
          <a:xfrm rot="10800000" flipV="1">
            <a:off x="1600201" y="4876800"/>
            <a:ext cx="2691059" cy="646331"/>
          </a:xfrm>
          <a:prstGeom prst="rect">
            <a:avLst/>
          </a:prstGeom>
          <a:solidFill>
            <a:srgbClr val="7030A0"/>
          </a:solidFill>
          <a:ln>
            <a:solidFill>
              <a:schemeClr val="bg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spcBef>
                <a:spcPct val="0"/>
              </a:spcBef>
            </a:pPr>
            <a:r>
              <a:rPr lang="en-GB" dirty="0">
                <a:solidFill>
                  <a:schemeClr val="bg1"/>
                </a:solidFill>
              </a:rPr>
              <a:t>2 different examples are presented here</a:t>
            </a:r>
            <a:endParaRPr lang="en-AU" dirty="0">
              <a:solidFill>
                <a:schemeClr val="bg1"/>
              </a:solidFill>
            </a:endParaRPr>
          </a:p>
        </p:txBody>
      </p:sp>
      <p:sp>
        <p:nvSpPr>
          <p:cNvPr id="18" name="Title 1">
            <a:extLst>
              <a:ext uri="{FF2B5EF4-FFF2-40B4-BE49-F238E27FC236}">
                <a16:creationId xmlns:a16="http://schemas.microsoft.com/office/drawing/2014/main" id="{6BB97092-4A2E-6042-B508-3373100E9124}"/>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333094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9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358860"/>
            <a:ext cx="8114999" cy="2286000"/>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r>
              <a:rPr lang="en-US" altLang="en-US" sz="1800" b="1" dirty="0">
                <a:ea typeface="ＭＳ Ｐゴシック" panose="020B0600070205080204" pitchFamily="34" charset="-128"/>
              </a:rPr>
              <a:t>Continuous Training i</a:t>
            </a:r>
            <a:r>
              <a:rPr lang="en-US" altLang="en-US" sz="1800" dirty="0">
                <a:ea typeface="ＭＳ Ｐゴシック" panose="020B0600070205080204" pitchFamily="34" charset="-128"/>
              </a:rPr>
              <a:t>nvolves performing an activity, such as jogging, cycling or swimming, nonstop for a period of time</a:t>
            </a:r>
            <a:endParaRPr lang="en-AU" sz="1800" dirty="0"/>
          </a:p>
          <a:p>
            <a:pPr marL="857250" lvl="1" indent="-457200"/>
            <a:r>
              <a:rPr lang="en-AU" sz="1800" dirty="0"/>
              <a:t>Used to improve aerobic fitness and local muscular endurance</a:t>
            </a:r>
          </a:p>
          <a:p>
            <a:pPr marL="857250" lvl="1" indent="-457200"/>
            <a:r>
              <a:rPr lang="en-US" altLang="en-US" sz="1800" dirty="0">
                <a:ea typeface="ＭＳ Ｐゴシック" panose="020B0600070205080204" pitchFamily="34" charset="-128"/>
              </a:rPr>
              <a:t>To </a:t>
            </a:r>
            <a:r>
              <a:rPr lang="en-US" altLang="en-US" sz="1800" dirty="0" err="1">
                <a:ea typeface="ＭＳ Ｐゴシック" panose="020B0600070205080204" pitchFamily="34" charset="-128"/>
              </a:rPr>
              <a:t>maximise</a:t>
            </a:r>
            <a:r>
              <a:rPr lang="en-US" altLang="en-US" sz="1800" dirty="0">
                <a:ea typeface="ＭＳ Ｐゴシック" panose="020B0600070205080204" pitchFamily="34" charset="-128"/>
              </a:rPr>
              <a:t> the benefits of continuous training, a heart rate range of </a:t>
            </a:r>
          </a:p>
          <a:p>
            <a:pPr marL="400050" lvl="1" indent="0">
              <a:buNone/>
            </a:pPr>
            <a:r>
              <a:rPr lang="en-US" altLang="en-US" sz="1800" dirty="0">
                <a:ea typeface="ＭＳ Ｐゴシック" panose="020B0600070205080204" pitchFamily="34" charset="-128"/>
              </a:rPr>
              <a:t>         70- 85% max HR should be maintained for a minimum of 20 minutes</a:t>
            </a:r>
          </a:p>
          <a:p>
            <a:pPr marL="1257300" lvl="2" indent="-457200">
              <a:buFont typeface="Wingdings" pitchFamily="2" charset="2"/>
              <a:buChar char="§"/>
            </a:pPr>
            <a:r>
              <a:rPr lang="en-US" altLang="en-US" sz="1800" dirty="0">
                <a:ea typeface="ＭＳ Ｐゴシック" panose="020B0600070205080204" pitchFamily="34" charset="-128"/>
              </a:rPr>
              <a:t>This is known as the Aerobic Training Zone</a:t>
            </a: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pic>
        <p:nvPicPr>
          <p:cNvPr id="98306" name="Picture 2" descr="Grace Momanyi by Sheffield Tiger."/>
          <p:cNvPicPr>
            <a:picLocks noChangeAspect="1" noChangeArrowheads="1"/>
          </p:cNvPicPr>
          <p:nvPr/>
        </p:nvPicPr>
        <p:blipFill>
          <a:blip r:embed="rId2" cstate="print"/>
          <a:srcRect/>
          <a:stretch>
            <a:fillRect/>
          </a:stretch>
        </p:blipFill>
        <p:spPr bwMode="auto">
          <a:xfrm>
            <a:off x="5181299" y="3817370"/>
            <a:ext cx="3352800" cy="2487178"/>
          </a:xfrm>
          <a:prstGeom prst="rect">
            <a:avLst/>
          </a:prstGeom>
          <a:noFill/>
        </p:spPr>
      </p:pic>
      <p:sp>
        <p:nvSpPr>
          <p:cNvPr id="6" name="Rectangle 5"/>
          <p:cNvSpPr/>
          <p:nvPr/>
        </p:nvSpPr>
        <p:spPr>
          <a:xfrm>
            <a:off x="6781499" y="6292334"/>
            <a:ext cx="1905301" cy="184666"/>
          </a:xfrm>
          <a:prstGeom prst="rect">
            <a:avLst/>
          </a:prstGeom>
        </p:spPr>
        <p:txBody>
          <a:bodyPr wrap="square">
            <a:spAutoFit/>
          </a:bodyPr>
          <a:lstStyle/>
          <a:p>
            <a:r>
              <a:rPr lang="en-US" sz="600" dirty="0"/>
              <a:t>www.flickr.com/photos/sheffield_tiger/2843137983/</a:t>
            </a:r>
          </a:p>
        </p:txBody>
      </p:sp>
      <p:sp>
        <p:nvSpPr>
          <p:cNvPr id="7" name="Rectangle 6"/>
          <p:cNvSpPr/>
          <p:nvPr/>
        </p:nvSpPr>
        <p:spPr>
          <a:xfrm>
            <a:off x="1444161" y="3853822"/>
            <a:ext cx="281940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457200" indent="-457200" algn="ctr">
              <a:buClr>
                <a:srgbClr val="FFFF00"/>
              </a:buClr>
            </a:pPr>
            <a:r>
              <a:rPr lang="en-AU" b="1" dirty="0"/>
              <a:t>Involves sustained</a:t>
            </a:r>
          </a:p>
          <a:p>
            <a:pPr marL="457200" indent="-457200" algn="ctr">
              <a:buClr>
                <a:srgbClr val="FFFF00"/>
              </a:buClr>
            </a:pPr>
            <a:r>
              <a:rPr lang="en-AU" b="1" dirty="0"/>
              <a:t>activity for period of over </a:t>
            </a:r>
          </a:p>
          <a:p>
            <a:pPr marL="457200" indent="-457200" algn="ctr">
              <a:buClr>
                <a:srgbClr val="FFFF00"/>
              </a:buClr>
            </a:pPr>
            <a:r>
              <a:rPr lang="en-AU" b="1" dirty="0"/>
              <a:t>20min</a:t>
            </a:r>
          </a:p>
        </p:txBody>
      </p:sp>
      <p:sp>
        <p:nvSpPr>
          <p:cNvPr id="8" name="Right Arrow 7"/>
          <p:cNvSpPr/>
          <p:nvPr/>
        </p:nvSpPr>
        <p:spPr>
          <a:xfrm>
            <a:off x="4267200" y="4070368"/>
            <a:ext cx="1143000" cy="30480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1" name="TextBox 10">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5" name="TextBox 9">
            <a:extLst>
              <a:ext uri="{FF2B5EF4-FFF2-40B4-BE49-F238E27FC236}">
                <a16:creationId xmlns:a16="http://schemas.microsoft.com/office/drawing/2014/main" id="{BED32714-79CB-43BA-80CB-6CD2BFB4A307}"/>
              </a:ext>
            </a:extLst>
          </p:cNvPr>
          <p:cNvSpPr txBox="1">
            <a:spLocks noChangeArrowheads="1"/>
          </p:cNvSpPr>
          <p:nvPr/>
        </p:nvSpPr>
        <p:spPr bwMode="auto">
          <a:xfrm>
            <a:off x="822325" y="4925087"/>
            <a:ext cx="4070350" cy="1200329"/>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lvl1pPr>
              <a:spcBef>
                <a:spcPts val="2000"/>
              </a:spcBef>
              <a:buClr>
                <a:srgbClr val="A6A6A6"/>
              </a:buClr>
              <a:buSzPct val="90000"/>
              <a:buFont typeface="Wingdings" panose="05000000000000000000" pitchFamily="2" charset="2"/>
              <a:buChar char=""/>
              <a:defRPr sz="2400">
                <a:solidFill>
                  <a:srgbClr val="262626"/>
                </a:solidFill>
                <a:latin typeface="Calibri" panose="020F0502020204030204" pitchFamily="34" charset="0"/>
                <a:ea typeface="ＭＳ Ｐゴシック" panose="020B0600070205080204" pitchFamily="34" charset="-128"/>
              </a:defRPr>
            </a:lvl1pPr>
            <a:lvl2pPr marL="742950" indent="-285750">
              <a:spcBef>
                <a:spcPts val="600"/>
              </a:spcBef>
              <a:buClr>
                <a:srgbClr val="404040"/>
              </a:buClr>
              <a:buSzPct val="90000"/>
              <a:buFont typeface="Wingdings" panose="05000000000000000000" pitchFamily="2" charset="2"/>
              <a:buChar char=""/>
              <a:defRPr sz="2200">
                <a:solidFill>
                  <a:srgbClr val="262626"/>
                </a:solidFill>
                <a:latin typeface="Calibri" panose="020F0502020204030204" pitchFamily="34" charset="0"/>
                <a:ea typeface="ＭＳ Ｐゴシック" panose="020B0600070205080204" pitchFamily="34" charset="-128"/>
              </a:defRPr>
            </a:lvl2pPr>
            <a:lvl3pPr marL="1143000" indent="-228600">
              <a:spcBef>
                <a:spcPts val="600"/>
              </a:spcBef>
              <a:buClr>
                <a:srgbClr val="A6A6A6"/>
              </a:buClr>
              <a:buSzPct val="90000"/>
              <a:buFont typeface="Wingdings" panose="05000000000000000000" pitchFamily="2" charset="2"/>
              <a:buChar char=""/>
              <a:defRPr sz="2000">
                <a:solidFill>
                  <a:srgbClr val="262626"/>
                </a:solidFill>
                <a:latin typeface="Calibri" panose="020F0502020204030204" pitchFamily="34" charset="0"/>
                <a:ea typeface="ＭＳ Ｐゴシック" panose="020B0600070205080204" pitchFamily="34" charset="-128"/>
              </a:defRPr>
            </a:lvl3pPr>
            <a:lvl4pPr marL="1600200" indent="-228600">
              <a:spcBef>
                <a:spcPts val="600"/>
              </a:spcBef>
              <a:buClr>
                <a:srgbClr val="404040"/>
              </a:buClr>
              <a:buSzPct val="90000"/>
              <a:buFont typeface="Wingdings" panose="05000000000000000000" pitchFamily="2" charset="2"/>
              <a:buChar char=""/>
              <a:defRPr>
                <a:solidFill>
                  <a:srgbClr val="262626"/>
                </a:solidFill>
                <a:latin typeface="Calibri" panose="020F0502020204030204" pitchFamily="34" charset="0"/>
                <a:ea typeface="ＭＳ Ｐゴシック" panose="020B0600070205080204" pitchFamily="34" charset="-128"/>
              </a:defRPr>
            </a:lvl4pPr>
            <a:lvl5pPr marL="2057400" indent="-228600">
              <a:spcBef>
                <a:spcPts val="600"/>
              </a:spcBef>
              <a:buClr>
                <a:srgbClr val="A6A6A6"/>
              </a:buClr>
              <a:buSzPct val="90000"/>
              <a:buFont typeface="Wingdings" panose="05000000000000000000" pitchFamily="2" charset="2"/>
              <a:buChar char=""/>
              <a:defRPr>
                <a:solidFill>
                  <a:srgbClr val="262626"/>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ts val="600"/>
              </a:spcBef>
              <a:spcAft>
                <a:spcPct val="0"/>
              </a:spcAft>
              <a:buClr>
                <a:srgbClr val="A6A6A6"/>
              </a:buClr>
              <a:buSzPct val="90000"/>
              <a:buFont typeface="Wingdings" panose="05000000000000000000" pitchFamily="2" charset="2"/>
              <a:buChar char=""/>
              <a:defRPr>
                <a:solidFill>
                  <a:srgbClr val="262626"/>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ts val="600"/>
              </a:spcBef>
              <a:spcAft>
                <a:spcPct val="0"/>
              </a:spcAft>
              <a:buClr>
                <a:srgbClr val="A6A6A6"/>
              </a:buClr>
              <a:buSzPct val="90000"/>
              <a:buFont typeface="Wingdings" panose="05000000000000000000" pitchFamily="2" charset="2"/>
              <a:buChar char=""/>
              <a:defRPr>
                <a:solidFill>
                  <a:srgbClr val="262626"/>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ts val="600"/>
              </a:spcBef>
              <a:spcAft>
                <a:spcPct val="0"/>
              </a:spcAft>
              <a:buClr>
                <a:srgbClr val="A6A6A6"/>
              </a:buClr>
              <a:buSzPct val="90000"/>
              <a:buFont typeface="Wingdings" panose="05000000000000000000" pitchFamily="2" charset="2"/>
              <a:buChar char=""/>
              <a:defRPr>
                <a:solidFill>
                  <a:srgbClr val="262626"/>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ts val="600"/>
              </a:spcBef>
              <a:spcAft>
                <a:spcPct val="0"/>
              </a:spcAft>
              <a:buClr>
                <a:srgbClr val="A6A6A6"/>
              </a:buClr>
              <a:buSzPct val="90000"/>
              <a:buFont typeface="Wingdings" panose="05000000000000000000" pitchFamily="2" charset="2"/>
              <a:buChar char=""/>
              <a:defRPr>
                <a:solidFill>
                  <a:srgbClr val="262626"/>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Continuous training should occur 3 – 4 times a week &amp; include whole body activities which use large, major muscle groups</a:t>
            </a:r>
          </a:p>
        </p:txBody>
      </p:sp>
      <p:sp>
        <p:nvSpPr>
          <p:cNvPr id="16" name="TextBox 15">
            <a:extLst>
              <a:ext uri="{FF2B5EF4-FFF2-40B4-BE49-F238E27FC236}">
                <a16:creationId xmlns:a16="http://schemas.microsoft.com/office/drawing/2014/main" id="{AABD6997-CFE5-4AC4-9F87-996BC6B29695}"/>
              </a:ext>
            </a:extLst>
          </p:cNvPr>
          <p:cNvSpPr txBox="1"/>
          <p:nvPr/>
        </p:nvSpPr>
        <p:spPr>
          <a:xfrm>
            <a:off x="419100" y="853470"/>
            <a:ext cx="8114999" cy="369332"/>
          </a:xfrm>
          <a:prstGeom prst="rect">
            <a:avLst/>
          </a:prstGeom>
          <a:solidFill>
            <a:srgbClr val="FF0000"/>
          </a:solidFill>
          <a:ln w="38100">
            <a:solidFill>
              <a:schemeClr val="bg1"/>
            </a:solidFill>
          </a:ln>
        </p:spPr>
        <p:txBody>
          <a:bodyPr wrap="square" rtlCol="0">
            <a:spAutoFit/>
          </a:bodyPr>
          <a:lstStyle/>
          <a:p>
            <a:pPr algn="ctr"/>
            <a:r>
              <a:rPr lang="en-GB" b="1" dirty="0">
                <a:solidFill>
                  <a:schemeClr val="bg1"/>
                </a:solidFill>
              </a:rPr>
              <a:t>CONTINUOUS TRAINING (Long Slow distance training or Low Intensity Steady State)</a:t>
            </a:r>
          </a:p>
        </p:txBody>
      </p:sp>
      <p:sp>
        <p:nvSpPr>
          <p:cNvPr id="13" name="Title 1">
            <a:extLst>
              <a:ext uri="{FF2B5EF4-FFF2-40B4-BE49-F238E27FC236}">
                <a16:creationId xmlns:a16="http://schemas.microsoft.com/office/drawing/2014/main" id="{E55A955F-96FE-1240-93EA-C2BA755BF4E6}"/>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60572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6</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 name="Rectangle 1">
            <a:extLst>
              <a:ext uri="{FF2B5EF4-FFF2-40B4-BE49-F238E27FC236}">
                <a16:creationId xmlns:a16="http://schemas.microsoft.com/office/drawing/2014/main" id="{CF2AFC8A-877D-6D4D-9EC7-FDA9313C0425}"/>
              </a:ext>
            </a:extLst>
          </p:cNvPr>
          <p:cNvSpPr/>
          <p:nvPr/>
        </p:nvSpPr>
        <p:spPr>
          <a:xfrm>
            <a:off x="353568" y="1515517"/>
            <a:ext cx="8436864" cy="3693319"/>
          </a:xfrm>
          <a:prstGeom prst="rect">
            <a:avLst/>
          </a:prstGeom>
          <a:solidFill>
            <a:schemeClr val="bg1"/>
          </a:solidFill>
          <a:ln>
            <a:solidFill>
              <a:srgbClr val="00B050"/>
            </a:solidFill>
          </a:ln>
        </p:spPr>
        <p:txBody>
          <a:bodyPr wrap="square">
            <a:spAutoFit/>
          </a:bodyPr>
          <a:lstStyle/>
          <a:p>
            <a:pPr marL="285750" lvl="0" indent="-285750">
              <a:buFont typeface="Arial" panose="020B0604020202020204" pitchFamily="34" charset="0"/>
              <a:buChar char="•"/>
            </a:pPr>
            <a:r>
              <a:rPr lang="en-AU" dirty="0">
                <a:highlight>
                  <a:srgbClr val="FFFF00"/>
                </a:highlight>
              </a:rPr>
              <a:t>Components of fitness</a:t>
            </a:r>
          </a:p>
          <a:p>
            <a:pPr marL="742950" lvl="1" indent="-285750">
              <a:buFont typeface="Arial" panose="020B0604020202020204" pitchFamily="34" charset="0"/>
              <a:buChar char="•"/>
            </a:pPr>
            <a:r>
              <a:rPr lang="en-AU" dirty="0">
                <a:highlight>
                  <a:srgbClr val="FFFF00"/>
                </a:highlight>
              </a:rPr>
              <a:t>cardiorespiratory endurance</a:t>
            </a:r>
          </a:p>
          <a:p>
            <a:pPr marL="742950" lvl="1" indent="-285750">
              <a:buFont typeface="Arial" panose="020B0604020202020204" pitchFamily="34" charset="0"/>
              <a:buChar char="•"/>
            </a:pPr>
            <a:r>
              <a:rPr lang="en-AU" dirty="0">
                <a:highlight>
                  <a:srgbClr val="FFFF00"/>
                </a:highlight>
              </a:rPr>
              <a:t>muscular strength</a:t>
            </a:r>
          </a:p>
          <a:p>
            <a:pPr marL="742950" lvl="1" indent="-285750">
              <a:buFont typeface="Arial" panose="020B0604020202020204" pitchFamily="34" charset="0"/>
              <a:buChar char="•"/>
            </a:pPr>
            <a:r>
              <a:rPr lang="en-AU" dirty="0">
                <a:highlight>
                  <a:srgbClr val="FFFF00"/>
                </a:highlight>
              </a:rPr>
              <a:t>muscular endurance</a:t>
            </a:r>
          </a:p>
          <a:p>
            <a:pPr marL="742950" lvl="1" indent="-285750">
              <a:buFont typeface="Arial" panose="020B0604020202020204" pitchFamily="34" charset="0"/>
              <a:buChar char="•"/>
            </a:pPr>
            <a:r>
              <a:rPr lang="en-AU" dirty="0">
                <a:highlight>
                  <a:srgbClr val="FFFF00"/>
                </a:highlight>
              </a:rPr>
              <a:t>flexibility</a:t>
            </a:r>
          </a:p>
          <a:p>
            <a:pPr marL="742950" lvl="1" indent="-285750">
              <a:buFont typeface="Arial" panose="020B0604020202020204" pitchFamily="34" charset="0"/>
              <a:buChar char="•"/>
            </a:pPr>
            <a:r>
              <a:rPr lang="en-AU" dirty="0">
                <a:highlight>
                  <a:srgbClr val="FFFF00"/>
                </a:highlight>
              </a:rPr>
              <a:t>body composition</a:t>
            </a:r>
          </a:p>
          <a:p>
            <a:pPr marL="742950" lvl="1" indent="-285750">
              <a:buFont typeface="Arial" panose="020B0604020202020204" pitchFamily="34" charset="0"/>
              <a:buChar char="•"/>
            </a:pPr>
            <a:r>
              <a:rPr lang="en-AU" dirty="0">
                <a:highlight>
                  <a:srgbClr val="FFFF00"/>
                </a:highlight>
              </a:rPr>
              <a:t>agility</a:t>
            </a:r>
          </a:p>
          <a:p>
            <a:pPr marL="742950" lvl="1" indent="-285750">
              <a:buFont typeface="Arial" panose="020B0604020202020204" pitchFamily="34" charset="0"/>
              <a:buChar char="•"/>
            </a:pPr>
            <a:r>
              <a:rPr lang="en-AU" dirty="0">
                <a:highlight>
                  <a:srgbClr val="FFFF00"/>
                </a:highlight>
              </a:rPr>
              <a:t>balance</a:t>
            </a:r>
          </a:p>
          <a:p>
            <a:pPr marL="742950" lvl="1" indent="-285750">
              <a:buFont typeface="Arial" panose="020B0604020202020204" pitchFamily="34" charset="0"/>
              <a:buChar char="•"/>
            </a:pPr>
            <a:r>
              <a:rPr lang="en-AU" dirty="0">
                <a:highlight>
                  <a:srgbClr val="FFFF00"/>
                </a:highlight>
              </a:rPr>
              <a:t>coordination</a:t>
            </a:r>
          </a:p>
          <a:p>
            <a:pPr marL="742950" lvl="1" indent="-285750">
              <a:buFont typeface="Arial" panose="020B0604020202020204" pitchFamily="34" charset="0"/>
              <a:buChar char="•"/>
            </a:pPr>
            <a:r>
              <a:rPr lang="en-AU" dirty="0">
                <a:highlight>
                  <a:srgbClr val="FFFF00"/>
                </a:highlight>
              </a:rPr>
              <a:t>reaction time</a:t>
            </a:r>
          </a:p>
          <a:p>
            <a:pPr marL="742950" lvl="1" indent="-285750">
              <a:buFont typeface="Arial" panose="020B0604020202020204" pitchFamily="34" charset="0"/>
              <a:buChar char="•"/>
            </a:pPr>
            <a:r>
              <a:rPr lang="en-AU" dirty="0">
                <a:highlight>
                  <a:srgbClr val="FFFF00"/>
                </a:highlight>
              </a:rPr>
              <a:t>speed</a:t>
            </a:r>
          </a:p>
          <a:p>
            <a:pPr marL="742950" lvl="1" indent="-285750">
              <a:buFont typeface="Arial" panose="020B0604020202020204" pitchFamily="34" charset="0"/>
              <a:buChar char="•"/>
            </a:pPr>
            <a:r>
              <a:rPr lang="en-AU" dirty="0">
                <a:highlight>
                  <a:srgbClr val="FFFF00"/>
                </a:highlight>
              </a:rPr>
              <a:t>power</a:t>
            </a:r>
          </a:p>
          <a:p>
            <a:pPr lvl="1"/>
            <a:endParaRPr lang="en-US" dirty="0">
              <a:highlight>
                <a:srgbClr val="FFFF00"/>
              </a:highlight>
            </a:endParaRPr>
          </a:p>
        </p:txBody>
      </p:sp>
      <p:sp>
        <p:nvSpPr>
          <p:cNvPr id="9" name="TextBox 8">
            <a:extLst>
              <a:ext uri="{FF2B5EF4-FFF2-40B4-BE49-F238E27FC236}">
                <a16:creationId xmlns:a16="http://schemas.microsoft.com/office/drawing/2014/main" id="{45ED0F76-FB94-284A-8246-29E2A5F88817}"/>
              </a:ext>
            </a:extLst>
          </p:cNvPr>
          <p:cNvSpPr txBox="1"/>
          <p:nvPr/>
        </p:nvSpPr>
        <p:spPr>
          <a:xfrm>
            <a:off x="2414210" y="4993392"/>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Tree>
    <p:extLst>
      <p:ext uri="{BB962C8B-B14F-4D97-AF65-F5344CB8AC3E}">
        <p14:creationId xmlns:p14="http://schemas.microsoft.com/office/powerpoint/2010/main" val="2715222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358859"/>
            <a:ext cx="8114999" cy="2172905"/>
          </a:xfrm>
          <a:ln>
            <a:solidFill>
              <a:srgbClr val="FFC000"/>
            </a:solidFill>
          </a:ln>
        </p:spPr>
        <p:style>
          <a:lnRef idx="2">
            <a:schemeClr val="accent3"/>
          </a:lnRef>
          <a:fillRef idx="1">
            <a:schemeClr val="lt1"/>
          </a:fillRef>
          <a:effectRef idx="0">
            <a:schemeClr val="accent3"/>
          </a:effectRef>
          <a:fontRef idx="minor">
            <a:schemeClr val="dk1"/>
          </a:fontRef>
        </p:style>
        <p:txBody>
          <a:bodyPr>
            <a:noAutofit/>
          </a:bodyPr>
          <a:lstStyle/>
          <a:p>
            <a:pPr>
              <a:buClr>
                <a:schemeClr val="tx1"/>
              </a:buClr>
            </a:pPr>
            <a:r>
              <a:rPr lang="en-AU" sz="1800" dirty="0"/>
              <a:t>Lactate threshold training can be continuous in nature and requires an exercise intensity at or slightly above the lactate threshold. </a:t>
            </a:r>
          </a:p>
          <a:p>
            <a:pPr lvl="1">
              <a:buClr>
                <a:schemeClr val="tx1"/>
              </a:buClr>
            </a:pPr>
            <a:r>
              <a:rPr lang="en-AU" sz="1800" dirty="0"/>
              <a:t>Research suggests training at or close to ones lactate threshold increases the intensity at which it occurs</a:t>
            </a:r>
          </a:p>
          <a:p>
            <a:pPr lvl="1">
              <a:buClr>
                <a:schemeClr val="tx1"/>
              </a:buClr>
            </a:pPr>
            <a:r>
              <a:rPr lang="en-AU" sz="1800" dirty="0"/>
              <a:t>Whilst it is difficult to measure ones exact lactate threshold outside of a laboratory, this usually occurs by exercising at a heart rate of approximately 85-90% max HR.</a:t>
            </a:r>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419100" y="853470"/>
            <a:ext cx="8114999" cy="369332"/>
          </a:xfrm>
          <a:prstGeom prst="rect">
            <a:avLst/>
          </a:prstGeom>
          <a:solidFill>
            <a:srgbClr val="FF0000"/>
          </a:solidFill>
          <a:ln w="38100">
            <a:solidFill>
              <a:schemeClr val="bg1"/>
            </a:solidFill>
          </a:ln>
        </p:spPr>
        <p:txBody>
          <a:bodyPr wrap="square" rtlCol="0">
            <a:spAutoFit/>
          </a:bodyPr>
          <a:lstStyle/>
          <a:p>
            <a:r>
              <a:rPr lang="en-GB" b="1" dirty="0">
                <a:solidFill>
                  <a:schemeClr val="bg1"/>
                </a:solidFill>
              </a:rPr>
              <a:t>CONTINUOUS TRAINING – Lactate Threshold Training</a:t>
            </a:r>
          </a:p>
        </p:txBody>
      </p:sp>
      <p:sp>
        <p:nvSpPr>
          <p:cNvPr id="13" name="Title 1">
            <a:extLst>
              <a:ext uri="{FF2B5EF4-FFF2-40B4-BE49-F238E27FC236}">
                <a16:creationId xmlns:a16="http://schemas.microsoft.com/office/drawing/2014/main" id="{E55A955F-96FE-1240-93EA-C2BA755BF4E6}"/>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3048767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1" y="1311292"/>
            <a:ext cx="8572499" cy="5241908"/>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pPr defTabSz="457200" fontAlgn="base">
              <a:spcBef>
                <a:spcPct val="0"/>
              </a:spcBef>
              <a:spcAft>
                <a:spcPct val="0"/>
              </a:spcAft>
              <a:defRPr/>
            </a:pPr>
            <a:r>
              <a:rPr lang="en-US" altLang="en-US" sz="1800" b="1" dirty="0">
                <a:solidFill>
                  <a:prstClr val="black"/>
                </a:solidFill>
                <a:latin typeface="Calibri" panose="020F0502020204030204" pitchFamily="34" charset="0"/>
                <a:ea typeface="ＭＳ Ｐゴシック" panose="020B0600070205080204" pitchFamily="34" charset="-128"/>
              </a:rPr>
              <a:t>Circuit Training </a:t>
            </a:r>
            <a:r>
              <a:rPr lang="en-US" altLang="en-US" sz="1800" dirty="0">
                <a:solidFill>
                  <a:prstClr val="black"/>
                </a:solidFill>
                <a:latin typeface="Calibri" panose="020F0502020204030204" pitchFamily="34" charset="0"/>
                <a:ea typeface="ＭＳ Ｐゴシック" panose="020B0600070205080204" pitchFamily="34" charset="-128"/>
              </a:rPr>
              <a:t>comprises a sequenced performance of exercises at different activity stations (typically, between 8-12 stations) </a:t>
            </a:r>
            <a:r>
              <a:rPr lang="en-US" sz="1800" dirty="0"/>
              <a:t>completed in a given time or by a pre - determined </a:t>
            </a:r>
            <a:r>
              <a:rPr lang="en-US" sz="1800" dirty="0" err="1"/>
              <a:t>work:rest</a:t>
            </a:r>
            <a:r>
              <a:rPr lang="en-US" sz="1800" dirty="0"/>
              <a:t> ratio</a:t>
            </a:r>
            <a:endParaRPr lang="en-US" altLang="en-US" sz="1800" dirty="0">
              <a:solidFill>
                <a:prstClr val="black"/>
              </a:solidFill>
              <a:latin typeface="Calibri" panose="020F0502020204030204" pitchFamily="34" charset="0"/>
              <a:ea typeface="ＭＳ Ｐゴシック" panose="020B0600070205080204" pitchFamily="34" charset="-128"/>
            </a:endParaRPr>
          </a:p>
          <a:p>
            <a:pPr marL="0" indent="0" defTabSz="457200" fontAlgn="base">
              <a:spcBef>
                <a:spcPct val="0"/>
              </a:spcBef>
              <a:spcAft>
                <a:spcPct val="0"/>
              </a:spcAft>
              <a:buNone/>
              <a:defRPr/>
            </a:pPr>
            <a:endParaRPr lang="en-US" altLang="en-US" sz="1000" dirty="0">
              <a:solidFill>
                <a:prstClr val="black"/>
              </a:solidFill>
              <a:latin typeface="Calibri" panose="020F0502020204030204" pitchFamily="34" charset="0"/>
              <a:ea typeface="ＭＳ Ｐゴシック" panose="020B0600070205080204" pitchFamily="34" charset="-128"/>
            </a:endParaRPr>
          </a:p>
          <a:p>
            <a:pPr lvl="1"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The completion of each exercise in the circuit once is known as a lap </a:t>
            </a:r>
          </a:p>
          <a:p>
            <a:pPr marL="457200" lvl="1" indent="0" defTabSz="457200" fontAlgn="base">
              <a:spcBef>
                <a:spcPct val="0"/>
              </a:spcBef>
              <a:spcAft>
                <a:spcPct val="0"/>
              </a:spcAft>
              <a:buNone/>
              <a:defRPr/>
            </a:pPr>
            <a:r>
              <a:rPr lang="en-US" altLang="en-US" sz="1800" dirty="0">
                <a:solidFill>
                  <a:prstClr val="black"/>
                </a:solidFill>
                <a:latin typeface="Calibri" panose="020F0502020204030204" pitchFamily="34" charset="0"/>
                <a:ea typeface="ＭＳ Ｐゴシック" panose="020B0600070205080204" pitchFamily="34" charset="-128"/>
              </a:rPr>
              <a:t>      (2 or 3 laps of exercises are usually performed in a circuit)</a:t>
            </a:r>
          </a:p>
          <a:p>
            <a:pPr marL="457200" lvl="1" indent="0" defTabSz="457200" fontAlgn="base">
              <a:spcBef>
                <a:spcPct val="0"/>
              </a:spcBef>
              <a:spcAft>
                <a:spcPct val="0"/>
              </a:spcAft>
              <a:buNone/>
              <a:defRPr/>
            </a:pPr>
            <a:endParaRPr lang="en-US" altLang="en-US" sz="1000" dirty="0">
              <a:solidFill>
                <a:prstClr val="black"/>
              </a:solidFill>
              <a:latin typeface="Calibri" panose="020F0502020204030204" pitchFamily="34" charset="0"/>
              <a:ea typeface="ＭＳ Ｐゴシック" panose="020B0600070205080204" pitchFamily="34" charset="-128"/>
            </a:endParaRPr>
          </a:p>
          <a:p>
            <a:pPr lvl="1"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Can be tailored to suit the needs of an individual / develop specific components </a:t>
            </a:r>
          </a:p>
          <a:p>
            <a:pPr marL="457200" lvl="1" indent="0" defTabSz="457200" fontAlgn="base">
              <a:spcBef>
                <a:spcPct val="0"/>
              </a:spcBef>
              <a:spcAft>
                <a:spcPct val="0"/>
              </a:spcAft>
              <a:buNone/>
              <a:defRPr/>
            </a:pPr>
            <a:r>
              <a:rPr lang="en-US" altLang="en-US" sz="1800" dirty="0">
                <a:solidFill>
                  <a:prstClr val="black"/>
                </a:solidFill>
                <a:latin typeface="Calibri" panose="020F0502020204030204" pitchFamily="34" charset="0"/>
                <a:ea typeface="ＭＳ Ｐゴシック" panose="020B0600070205080204" pitchFamily="34" charset="-128"/>
              </a:rPr>
              <a:t>      of fitness / improve their overall fitness</a:t>
            </a:r>
          </a:p>
          <a:p>
            <a:pPr lvl="2" defTabSz="457200" fontAlgn="base">
              <a:spcBef>
                <a:spcPct val="0"/>
              </a:spcBef>
              <a:spcAft>
                <a:spcPct val="0"/>
              </a:spcAft>
              <a:buFont typeface="Wingdings" pitchFamily="2" charset="2"/>
              <a:buChar char="§"/>
              <a:defRPr/>
            </a:pPr>
            <a:r>
              <a:rPr lang="en-US" altLang="en-US" sz="1800" dirty="0">
                <a:solidFill>
                  <a:prstClr val="black"/>
                </a:solidFill>
                <a:latin typeface="Calibri" panose="020F0502020204030204" pitchFamily="34" charset="0"/>
                <a:ea typeface="ＭＳ Ｐゴシック" panose="020B0600070205080204" pitchFamily="34" charset="-128"/>
              </a:rPr>
              <a:t>Beneficial to improve multiple fitness components </a:t>
            </a:r>
          </a:p>
          <a:p>
            <a:pPr marL="914400" lvl="2" indent="0" defTabSz="457200" fontAlgn="base">
              <a:spcBef>
                <a:spcPct val="0"/>
              </a:spcBef>
              <a:spcAft>
                <a:spcPct val="0"/>
              </a:spcAft>
              <a:buNone/>
              <a:defRPr/>
            </a:pPr>
            <a:r>
              <a:rPr lang="en-US" altLang="en-US" sz="1800" dirty="0">
                <a:solidFill>
                  <a:prstClr val="black"/>
                </a:solidFill>
                <a:latin typeface="Calibri" panose="020F0502020204030204" pitchFamily="34" charset="0"/>
                <a:ea typeface="ＭＳ Ｐゴシック" panose="020B0600070205080204" pitchFamily="34" charset="-128"/>
              </a:rPr>
              <a:t>    (speed, muscular power, local muscular endurance, balance &amp; agility)</a:t>
            </a:r>
          </a:p>
          <a:p>
            <a:pPr marL="0" lvl="0" indent="0" defTabSz="457200" fontAlgn="base">
              <a:spcBef>
                <a:spcPct val="0"/>
              </a:spcBef>
              <a:spcAft>
                <a:spcPct val="0"/>
              </a:spcAft>
              <a:buNone/>
              <a:defRPr/>
            </a:pPr>
            <a:endParaRPr lang="en-US" altLang="en-US" sz="1000" dirty="0">
              <a:solidFill>
                <a:prstClr val="black"/>
              </a:solidFill>
              <a:latin typeface="Calibri" panose="020F0502020204030204" pitchFamily="34" charset="0"/>
              <a:ea typeface="ＭＳ Ｐゴシック" panose="020B0600070205080204" pitchFamily="34" charset="-128"/>
            </a:endParaRPr>
          </a:p>
          <a:p>
            <a:pPr lvl="1"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Benefits of Circuit Training:  </a:t>
            </a:r>
          </a:p>
          <a:p>
            <a:pPr lvl="2"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Offers variety</a:t>
            </a:r>
          </a:p>
          <a:p>
            <a:pPr lvl="2"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Several fitness components can be targeted</a:t>
            </a:r>
          </a:p>
          <a:p>
            <a:pPr lvl="2"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Specificity can be maintained</a:t>
            </a:r>
          </a:p>
          <a:p>
            <a:pPr lvl="2"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Can accommodate large groups of people</a:t>
            </a:r>
          </a:p>
          <a:p>
            <a:pPr lvl="2"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Minimal equipment is required</a:t>
            </a:r>
          </a:p>
          <a:p>
            <a:pPr marL="457200" indent="-457200">
              <a:buClr>
                <a:srgbClr val="FFFF00"/>
              </a:buClr>
              <a:buFont typeface="+mj-lt"/>
              <a:buAutoNum type="arabicPeriod" startAt="3"/>
            </a:pPr>
            <a:endParaRPr lang="en-GB" sz="1600" dirty="0"/>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a:xfrm>
            <a:off x="3124200" y="6477000"/>
            <a:ext cx="2895600" cy="365125"/>
          </a:xfrm>
        </p:spPr>
        <p:txBody>
          <a:bodyPr/>
          <a:lstStyle/>
          <a:p>
            <a:r>
              <a:rPr lang="en-US"/>
              <a:t>©PE STUDIES RESOURCES</a:t>
            </a:r>
            <a:endParaRPr lang="en-US" dirty="0"/>
          </a:p>
        </p:txBody>
      </p:sp>
      <p:sp>
        <p:nvSpPr>
          <p:cNvPr id="5" name="Slide Number Placeholder 4"/>
          <p:cNvSpPr>
            <a:spLocks noGrp="1"/>
          </p:cNvSpPr>
          <p:nvPr>
            <p:ph type="sldNum" sz="quarter" idx="12"/>
          </p:nvPr>
        </p:nvSpPr>
        <p:spPr>
          <a:xfrm>
            <a:off x="6553200" y="6492875"/>
            <a:ext cx="2133600" cy="365125"/>
          </a:xfrm>
        </p:spPr>
        <p:txBody>
          <a:bodyPr/>
          <a:lstStyle/>
          <a:p>
            <a:fld id="{B6F15528-21DE-4FAA-801E-634DDDAF4B2B}" type="slidenum">
              <a:rPr lang="en-US" smtClean="0"/>
              <a:pPr/>
              <a:t>61</a:t>
            </a:fld>
            <a:endParaRPr lang="en-US" dirty="0"/>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419101" y="851625"/>
            <a:ext cx="28192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CIRCUIT TRAINING:</a:t>
            </a:r>
          </a:p>
        </p:txBody>
      </p:sp>
      <p:sp>
        <p:nvSpPr>
          <p:cNvPr id="2" name="AutoShape 2" descr="Image result for fartlek training">
            <a:extLst>
              <a:ext uri="{FF2B5EF4-FFF2-40B4-BE49-F238E27FC236}">
                <a16:creationId xmlns:a16="http://schemas.microsoft.com/office/drawing/2014/main" id="{546F4076-442F-4F7E-ACAA-C90C1271167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 name="AutoShape 4" descr="Image result for fartlek training">
            <a:extLst>
              <a:ext uri="{FF2B5EF4-FFF2-40B4-BE49-F238E27FC236}">
                <a16:creationId xmlns:a16="http://schemas.microsoft.com/office/drawing/2014/main" id="{5520303A-FE39-4502-B1FD-ACD3CF85379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7" name="Group 6">
            <a:extLst>
              <a:ext uri="{FF2B5EF4-FFF2-40B4-BE49-F238E27FC236}">
                <a16:creationId xmlns:a16="http://schemas.microsoft.com/office/drawing/2014/main" id="{3F3DB923-5550-4E50-9436-3DC26763F2F4}"/>
              </a:ext>
            </a:extLst>
          </p:cNvPr>
          <p:cNvGrpSpPr/>
          <p:nvPr/>
        </p:nvGrpSpPr>
        <p:grpSpPr>
          <a:xfrm>
            <a:off x="6071881" y="4200023"/>
            <a:ext cx="2791437" cy="2120114"/>
            <a:chOff x="5826893" y="4379483"/>
            <a:chExt cx="2895600" cy="2021317"/>
          </a:xfrm>
        </p:grpSpPr>
        <p:pic>
          <p:nvPicPr>
            <p:cNvPr id="176132" name="Picture 4" descr="Gym">
              <a:extLst>
                <a:ext uri="{FF2B5EF4-FFF2-40B4-BE49-F238E27FC236}">
                  <a16:creationId xmlns:a16="http://schemas.microsoft.com/office/drawing/2014/main" id="{6E578064-4760-402F-AF04-43255BCF4F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160"/>
            <a:stretch/>
          </p:blipFill>
          <p:spPr bwMode="auto">
            <a:xfrm>
              <a:off x="5826893" y="4379483"/>
              <a:ext cx="2895600" cy="202131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F60D214-06CE-4B3D-AC3D-4E20E7AB35C8}"/>
                </a:ext>
              </a:extLst>
            </p:cNvPr>
            <p:cNvSpPr txBox="1"/>
            <p:nvPr/>
          </p:nvSpPr>
          <p:spPr>
            <a:xfrm>
              <a:off x="6457949" y="4621134"/>
              <a:ext cx="1633487" cy="498838"/>
            </a:xfrm>
            <a:prstGeom prst="rect">
              <a:avLst/>
            </a:prstGeom>
            <a:solidFill>
              <a:srgbClr val="FF0000"/>
            </a:solidFill>
            <a:ln w="38100">
              <a:solidFill>
                <a:schemeClr val="bg1"/>
              </a:solidFill>
            </a:ln>
          </p:spPr>
          <p:txBody>
            <a:bodyPr wrap="square" rtlCol="0">
              <a:spAutoFit/>
            </a:bodyPr>
            <a:lstStyle/>
            <a:p>
              <a:pPr algn="ctr"/>
              <a:r>
                <a:rPr lang="en-GB" sz="1400" b="1" dirty="0">
                  <a:solidFill>
                    <a:schemeClr val="bg1"/>
                  </a:solidFill>
                </a:rPr>
                <a:t>CIRCUIT</a:t>
              </a:r>
            </a:p>
            <a:p>
              <a:pPr algn="ctr"/>
              <a:r>
                <a:rPr lang="en-GB" sz="1400" b="1" dirty="0">
                  <a:solidFill>
                    <a:schemeClr val="bg1"/>
                  </a:solidFill>
                </a:rPr>
                <a:t> TRAINING:</a:t>
              </a:r>
            </a:p>
          </p:txBody>
        </p:sp>
      </p:grpSp>
      <p:sp>
        <p:nvSpPr>
          <p:cNvPr id="8" name="Rectangle 7">
            <a:extLst>
              <a:ext uri="{FF2B5EF4-FFF2-40B4-BE49-F238E27FC236}">
                <a16:creationId xmlns:a16="http://schemas.microsoft.com/office/drawing/2014/main" id="{DB63B3C2-2854-4833-BA4F-1509FBCC879A}"/>
              </a:ext>
            </a:extLst>
          </p:cNvPr>
          <p:cNvSpPr/>
          <p:nvPr/>
        </p:nvSpPr>
        <p:spPr>
          <a:xfrm>
            <a:off x="5943600" y="6248022"/>
            <a:ext cx="3048000" cy="184666"/>
          </a:xfrm>
          <a:prstGeom prst="rect">
            <a:avLst/>
          </a:prstGeom>
        </p:spPr>
        <p:txBody>
          <a:bodyPr wrap="square">
            <a:spAutoFit/>
          </a:bodyPr>
          <a:lstStyle/>
          <a:p>
            <a:r>
              <a:rPr lang="en-AU" sz="600" dirty="0"/>
              <a:t>https://www.publicdomainpictures.net/en/view-image.php?image=239468&amp;picture=gym</a:t>
            </a:r>
          </a:p>
        </p:txBody>
      </p:sp>
      <p:sp>
        <p:nvSpPr>
          <p:cNvPr id="18" name="Title 1">
            <a:extLst>
              <a:ext uri="{FF2B5EF4-FFF2-40B4-BE49-F238E27FC236}">
                <a16:creationId xmlns:a16="http://schemas.microsoft.com/office/drawing/2014/main" id="{B5A7E758-56E6-C144-BCC1-5416B34D2A66}"/>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3734902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1" y="1295400"/>
            <a:ext cx="8420099" cy="5232233"/>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defTabSz="457200" fontAlgn="base">
              <a:lnSpc>
                <a:spcPct val="110000"/>
              </a:lnSpc>
              <a:spcBef>
                <a:spcPct val="0"/>
              </a:spcBef>
              <a:spcAft>
                <a:spcPct val="0"/>
              </a:spcAft>
              <a:defRPr/>
            </a:pPr>
            <a:r>
              <a:rPr lang="en-US" altLang="en-US" sz="1800" b="1" dirty="0">
                <a:solidFill>
                  <a:prstClr val="black"/>
                </a:solidFill>
                <a:latin typeface="Calibri" panose="020F0502020204030204" pitchFamily="34" charset="0"/>
                <a:ea typeface="ＭＳ Ｐゴシック" panose="020B0600070205080204" pitchFamily="34" charset="-128"/>
              </a:rPr>
              <a:t>Fixed Time Circuit Training</a:t>
            </a:r>
          </a:p>
          <a:p>
            <a:pPr lvl="1" defTabSz="457200" fontAlgn="base">
              <a:lnSpc>
                <a:spcPct val="110000"/>
              </a:lnSpc>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The performer completes as many repetitions of the exercise in the allocated time</a:t>
            </a:r>
          </a:p>
          <a:p>
            <a:pPr lvl="1" defTabSz="457200" fontAlgn="base">
              <a:lnSpc>
                <a:spcPct val="110000"/>
              </a:lnSpc>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The time spent at each station can easily be varied, e.g. 30, 45 or 60 secs is usual &amp; a 10 sec rest between each station</a:t>
            </a:r>
          </a:p>
          <a:p>
            <a:pPr marL="0" lvl="0" indent="0" defTabSz="457200" fontAlgn="base">
              <a:lnSpc>
                <a:spcPct val="110000"/>
              </a:lnSpc>
              <a:spcBef>
                <a:spcPct val="0"/>
              </a:spcBef>
              <a:spcAft>
                <a:spcPct val="0"/>
              </a:spcAft>
              <a:buNone/>
              <a:defRPr/>
            </a:pPr>
            <a:endParaRPr lang="en-US" altLang="en-US" sz="1100" dirty="0">
              <a:solidFill>
                <a:prstClr val="black"/>
              </a:solidFill>
              <a:latin typeface="Calibri" panose="020F0502020204030204" pitchFamily="34" charset="0"/>
              <a:ea typeface="ＭＳ Ｐゴシック" panose="020B0600070205080204" pitchFamily="34" charset="-128"/>
            </a:endParaRPr>
          </a:p>
          <a:p>
            <a:pPr defTabSz="457200" fontAlgn="base">
              <a:lnSpc>
                <a:spcPct val="110000"/>
              </a:lnSpc>
              <a:spcBef>
                <a:spcPct val="0"/>
              </a:spcBef>
              <a:spcAft>
                <a:spcPct val="0"/>
              </a:spcAft>
              <a:defRPr/>
            </a:pPr>
            <a:r>
              <a:rPr lang="en-US" altLang="en-US" sz="1800" b="1" dirty="0">
                <a:solidFill>
                  <a:prstClr val="black"/>
                </a:solidFill>
                <a:latin typeface="Calibri" panose="020F0502020204030204" pitchFamily="34" charset="0"/>
                <a:ea typeface="ＭＳ Ｐゴシック" panose="020B0600070205080204" pitchFamily="34" charset="-128"/>
              </a:rPr>
              <a:t>Fixed Loaded Circuit Training</a:t>
            </a:r>
          </a:p>
          <a:p>
            <a:pPr lvl="1" defTabSz="457200" fontAlgn="base">
              <a:lnSpc>
                <a:spcPct val="110000"/>
              </a:lnSpc>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The number of repetitions to be performed at each station is pre-determined</a:t>
            </a:r>
          </a:p>
          <a:p>
            <a:pPr lvl="1" defTabSz="457200" fontAlgn="base">
              <a:lnSpc>
                <a:spcPct val="110000"/>
              </a:lnSpc>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The performer moves from station to station, completing the designated sequence</a:t>
            </a:r>
          </a:p>
          <a:p>
            <a:pPr marL="0" lvl="0" indent="0" defTabSz="457200" fontAlgn="base">
              <a:lnSpc>
                <a:spcPct val="110000"/>
              </a:lnSpc>
              <a:spcBef>
                <a:spcPct val="0"/>
              </a:spcBef>
              <a:spcAft>
                <a:spcPct val="0"/>
              </a:spcAft>
              <a:buNone/>
              <a:defRPr/>
            </a:pPr>
            <a:endParaRPr lang="en-US" altLang="en-US" sz="1100" dirty="0">
              <a:solidFill>
                <a:prstClr val="black"/>
              </a:solidFill>
              <a:latin typeface="Calibri" panose="020F0502020204030204" pitchFamily="34" charset="0"/>
              <a:ea typeface="ＭＳ Ｐゴシック" panose="020B0600070205080204" pitchFamily="34" charset="-128"/>
            </a:endParaRPr>
          </a:p>
          <a:p>
            <a:pPr defTabSz="457200" fontAlgn="base">
              <a:lnSpc>
                <a:spcPct val="110000"/>
              </a:lnSpc>
              <a:spcBef>
                <a:spcPct val="0"/>
              </a:spcBef>
              <a:spcAft>
                <a:spcPct val="0"/>
              </a:spcAft>
              <a:defRPr/>
            </a:pPr>
            <a:r>
              <a:rPr lang="en-US" altLang="en-US" sz="1800" b="1" dirty="0">
                <a:solidFill>
                  <a:prstClr val="black"/>
                </a:solidFill>
                <a:latin typeface="Calibri" panose="020F0502020204030204" pitchFamily="34" charset="0"/>
                <a:ea typeface="ＭＳ Ｐゴシック" panose="020B0600070205080204" pitchFamily="34" charset="-128"/>
              </a:rPr>
              <a:t>Overloading Circuit Training</a:t>
            </a:r>
          </a:p>
          <a:p>
            <a:pPr lvl="1" defTabSz="457200" fontAlgn="base">
              <a:lnSpc>
                <a:spcPct val="110000"/>
              </a:lnSpc>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Multiple ways to overload, for example:</a:t>
            </a:r>
          </a:p>
          <a:p>
            <a:pPr lvl="2" defTabSz="457200" fontAlgn="base">
              <a:lnSpc>
                <a:spcPct val="110000"/>
              </a:lnSpc>
              <a:spcBef>
                <a:spcPct val="0"/>
              </a:spcBef>
              <a:spcAft>
                <a:spcPct val="0"/>
              </a:spcAft>
              <a:buFont typeface="Wingdings" pitchFamily="2" charset="2"/>
              <a:buChar char="§"/>
              <a:defRPr/>
            </a:pPr>
            <a:r>
              <a:rPr lang="en-US" altLang="en-US" sz="1800" dirty="0">
                <a:solidFill>
                  <a:prstClr val="black"/>
                </a:solidFill>
                <a:latin typeface="Calibri" panose="020F0502020204030204" pitchFamily="34" charset="0"/>
                <a:ea typeface="ＭＳ Ｐゴシック" panose="020B0600070205080204" pitchFamily="34" charset="-128"/>
              </a:rPr>
              <a:t>increasing the resistance (if using weights)</a:t>
            </a:r>
          </a:p>
          <a:p>
            <a:pPr lvl="2" defTabSz="457200" fontAlgn="base">
              <a:lnSpc>
                <a:spcPct val="110000"/>
              </a:lnSpc>
              <a:spcBef>
                <a:spcPct val="0"/>
              </a:spcBef>
              <a:spcAft>
                <a:spcPct val="0"/>
              </a:spcAft>
              <a:buFont typeface="Wingdings" pitchFamily="2" charset="2"/>
              <a:buChar char="§"/>
              <a:defRPr/>
            </a:pPr>
            <a:r>
              <a:rPr lang="en-US" altLang="en-US" sz="1800" dirty="0">
                <a:solidFill>
                  <a:prstClr val="black"/>
                </a:solidFill>
                <a:latin typeface="Calibri" panose="020F0502020204030204" pitchFamily="34" charset="0"/>
                <a:ea typeface="ＭＳ Ｐゴシック" panose="020B0600070205080204" pitchFamily="34" charset="-128"/>
              </a:rPr>
              <a:t>adding more stations</a:t>
            </a:r>
          </a:p>
          <a:p>
            <a:pPr lvl="2" defTabSz="457200" fontAlgn="base">
              <a:lnSpc>
                <a:spcPct val="110000"/>
              </a:lnSpc>
              <a:spcBef>
                <a:spcPct val="0"/>
              </a:spcBef>
              <a:spcAft>
                <a:spcPct val="0"/>
              </a:spcAft>
              <a:buFont typeface="Wingdings" pitchFamily="2" charset="2"/>
              <a:buChar char="§"/>
              <a:defRPr/>
            </a:pPr>
            <a:r>
              <a:rPr lang="en-US" altLang="en-US" sz="1800" dirty="0">
                <a:solidFill>
                  <a:prstClr val="black"/>
                </a:solidFill>
                <a:latin typeface="Calibri" panose="020F0502020204030204" pitchFamily="34" charset="0"/>
                <a:ea typeface="ＭＳ Ｐゴシック" panose="020B0600070205080204" pitchFamily="34" charset="-128"/>
              </a:rPr>
              <a:t>adding more laps to the circuit</a:t>
            </a:r>
          </a:p>
          <a:p>
            <a:pPr lvl="2" defTabSz="457200" fontAlgn="base">
              <a:lnSpc>
                <a:spcPct val="110000"/>
              </a:lnSpc>
              <a:spcBef>
                <a:spcPct val="0"/>
              </a:spcBef>
              <a:spcAft>
                <a:spcPct val="0"/>
              </a:spcAft>
              <a:buFont typeface="Wingdings" pitchFamily="2" charset="2"/>
              <a:buChar char="§"/>
              <a:defRPr/>
            </a:pPr>
            <a:r>
              <a:rPr lang="en-US" altLang="en-US" sz="1800" dirty="0">
                <a:solidFill>
                  <a:prstClr val="black"/>
                </a:solidFill>
                <a:latin typeface="Calibri" panose="020F0502020204030204" pitchFamily="34" charset="0"/>
                <a:ea typeface="ＭＳ Ｐゴシック" panose="020B0600070205080204" pitchFamily="34" charset="-128"/>
              </a:rPr>
              <a:t>increasing the time spent at each station</a:t>
            </a:r>
          </a:p>
          <a:p>
            <a:pPr lvl="2" defTabSz="457200" fontAlgn="base">
              <a:lnSpc>
                <a:spcPct val="110000"/>
              </a:lnSpc>
              <a:spcBef>
                <a:spcPct val="0"/>
              </a:spcBef>
              <a:spcAft>
                <a:spcPct val="0"/>
              </a:spcAft>
              <a:buFont typeface="Wingdings" pitchFamily="2" charset="2"/>
              <a:buChar char="§"/>
              <a:defRPr/>
            </a:pPr>
            <a:r>
              <a:rPr lang="en-US" altLang="en-US" sz="1800" dirty="0">
                <a:solidFill>
                  <a:prstClr val="black"/>
                </a:solidFill>
                <a:latin typeface="Calibri" panose="020F0502020204030204" pitchFamily="34" charset="0"/>
                <a:ea typeface="ＭＳ Ｐゴシック" panose="020B0600070205080204" pitchFamily="34" charset="-128"/>
              </a:rPr>
              <a:t>attempting to complete more repetitions</a:t>
            </a:r>
          </a:p>
          <a:p>
            <a:pPr marL="914400" lvl="2" indent="0" defTabSz="457200" fontAlgn="base">
              <a:lnSpc>
                <a:spcPct val="110000"/>
              </a:lnSpc>
              <a:spcBef>
                <a:spcPct val="0"/>
              </a:spcBef>
              <a:spcAft>
                <a:spcPct val="0"/>
              </a:spcAft>
              <a:buNone/>
              <a:defRPr/>
            </a:pPr>
            <a:r>
              <a:rPr lang="en-US" altLang="en-US" sz="1800" dirty="0">
                <a:solidFill>
                  <a:prstClr val="black"/>
                </a:solidFill>
                <a:latin typeface="Calibri" panose="020F0502020204030204" pitchFamily="34" charset="0"/>
                <a:ea typeface="ＭＳ Ｐゴシック" panose="020B0600070205080204" pitchFamily="34" charset="-128"/>
              </a:rPr>
              <a:t>    at a station (N/A to a fixed load circuit) </a:t>
            </a:r>
          </a:p>
          <a:p>
            <a:pPr marL="914400" lvl="2" indent="0" defTabSz="457200" fontAlgn="base">
              <a:lnSpc>
                <a:spcPct val="110000"/>
              </a:lnSpc>
              <a:spcBef>
                <a:spcPct val="0"/>
              </a:spcBef>
              <a:spcAft>
                <a:spcPct val="0"/>
              </a:spcAft>
              <a:buNone/>
              <a:defRPr/>
            </a:pPr>
            <a:endParaRPr lang="en-US" altLang="en-US" sz="1800" dirty="0">
              <a:solidFill>
                <a:prstClr val="black"/>
              </a:solidFill>
              <a:latin typeface="Calibri" panose="020F0502020204030204" pitchFamily="34" charset="0"/>
              <a:ea typeface="ＭＳ Ｐゴシック" panose="020B0600070205080204" pitchFamily="34" charset="-128"/>
            </a:endParaRPr>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a:xfrm>
            <a:off x="3124200" y="6492875"/>
            <a:ext cx="2895600" cy="365125"/>
          </a:xfrm>
        </p:spPr>
        <p:txBody>
          <a:bodyPr/>
          <a:lstStyle/>
          <a:p>
            <a:r>
              <a:rPr lang="en-US"/>
              <a:t>©PE STUDIES RESOURCES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1" name="TextBox 10">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419101" y="838200"/>
            <a:ext cx="28192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CIRCUIT TRAINING cont.</a:t>
            </a:r>
          </a:p>
        </p:txBody>
      </p:sp>
      <p:sp>
        <p:nvSpPr>
          <p:cNvPr id="2" name="AutoShape 2" descr="Image result for fartlek training">
            <a:extLst>
              <a:ext uri="{FF2B5EF4-FFF2-40B4-BE49-F238E27FC236}">
                <a16:creationId xmlns:a16="http://schemas.microsoft.com/office/drawing/2014/main" id="{546F4076-442F-4F7E-ACAA-C90C1271167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 name="AutoShape 4" descr="Image result for fartlek training">
            <a:extLst>
              <a:ext uri="{FF2B5EF4-FFF2-40B4-BE49-F238E27FC236}">
                <a16:creationId xmlns:a16="http://schemas.microsoft.com/office/drawing/2014/main" id="{5520303A-FE39-4502-B1FD-ACD3CF85379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75106" name="Picture 2" descr="Image result for fitness training cartoon">
            <a:extLst>
              <a:ext uri="{FF2B5EF4-FFF2-40B4-BE49-F238E27FC236}">
                <a16:creationId xmlns:a16="http://schemas.microsoft.com/office/drawing/2014/main" id="{B0E3EE60-B0AA-4781-A08B-F0A17DF2006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946" t="43507" r="27245" b="13379"/>
          <a:stretch/>
        </p:blipFill>
        <p:spPr bwMode="auto">
          <a:xfrm>
            <a:off x="6175688" y="3693166"/>
            <a:ext cx="2130112" cy="1127706"/>
          </a:xfrm>
          <a:prstGeom prst="rect">
            <a:avLst/>
          </a:prstGeom>
          <a:noFill/>
          <a:extLst>
            <a:ext uri="{909E8E84-426E-40DD-AFC4-6F175D3DCCD1}">
              <a14:hiddenFill xmlns:a14="http://schemas.microsoft.com/office/drawing/2010/main">
                <a:solidFill>
                  <a:srgbClr val="FFFFFF"/>
                </a:solidFill>
              </a14:hiddenFill>
            </a:ext>
          </a:extLst>
        </p:spPr>
      </p:pic>
      <p:pic>
        <p:nvPicPr>
          <p:cNvPr id="175108" name="Picture 4" descr="File:Man Lifting Barbell Cartoon.svg">
            <a:extLst>
              <a:ext uri="{FF2B5EF4-FFF2-40B4-BE49-F238E27FC236}">
                <a16:creationId xmlns:a16="http://schemas.microsoft.com/office/drawing/2014/main" id="{50C1917F-E6B1-4968-A5EF-D4D1297652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250" t="10211" r="25000" b="12011"/>
          <a:stretch/>
        </p:blipFill>
        <p:spPr bwMode="auto">
          <a:xfrm>
            <a:off x="6516069" y="4484130"/>
            <a:ext cx="1783053" cy="17591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397CF2-F9C3-40F5-B769-32041EBFF1B5}"/>
              </a:ext>
            </a:extLst>
          </p:cNvPr>
          <p:cNvSpPr/>
          <p:nvPr/>
        </p:nvSpPr>
        <p:spPr>
          <a:xfrm>
            <a:off x="6096000" y="6324600"/>
            <a:ext cx="2743200" cy="184666"/>
          </a:xfrm>
          <a:prstGeom prst="rect">
            <a:avLst/>
          </a:prstGeom>
        </p:spPr>
        <p:txBody>
          <a:bodyPr wrap="square">
            <a:spAutoFit/>
          </a:bodyPr>
          <a:lstStyle/>
          <a:p>
            <a:r>
              <a:rPr lang="en-AU" sz="600" dirty="0"/>
              <a:t>https://commons.wikimedia.org/wiki/File:Man_Lifting_Barbell_Cartoon.svg</a:t>
            </a:r>
          </a:p>
        </p:txBody>
      </p:sp>
      <p:sp>
        <p:nvSpPr>
          <p:cNvPr id="7" name="Rectangle 6">
            <a:extLst>
              <a:ext uri="{FF2B5EF4-FFF2-40B4-BE49-F238E27FC236}">
                <a16:creationId xmlns:a16="http://schemas.microsoft.com/office/drawing/2014/main" id="{E5731B3C-58DE-43E9-8126-4DD51DE92344}"/>
              </a:ext>
            </a:extLst>
          </p:cNvPr>
          <p:cNvSpPr/>
          <p:nvPr/>
        </p:nvSpPr>
        <p:spPr>
          <a:xfrm>
            <a:off x="6096000" y="6248400"/>
            <a:ext cx="2627586" cy="184666"/>
          </a:xfrm>
          <a:prstGeom prst="rect">
            <a:avLst/>
          </a:prstGeom>
        </p:spPr>
        <p:txBody>
          <a:bodyPr wrap="square">
            <a:spAutoFit/>
          </a:bodyPr>
          <a:lstStyle/>
          <a:p>
            <a:r>
              <a:rPr lang="en-AU" sz="600" dirty="0"/>
              <a:t>https://commons.wikimedia.org/wiki/File:Man_Doing_Push_Ups_Cartoon.svg</a:t>
            </a:r>
          </a:p>
        </p:txBody>
      </p:sp>
      <p:sp>
        <p:nvSpPr>
          <p:cNvPr id="17" name="Title 1">
            <a:extLst>
              <a:ext uri="{FF2B5EF4-FFF2-40B4-BE49-F238E27FC236}">
                <a16:creationId xmlns:a16="http://schemas.microsoft.com/office/drawing/2014/main" id="{F583ABC0-88A3-D940-A4D1-3538B67D7C0C}"/>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3623461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479567"/>
            <a:ext cx="8420099" cy="4921233"/>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pPr>
              <a:spcBef>
                <a:spcPct val="0"/>
              </a:spcBef>
            </a:pPr>
            <a:r>
              <a:rPr lang="en-US" altLang="en-US" sz="1800" b="1" dirty="0">
                <a:ea typeface="ＭＳ Ｐゴシック" panose="020B0600070205080204" pitchFamily="34" charset="-128"/>
              </a:rPr>
              <a:t>Fartlek Training </a:t>
            </a:r>
            <a:r>
              <a:rPr lang="en-US" altLang="en-US" sz="1800" dirty="0">
                <a:ea typeface="ＭＳ Ｐゴシック" panose="020B0600070205080204" pitchFamily="34" charset="-128"/>
              </a:rPr>
              <a:t>a variation of continuous training, involves changes of intensity</a:t>
            </a:r>
            <a:r>
              <a:rPr lang="en-US" altLang="en-US" sz="1800" b="1" dirty="0">
                <a:ea typeface="ＭＳ Ｐゴシック" panose="020B0600070205080204" pitchFamily="34" charset="-128"/>
              </a:rPr>
              <a:t> </a:t>
            </a:r>
            <a:r>
              <a:rPr lang="en-US" altLang="en-US" sz="1800" dirty="0">
                <a:ea typeface="ＭＳ Ｐゴシック" panose="020B0600070205080204" pitchFamily="34" charset="-128"/>
              </a:rPr>
              <a:t>throughout the training sessions.</a:t>
            </a:r>
          </a:p>
          <a:p>
            <a:pPr>
              <a:spcBef>
                <a:spcPct val="0"/>
              </a:spcBef>
              <a:buFont typeface="Wingdings" panose="05000000000000000000" pitchFamily="2" charset="2"/>
              <a:buNone/>
            </a:pPr>
            <a:endParaRPr lang="en-US" altLang="en-US" sz="1000" dirty="0">
              <a:ea typeface="ＭＳ Ｐゴシック" panose="020B0600070205080204" pitchFamily="34" charset="-128"/>
            </a:endParaRPr>
          </a:p>
          <a:p>
            <a:pPr>
              <a:spcBef>
                <a:spcPct val="0"/>
              </a:spcBef>
            </a:pPr>
            <a:r>
              <a:rPr lang="en-US" altLang="en-US" sz="1800" dirty="0">
                <a:ea typeface="ＭＳ Ｐゴシック" panose="020B0600070205080204" pitchFamily="34" charset="-128"/>
              </a:rPr>
              <a:t>These changes of intensity can be simply an increase in pace or running up a hill, &amp; involve the addition of the anaerobic glycolysis energy system to help produce the increased amount of ATP needed for the increased intensity. As a result, it stimulates the interplay between the aerobic &amp; anaerobic energy systems used in individual sports &amp; in team games.</a:t>
            </a:r>
          </a:p>
          <a:p>
            <a:pPr>
              <a:spcBef>
                <a:spcPct val="0"/>
              </a:spcBef>
              <a:buFont typeface="Wingdings" panose="05000000000000000000" pitchFamily="2" charset="2"/>
              <a:buNone/>
            </a:pPr>
            <a:endParaRPr lang="en-US" altLang="en-US" sz="1000" dirty="0">
              <a:ea typeface="ＭＳ Ｐゴシック" panose="020B0600070205080204" pitchFamily="34" charset="-128"/>
            </a:endParaRPr>
          </a:p>
          <a:p>
            <a:pPr>
              <a:spcBef>
                <a:spcPct val="0"/>
              </a:spcBef>
            </a:pPr>
            <a:r>
              <a:rPr lang="en-US" altLang="en-US" sz="1800" dirty="0">
                <a:ea typeface="ＭＳ Ｐゴシック" panose="020B0600070205080204" pitchFamily="34" charset="-128"/>
              </a:rPr>
              <a:t>Fartlek is mainly used by runners, </a:t>
            </a:r>
          </a:p>
          <a:p>
            <a:pPr>
              <a:spcBef>
                <a:spcPct val="0"/>
              </a:spcBef>
              <a:buFont typeface="Wingdings" panose="05000000000000000000" pitchFamily="2" charset="2"/>
              <a:buNone/>
            </a:pPr>
            <a:r>
              <a:rPr lang="en-US" altLang="en-US" sz="1800" dirty="0">
                <a:ea typeface="ＭＳ Ｐゴシック" panose="020B0600070205080204" pitchFamily="34" charset="-128"/>
              </a:rPr>
              <a:t>	but the concept is equally useful for</a:t>
            </a:r>
          </a:p>
          <a:p>
            <a:pPr>
              <a:spcBef>
                <a:spcPct val="0"/>
              </a:spcBef>
              <a:buFont typeface="Wingdings" panose="05000000000000000000" pitchFamily="2" charset="2"/>
              <a:buNone/>
            </a:pPr>
            <a:r>
              <a:rPr lang="en-US" altLang="en-US" sz="1800" dirty="0">
                <a:ea typeface="ＭＳ Ｐゴシック" panose="020B0600070205080204" pitchFamily="34" charset="-128"/>
              </a:rPr>
              <a:t>	swimming, cycling, rowing &amp; skiing </a:t>
            </a:r>
          </a:p>
          <a:p>
            <a:pPr>
              <a:spcBef>
                <a:spcPct val="0"/>
              </a:spcBef>
              <a:buFont typeface="Wingdings" panose="05000000000000000000" pitchFamily="2" charset="2"/>
              <a:buNone/>
            </a:pPr>
            <a:r>
              <a:rPr lang="en-US" altLang="en-US" sz="1800" dirty="0">
                <a:ea typeface="ＭＳ Ｐゴシック" panose="020B0600070205080204" pitchFamily="34" charset="-128"/>
              </a:rPr>
              <a:t>	basically any sport where a </a:t>
            </a:r>
          </a:p>
          <a:p>
            <a:pPr>
              <a:spcBef>
                <a:spcPct val="0"/>
              </a:spcBef>
              <a:buFont typeface="Wingdings" panose="05000000000000000000" pitchFamily="2" charset="2"/>
              <a:buNone/>
            </a:pPr>
            <a:r>
              <a:rPr lang="en-US" altLang="en-US" sz="1800" dirty="0">
                <a:ea typeface="ＭＳ Ｐゴシック" panose="020B0600070205080204" pitchFamily="34" charset="-128"/>
              </a:rPr>
              <a:t>	combination of aerobic &amp; anaerobic </a:t>
            </a:r>
          </a:p>
          <a:p>
            <a:pPr>
              <a:spcBef>
                <a:spcPct val="0"/>
              </a:spcBef>
              <a:buFont typeface="Wingdings" panose="05000000000000000000" pitchFamily="2" charset="2"/>
              <a:buNone/>
            </a:pPr>
            <a:r>
              <a:rPr lang="en-US" altLang="en-US" sz="1800" dirty="0">
                <a:ea typeface="ＭＳ Ｐゴシック" panose="020B0600070205080204" pitchFamily="34" charset="-128"/>
              </a:rPr>
              <a:t>	energy is important.</a:t>
            </a:r>
            <a:endParaRPr lang="en-US" altLang="en-US" sz="2000" b="1" dirty="0">
              <a:ea typeface="ＭＳ Ｐゴシック" panose="020B0600070205080204" pitchFamily="34" charset="-128"/>
              <a:hlinkClick r:id="rId2"/>
            </a:endParaRPr>
          </a:p>
          <a:p>
            <a:pPr marL="457200" indent="-457200">
              <a:buClr>
                <a:srgbClr val="FFFF00"/>
              </a:buClr>
              <a:buFont typeface="+mj-lt"/>
              <a:buAutoNum type="arabicPeriod" startAt="3"/>
            </a:pPr>
            <a:endParaRPr lang="en-AU" sz="1600" dirty="0"/>
          </a:p>
          <a:p>
            <a:pPr marL="768096" lvl="1" indent="-457200">
              <a:buClr>
                <a:srgbClr val="FFFF00"/>
              </a:buClr>
            </a:pPr>
            <a:endParaRPr lang="en-AU" sz="1800" dirty="0"/>
          </a:p>
        </p:txBody>
      </p:sp>
      <p:sp>
        <p:nvSpPr>
          <p:cNvPr id="9" name="Footer Placeholder 8"/>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1" name="TextBox 10">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419101" y="990600"/>
            <a:ext cx="28192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FARTLEK TRAINING:</a:t>
            </a:r>
          </a:p>
        </p:txBody>
      </p:sp>
      <p:sp>
        <p:nvSpPr>
          <p:cNvPr id="13" name="Title 1">
            <a:extLst>
              <a:ext uri="{FF2B5EF4-FFF2-40B4-BE49-F238E27FC236}">
                <a16:creationId xmlns:a16="http://schemas.microsoft.com/office/drawing/2014/main" id="{1068FCDC-E48F-354F-AEFC-36B1B2206715}"/>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pic>
        <p:nvPicPr>
          <p:cNvPr id="1026" name="Picture 2" descr="Tech. Sgt. Michael Petty and Tech. Sgt. Brandon Gremillion, 325th Force Support Squadron Airmen Leadership School instructors, go for a long run Feb. 13 along Beacon Beach rd., in preparation for the Destin 50 Beach Ultra Marathon. (U.S. Air Force photo by Airman 1st Class Sergio Gamboa)">
            <a:extLst>
              <a:ext uri="{FF2B5EF4-FFF2-40B4-BE49-F238E27FC236}">
                <a16:creationId xmlns:a16="http://schemas.microsoft.com/office/drawing/2014/main" id="{43D5167C-2585-4F4C-BCE3-174F64AD7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429000"/>
            <a:ext cx="4438039" cy="292735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1621F58-D085-457C-A943-5E359C4D4AF4}"/>
              </a:ext>
            </a:extLst>
          </p:cNvPr>
          <p:cNvSpPr/>
          <p:nvPr/>
        </p:nvSpPr>
        <p:spPr>
          <a:xfrm>
            <a:off x="4352980" y="5603546"/>
            <a:ext cx="4499471"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buClr>
                <a:srgbClr val="FFFF00"/>
              </a:buClr>
            </a:pPr>
            <a:r>
              <a:rPr lang="en-AU" sz="1600" b="1" dirty="0"/>
              <a:t>Fartlek Is different from interval training as </a:t>
            </a:r>
            <a:r>
              <a:rPr lang="en-AU" sz="1600" b="1" dirty="0" err="1"/>
              <a:t>work:rest</a:t>
            </a:r>
            <a:r>
              <a:rPr lang="en-AU" sz="1600" b="1" dirty="0"/>
              <a:t> ratios are not pre-determined and are more random in nature.</a:t>
            </a:r>
          </a:p>
        </p:txBody>
      </p:sp>
      <p:sp>
        <p:nvSpPr>
          <p:cNvPr id="2" name="Rectangle 1">
            <a:extLst>
              <a:ext uri="{FF2B5EF4-FFF2-40B4-BE49-F238E27FC236}">
                <a16:creationId xmlns:a16="http://schemas.microsoft.com/office/drawing/2014/main" id="{418DB3F9-D34E-F441-9266-70E415E7A519}"/>
              </a:ext>
            </a:extLst>
          </p:cNvPr>
          <p:cNvSpPr/>
          <p:nvPr/>
        </p:nvSpPr>
        <p:spPr>
          <a:xfrm>
            <a:off x="4316715" y="5440831"/>
            <a:ext cx="4572000" cy="184666"/>
          </a:xfrm>
          <a:prstGeom prst="rect">
            <a:avLst/>
          </a:prstGeom>
        </p:spPr>
        <p:txBody>
          <a:bodyPr>
            <a:spAutoFit/>
          </a:bodyPr>
          <a:lstStyle/>
          <a:p>
            <a:r>
              <a:rPr lang="en-US" sz="600" dirty="0"/>
              <a:t>https://</a:t>
            </a:r>
            <a:r>
              <a:rPr lang="en-US" sz="600" dirty="0" err="1"/>
              <a:t>www.acc.af.mil</a:t>
            </a:r>
            <a:r>
              <a:rPr lang="en-US" sz="600" dirty="0"/>
              <a:t>/News/Article-Display/Article/661407/and-dollar-prints/</a:t>
            </a:r>
          </a:p>
        </p:txBody>
      </p:sp>
    </p:spTree>
    <p:extLst>
      <p:ext uri="{BB962C8B-B14F-4D97-AF65-F5344CB8AC3E}">
        <p14:creationId xmlns:p14="http://schemas.microsoft.com/office/powerpoint/2010/main" val="391621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1" y="1555767"/>
            <a:ext cx="8125508" cy="4705789"/>
          </a:xfrm>
          <a:ln>
            <a:solidFill>
              <a:srgbClr val="FFC000"/>
            </a:solidFill>
          </a:ln>
        </p:spPr>
        <p:style>
          <a:lnRef idx="2">
            <a:schemeClr val="accent3"/>
          </a:lnRef>
          <a:fillRef idx="1">
            <a:schemeClr val="lt1"/>
          </a:fillRef>
          <a:effectRef idx="0">
            <a:schemeClr val="accent3"/>
          </a:effectRef>
          <a:fontRef idx="minor">
            <a:schemeClr val="dk1"/>
          </a:fontRef>
        </p:style>
        <p:txBody>
          <a:bodyPr>
            <a:normAutofit/>
          </a:bodyPr>
          <a:lstStyle/>
          <a:p>
            <a:r>
              <a:rPr lang="en-US" altLang="en-US" sz="1800" dirty="0">
                <a:ea typeface="ＭＳ Ｐゴシック" panose="020B0600070205080204" pitchFamily="34" charset="-128"/>
              </a:rPr>
              <a:t>The advantage of Fartlek Training is that it improves both the aerobic and anaerobic energy systems &amp; related fitness components (aerobic capacity, anaerobic capacity &amp; speed)</a:t>
            </a:r>
          </a:p>
          <a:p>
            <a:r>
              <a:rPr lang="en-US" altLang="en-US" sz="1800" dirty="0">
                <a:ea typeface="ＭＳ Ｐゴシック" panose="020B0600070205080204" pitchFamily="34" charset="-128"/>
              </a:rPr>
              <a:t>However, because of the random nature of fartlek, it is extremely difficult to overload, &amp; considerable discipline is require to repeatedly perform random bursts of speed</a:t>
            </a:r>
            <a:endParaRPr lang="en-US" altLang="en-US" sz="1800" b="1" dirty="0">
              <a:ea typeface="ＭＳ Ｐゴシック" panose="020B0600070205080204" pitchFamily="34" charset="-128"/>
              <a:hlinkClick r:id="rId2"/>
            </a:endParaRPr>
          </a:p>
        </p:txBody>
      </p:sp>
      <p:sp>
        <p:nvSpPr>
          <p:cNvPr id="9" name="Footer Placeholder 8"/>
          <p:cNvSpPr>
            <a:spLocks noGrp="1"/>
          </p:cNvSpPr>
          <p:nvPr>
            <p:ph type="ftr" sz="quarter" idx="11"/>
          </p:nvPr>
        </p:nvSpPr>
        <p:spPr/>
        <p:txBody>
          <a:bodyPr/>
          <a:lstStyle/>
          <a:p>
            <a:r>
              <a:rPr lang="en-US"/>
              <a:t>©PE STUDIES RESOURCES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1" name="TextBox 10">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dirty="0"/>
              <a:t>Home</a:t>
            </a:r>
            <a:endParaRPr lang="en-US" sz="800" dirty="0"/>
          </a:p>
        </p:txBody>
      </p:sp>
      <p:sp>
        <p:nvSpPr>
          <p:cNvPr id="16" name="TextBox 15">
            <a:extLst>
              <a:ext uri="{FF2B5EF4-FFF2-40B4-BE49-F238E27FC236}">
                <a16:creationId xmlns:a16="http://schemas.microsoft.com/office/drawing/2014/main" id="{AABD6997-CFE5-4AC4-9F87-996BC6B29695}"/>
              </a:ext>
            </a:extLst>
          </p:cNvPr>
          <p:cNvSpPr txBox="1"/>
          <p:nvPr/>
        </p:nvSpPr>
        <p:spPr>
          <a:xfrm>
            <a:off x="419101" y="1019900"/>
            <a:ext cx="281925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FARTLEK TRAINING:</a:t>
            </a:r>
          </a:p>
        </p:txBody>
      </p:sp>
      <p:sp>
        <p:nvSpPr>
          <p:cNvPr id="2" name="AutoShape 2" descr="Image result for fartlek training">
            <a:extLst>
              <a:ext uri="{FF2B5EF4-FFF2-40B4-BE49-F238E27FC236}">
                <a16:creationId xmlns:a16="http://schemas.microsoft.com/office/drawing/2014/main" id="{546F4076-442F-4F7E-ACAA-C90C1271167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 name="AutoShape 4" descr="Image result for fartlek training">
            <a:extLst>
              <a:ext uri="{FF2B5EF4-FFF2-40B4-BE49-F238E27FC236}">
                <a16:creationId xmlns:a16="http://schemas.microsoft.com/office/drawing/2014/main" id="{5520303A-FE39-4502-B1FD-ACD3CF85379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173069" name="Group 173068">
            <a:extLst>
              <a:ext uri="{FF2B5EF4-FFF2-40B4-BE49-F238E27FC236}">
                <a16:creationId xmlns:a16="http://schemas.microsoft.com/office/drawing/2014/main" id="{6E4EDA40-1D51-4D23-B4A1-98FF51088789}"/>
              </a:ext>
            </a:extLst>
          </p:cNvPr>
          <p:cNvGrpSpPr/>
          <p:nvPr/>
        </p:nvGrpSpPr>
        <p:grpSpPr>
          <a:xfrm>
            <a:off x="1526152" y="3200400"/>
            <a:ext cx="6396495" cy="2894760"/>
            <a:chOff x="942948" y="3161936"/>
            <a:chExt cx="6396495" cy="2894760"/>
          </a:xfrm>
        </p:grpSpPr>
        <mc:AlternateContent xmlns:mc="http://schemas.openxmlformats.org/markup-compatibility/2006" xmlns:p14="http://schemas.microsoft.com/office/powerpoint/2010/main">
          <mc:Choice Requires="p14">
            <p:contentPart p14:bwMode="auto" r:id="rId5">
              <p14:nvContentPartPr>
                <p14:cNvPr id="173061" name="Ink 173060">
                  <a:extLst>
                    <a:ext uri="{FF2B5EF4-FFF2-40B4-BE49-F238E27FC236}">
                      <a16:creationId xmlns:a16="http://schemas.microsoft.com/office/drawing/2014/main" id="{A05FBA2C-9EFF-4768-8A26-A59D296DE64A}"/>
                    </a:ext>
                  </a:extLst>
                </p14:cNvPr>
                <p14:cNvContentPartPr/>
                <p14:nvPr/>
              </p14:nvContentPartPr>
              <p14:xfrm>
                <a:off x="3023224" y="3161936"/>
                <a:ext cx="3080520" cy="2894760"/>
              </p14:xfrm>
            </p:contentPart>
          </mc:Choice>
          <mc:Fallback xmlns="">
            <p:pic>
              <p:nvPicPr>
                <p:cNvPr id="173061" name="Ink 173060">
                  <a:extLst>
                    <a:ext uri="{FF2B5EF4-FFF2-40B4-BE49-F238E27FC236}">
                      <a16:creationId xmlns:a16="http://schemas.microsoft.com/office/drawing/2014/main" id="{A05FBA2C-9EFF-4768-8A26-A59D296DE64A}"/>
                    </a:ext>
                  </a:extLst>
                </p:cNvPr>
                <p:cNvPicPr/>
                <p:nvPr/>
              </p:nvPicPr>
              <p:blipFill>
                <a:blip r:embed="rId6"/>
                <a:stretch>
                  <a:fillRect/>
                </a:stretch>
              </p:blipFill>
              <p:spPr>
                <a:xfrm>
                  <a:off x="3005226" y="3143938"/>
                  <a:ext cx="3116156" cy="2930396"/>
                </a:xfrm>
                <a:prstGeom prst="rect">
                  <a:avLst/>
                </a:prstGeom>
              </p:spPr>
            </p:pic>
          </mc:Fallback>
        </mc:AlternateContent>
        <p:grpSp>
          <p:nvGrpSpPr>
            <p:cNvPr id="173068" name="Group 173067">
              <a:extLst>
                <a:ext uri="{FF2B5EF4-FFF2-40B4-BE49-F238E27FC236}">
                  <a16:creationId xmlns:a16="http://schemas.microsoft.com/office/drawing/2014/main" id="{0967D54C-CB56-491A-8B74-63C6797D2CC7}"/>
                </a:ext>
              </a:extLst>
            </p:cNvPr>
            <p:cNvGrpSpPr/>
            <p:nvPr/>
          </p:nvGrpSpPr>
          <p:grpSpPr>
            <a:xfrm>
              <a:off x="5401447" y="4790044"/>
              <a:ext cx="1937996" cy="923330"/>
              <a:chOff x="6651002" y="3581400"/>
              <a:chExt cx="1937996" cy="923330"/>
            </a:xfrm>
          </p:grpSpPr>
          <p:sp>
            <p:nvSpPr>
              <p:cNvPr id="6" name="TextBox 5">
                <a:extLst>
                  <a:ext uri="{FF2B5EF4-FFF2-40B4-BE49-F238E27FC236}">
                    <a16:creationId xmlns:a16="http://schemas.microsoft.com/office/drawing/2014/main" id="{0CEBB9F1-C6FF-45CB-9B04-14B32EA5BF30}"/>
                  </a:ext>
                </a:extLst>
              </p:cNvPr>
              <p:cNvSpPr txBox="1"/>
              <p:nvPr/>
            </p:nvSpPr>
            <p:spPr>
              <a:xfrm>
                <a:off x="6651002" y="3581400"/>
                <a:ext cx="1937996" cy="923330"/>
              </a:xfrm>
              <a:prstGeom prst="rect">
                <a:avLst/>
              </a:prstGeom>
              <a:noFill/>
            </p:spPr>
            <p:txBody>
              <a:bodyPr wrap="square" rtlCol="0">
                <a:spAutoFit/>
              </a:bodyPr>
              <a:lstStyle/>
              <a:p>
                <a:r>
                  <a:rPr lang="en-GB" b="1" dirty="0"/>
                  <a:t>Jog</a:t>
                </a:r>
              </a:p>
              <a:p>
                <a:r>
                  <a:rPr lang="en-GB" b="1" dirty="0"/>
                  <a:t>Run</a:t>
                </a:r>
              </a:p>
              <a:p>
                <a:r>
                  <a:rPr lang="en-GB" b="1" dirty="0"/>
                  <a:t>Sprint</a:t>
                </a:r>
                <a:endParaRPr lang="en-AU" b="1" dirty="0"/>
              </a:p>
            </p:txBody>
          </p:sp>
          <p:cxnSp>
            <p:nvCxnSpPr>
              <p:cNvPr id="173064" name="Straight Connector 173063">
                <a:extLst>
                  <a:ext uri="{FF2B5EF4-FFF2-40B4-BE49-F238E27FC236}">
                    <a16:creationId xmlns:a16="http://schemas.microsoft.com/office/drawing/2014/main" id="{7E73B394-68EA-4296-A1B2-B7FAFEFDEFF9}"/>
                  </a:ext>
                </a:extLst>
              </p:cNvPr>
              <p:cNvCxnSpPr/>
              <p:nvPr/>
            </p:nvCxnSpPr>
            <p:spPr>
              <a:xfrm>
                <a:off x="7391400" y="3733800"/>
                <a:ext cx="96497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8E15C96-66FE-49B7-B907-6BB52D526916}"/>
                  </a:ext>
                </a:extLst>
              </p:cNvPr>
              <p:cNvCxnSpPr/>
              <p:nvPr/>
            </p:nvCxnSpPr>
            <p:spPr>
              <a:xfrm>
                <a:off x="7391400" y="4038600"/>
                <a:ext cx="9649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B7A4F5-FBB1-438B-BE0B-5C026392DE81}"/>
                  </a:ext>
                </a:extLst>
              </p:cNvPr>
              <p:cNvCxnSpPr/>
              <p:nvPr/>
            </p:nvCxnSpPr>
            <p:spPr>
              <a:xfrm>
                <a:off x="7391400" y="4343400"/>
                <a:ext cx="964974" cy="0"/>
              </a:xfrm>
              <a:prstGeom prst="line">
                <a:avLst/>
              </a:prstGeom>
              <a:ln w="38100">
                <a:solidFill>
                  <a:srgbClr val="FF5050"/>
                </a:solidFill>
              </a:ln>
            </p:spPr>
            <p:style>
              <a:lnRef idx="1">
                <a:schemeClr val="accent1"/>
              </a:lnRef>
              <a:fillRef idx="0">
                <a:schemeClr val="accent1"/>
              </a:fillRef>
              <a:effectRef idx="0">
                <a:schemeClr val="accent1"/>
              </a:effectRef>
              <a:fontRef idx="minor">
                <a:schemeClr val="tx1"/>
              </a:fontRef>
            </p:style>
          </p:cxnSp>
        </p:grpSp>
        <p:sp>
          <p:nvSpPr>
            <p:cNvPr id="173065" name="TextBox 173064">
              <a:extLst>
                <a:ext uri="{FF2B5EF4-FFF2-40B4-BE49-F238E27FC236}">
                  <a16:creationId xmlns:a16="http://schemas.microsoft.com/office/drawing/2014/main" id="{99472750-4FF2-4B99-A10E-EE77C86B7C82}"/>
                </a:ext>
              </a:extLst>
            </p:cNvPr>
            <p:cNvSpPr txBox="1"/>
            <p:nvPr/>
          </p:nvSpPr>
          <p:spPr>
            <a:xfrm>
              <a:off x="942948" y="3755517"/>
              <a:ext cx="1458658" cy="369332"/>
            </a:xfrm>
            <a:prstGeom prst="rect">
              <a:avLst/>
            </a:prstGeom>
            <a:noFill/>
          </p:spPr>
          <p:txBody>
            <a:bodyPr wrap="square" rtlCol="0">
              <a:spAutoFit/>
            </a:bodyPr>
            <a:lstStyle/>
            <a:p>
              <a:r>
                <a:rPr lang="en-GB" b="1" dirty="0"/>
                <a:t>Start / Finish</a:t>
              </a:r>
              <a:endParaRPr lang="en-AU" b="1" dirty="0"/>
            </a:p>
          </p:txBody>
        </p:sp>
        <p:cxnSp>
          <p:nvCxnSpPr>
            <p:cNvPr id="173067" name="Straight Arrow Connector 173066">
              <a:extLst>
                <a:ext uri="{FF2B5EF4-FFF2-40B4-BE49-F238E27FC236}">
                  <a16:creationId xmlns:a16="http://schemas.microsoft.com/office/drawing/2014/main" id="{B7BD9C49-63FE-468B-872C-ABA72F012D83}"/>
                </a:ext>
              </a:extLst>
            </p:cNvPr>
            <p:cNvCxnSpPr/>
            <p:nvPr/>
          </p:nvCxnSpPr>
          <p:spPr>
            <a:xfrm>
              <a:off x="2407854" y="4002060"/>
              <a:ext cx="762385" cy="4032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2" name="Title 1">
            <a:extLst>
              <a:ext uri="{FF2B5EF4-FFF2-40B4-BE49-F238E27FC236}">
                <a16:creationId xmlns:a16="http://schemas.microsoft.com/office/drawing/2014/main" id="{B2E6A9AE-47D1-8E4B-9301-2FA30729682C}"/>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1877694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2438400" y="6416675"/>
            <a:ext cx="2895600" cy="365125"/>
          </a:xfrm>
        </p:spPr>
        <p:txBody>
          <a:bodyPr/>
          <a:lstStyle/>
          <a:p>
            <a:r>
              <a:rPr lang="en-US"/>
              <a:t>©PE STUDIES RESOURCES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pic>
        <p:nvPicPr>
          <p:cNvPr id="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260801"/>
            <a:ext cx="457501" cy="457955"/>
          </a:xfrm>
          <a:prstGeom prst="rect">
            <a:avLst/>
          </a:prstGeom>
          <a:noFill/>
        </p:spPr>
      </p:pic>
      <p:sp>
        <p:nvSpPr>
          <p:cNvPr id="9" name="TextBox 8">
            <a:hlinkClick r:id="rId2" action="ppaction://hlinksldjump"/>
          </p:cNvPr>
          <p:cNvSpPr txBox="1"/>
          <p:nvPr/>
        </p:nvSpPr>
        <p:spPr>
          <a:xfrm>
            <a:off x="0" y="6642556"/>
            <a:ext cx="838200" cy="215444"/>
          </a:xfrm>
          <a:prstGeom prst="rect">
            <a:avLst/>
          </a:prstGeom>
          <a:noFill/>
        </p:spPr>
        <p:txBody>
          <a:bodyPr wrap="square" rtlCol="0">
            <a:spAutoFit/>
          </a:bodyPr>
          <a:lstStyle/>
          <a:p>
            <a:pPr algn="ctr"/>
            <a:r>
              <a:rPr lang="en-AU" sz="800" dirty="0"/>
              <a:t>Home</a:t>
            </a:r>
            <a:endParaRPr lang="en-US" sz="800" dirty="0"/>
          </a:p>
        </p:txBody>
      </p:sp>
      <p:sp>
        <p:nvSpPr>
          <p:cNvPr id="11" name="Content Placeholder 2">
            <a:extLst>
              <a:ext uri="{FF2B5EF4-FFF2-40B4-BE49-F238E27FC236}">
                <a16:creationId xmlns:a16="http://schemas.microsoft.com/office/drawing/2014/main" id="{E3E715E4-D1A2-449A-9824-2018EDC56504}"/>
              </a:ext>
            </a:extLst>
          </p:cNvPr>
          <p:cNvSpPr txBox="1">
            <a:spLocks/>
          </p:cNvSpPr>
          <p:nvPr/>
        </p:nvSpPr>
        <p:spPr>
          <a:xfrm>
            <a:off x="294291" y="1417103"/>
            <a:ext cx="8621109" cy="4704453"/>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Improved flexibility will:</a:t>
            </a:r>
          </a:p>
          <a:p>
            <a:pPr lvl="1"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Improve sporting performance through enhancing developments in speed, strength &amp; power</a:t>
            </a:r>
          </a:p>
          <a:p>
            <a:pPr lvl="1"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Reduce the likelihood of injury, particularly for performers who require a full range of motion in their sporting pursuits</a:t>
            </a:r>
          </a:p>
          <a:p>
            <a:pPr lvl="1"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Improve posture</a:t>
            </a:r>
          </a:p>
          <a:p>
            <a:pPr lvl="1"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Reduce the impact of DOMS</a:t>
            </a:r>
          </a:p>
          <a:p>
            <a:pPr lvl="1" defTabSz="457200" fontAlgn="base">
              <a:spcBef>
                <a:spcPct val="0"/>
              </a:spcBef>
              <a:spcAft>
                <a:spcPct val="0"/>
              </a:spcAft>
              <a:defRPr/>
            </a:pPr>
            <a:r>
              <a:rPr lang="en-US" altLang="en-US" sz="1800" dirty="0">
                <a:solidFill>
                  <a:prstClr val="black"/>
                </a:solidFill>
                <a:latin typeface="Calibri" panose="020F0502020204030204" pitchFamily="34" charset="0"/>
                <a:ea typeface="ＭＳ Ｐゴシック" panose="020B0600070205080204" pitchFamily="34" charset="-128"/>
              </a:rPr>
              <a:t>Release stress &amp; tension</a:t>
            </a:r>
          </a:p>
          <a:p>
            <a:pPr marL="0" lvl="0" indent="0" defTabSz="457200" fontAlgn="base">
              <a:spcBef>
                <a:spcPct val="0"/>
              </a:spcBef>
              <a:spcAft>
                <a:spcPct val="0"/>
              </a:spcAft>
              <a:buNone/>
              <a:defRPr/>
            </a:pPr>
            <a:endParaRPr lang="en-US" altLang="en-US" sz="1000" dirty="0">
              <a:solidFill>
                <a:prstClr val="black"/>
              </a:solidFill>
              <a:latin typeface="Calibri" panose="020F0502020204030204" pitchFamily="34" charset="0"/>
              <a:ea typeface="ＭＳ Ｐゴシック" panose="020B0600070205080204" pitchFamily="34" charset="-128"/>
            </a:endParaRPr>
          </a:p>
          <a:p>
            <a:pPr marL="0" indent="0" defTabSz="457200" fontAlgn="base">
              <a:lnSpc>
                <a:spcPct val="150000"/>
              </a:lnSpc>
              <a:spcBef>
                <a:spcPct val="0"/>
              </a:spcBef>
              <a:spcAft>
                <a:spcPct val="0"/>
              </a:spcAft>
              <a:buNone/>
              <a:defRPr/>
            </a:pPr>
            <a:r>
              <a:rPr lang="en-US" altLang="en-US" sz="1800" dirty="0">
                <a:solidFill>
                  <a:prstClr val="black"/>
                </a:solidFill>
                <a:ea typeface="ＭＳ Ｐゴシック" panose="020B0600070205080204" pitchFamily="34" charset="-128"/>
              </a:rPr>
              <a:t>There are four major methods of flexibility (or stretching) training:</a:t>
            </a:r>
          </a:p>
          <a:p>
            <a:pPr lvl="0" defTabSz="457200" fontAlgn="base">
              <a:lnSpc>
                <a:spcPct val="150000"/>
              </a:lnSpc>
              <a:spcBef>
                <a:spcPct val="0"/>
              </a:spcBef>
              <a:spcAft>
                <a:spcPct val="0"/>
              </a:spcAft>
              <a:buFont typeface="+mj-lt"/>
              <a:buAutoNum type="arabicPeriod"/>
              <a:defRPr/>
            </a:pPr>
            <a:r>
              <a:rPr lang="en-US" altLang="en-US" sz="1800" b="1" dirty="0">
                <a:solidFill>
                  <a:prstClr val="black"/>
                </a:solidFill>
                <a:ea typeface="ＭＳ Ｐゴシック" panose="020B0600070205080204" pitchFamily="34" charset="-128"/>
              </a:rPr>
              <a:t>Static Stretching </a:t>
            </a:r>
            <a:r>
              <a:rPr lang="en-US" altLang="en-US" sz="1800" dirty="0">
                <a:solidFill>
                  <a:prstClr val="black"/>
                </a:solidFill>
                <a:ea typeface="ＭＳ Ｐゴシック" panose="020B0600070205080204" pitchFamily="34" charset="-128"/>
              </a:rPr>
              <a:t>(performed without movement)</a:t>
            </a:r>
          </a:p>
          <a:p>
            <a:pPr lvl="0" defTabSz="457200" fontAlgn="base">
              <a:lnSpc>
                <a:spcPct val="150000"/>
              </a:lnSpc>
              <a:spcBef>
                <a:spcPct val="0"/>
              </a:spcBef>
              <a:spcAft>
                <a:spcPct val="0"/>
              </a:spcAft>
              <a:buFont typeface="+mj-lt"/>
              <a:buAutoNum type="arabicPeriod"/>
              <a:defRPr/>
            </a:pPr>
            <a:r>
              <a:rPr lang="en-US" altLang="en-US" sz="1800" b="1" dirty="0">
                <a:solidFill>
                  <a:prstClr val="black"/>
                </a:solidFill>
                <a:ea typeface="ＭＳ Ｐゴシック" panose="020B0600070205080204" pitchFamily="34" charset="-128"/>
              </a:rPr>
              <a:t>Dynamic Stretching </a:t>
            </a:r>
            <a:r>
              <a:rPr lang="en-US" altLang="en-US" sz="1800" dirty="0">
                <a:solidFill>
                  <a:prstClr val="black"/>
                </a:solidFill>
                <a:ea typeface="ＭＳ Ｐゴシック" panose="020B0600070205080204" pitchFamily="34" charset="-128"/>
              </a:rPr>
              <a:t>(performed with movement)</a:t>
            </a:r>
          </a:p>
          <a:p>
            <a:pPr lvl="0" defTabSz="457200" fontAlgn="base">
              <a:lnSpc>
                <a:spcPct val="150000"/>
              </a:lnSpc>
              <a:spcBef>
                <a:spcPct val="0"/>
              </a:spcBef>
              <a:spcAft>
                <a:spcPct val="0"/>
              </a:spcAft>
              <a:buFont typeface="+mj-lt"/>
              <a:buAutoNum type="arabicPeriod"/>
              <a:defRPr/>
            </a:pPr>
            <a:r>
              <a:rPr lang="en-US" altLang="en-US" sz="1800" b="1" dirty="0">
                <a:solidFill>
                  <a:prstClr val="black"/>
                </a:solidFill>
                <a:ea typeface="ＭＳ Ｐゴシック" panose="020B0600070205080204" pitchFamily="34" charset="-128"/>
              </a:rPr>
              <a:t>Ballistic Stretching </a:t>
            </a:r>
            <a:r>
              <a:rPr lang="en-US" altLang="en-US" sz="1800" dirty="0">
                <a:solidFill>
                  <a:prstClr val="black"/>
                </a:solidFill>
                <a:ea typeface="ＭＳ Ｐゴシック" panose="020B0600070205080204" pitchFamily="34" charset="-128"/>
              </a:rPr>
              <a:t>(performed with explosive movement)</a:t>
            </a:r>
          </a:p>
          <a:p>
            <a:pPr lvl="0" defTabSz="457200" fontAlgn="base">
              <a:lnSpc>
                <a:spcPct val="150000"/>
              </a:lnSpc>
              <a:spcBef>
                <a:spcPct val="0"/>
              </a:spcBef>
              <a:spcAft>
                <a:spcPct val="0"/>
              </a:spcAft>
              <a:buFont typeface="+mj-lt"/>
              <a:buAutoNum type="arabicPeriod"/>
              <a:defRPr/>
            </a:pPr>
            <a:r>
              <a:rPr lang="en-US" altLang="en-US" sz="1800" b="1" dirty="0">
                <a:solidFill>
                  <a:prstClr val="black"/>
                </a:solidFill>
                <a:ea typeface="ＭＳ Ｐゴシック" panose="020B0600070205080204" pitchFamily="34" charset="-128"/>
              </a:rPr>
              <a:t>Proprioceptive Neuromuscular Facilitation (PNF) stretching </a:t>
            </a:r>
            <a:r>
              <a:rPr lang="en-US" altLang="en-US" sz="1800" dirty="0">
                <a:ea typeface="ＭＳ Ｐゴシック" panose="020B0600070205080204" pitchFamily="34" charset="-128"/>
              </a:rPr>
              <a:t>	</a:t>
            </a:r>
          </a:p>
        </p:txBody>
      </p:sp>
      <p:sp>
        <p:nvSpPr>
          <p:cNvPr id="12" name="TextBox 11">
            <a:extLst>
              <a:ext uri="{FF2B5EF4-FFF2-40B4-BE49-F238E27FC236}">
                <a16:creationId xmlns:a16="http://schemas.microsoft.com/office/drawing/2014/main" id="{5A11E431-E928-4ED6-A405-708F1EDFF51A}"/>
              </a:ext>
            </a:extLst>
          </p:cNvPr>
          <p:cNvSpPr txBox="1"/>
          <p:nvPr/>
        </p:nvSpPr>
        <p:spPr>
          <a:xfrm>
            <a:off x="294290" y="914400"/>
            <a:ext cx="374431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FLEXIBILITY TRAINING:</a:t>
            </a:r>
          </a:p>
        </p:txBody>
      </p:sp>
      <p:pic>
        <p:nvPicPr>
          <p:cNvPr id="187394" name="Picture 2" descr="Image result for jumping fitness plyometrics">
            <a:extLst>
              <a:ext uri="{FF2B5EF4-FFF2-40B4-BE49-F238E27FC236}">
                <a16:creationId xmlns:a16="http://schemas.microsoft.com/office/drawing/2014/main" id="{38BF3D4D-94B9-4ADD-BFB8-AF4E36BDA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079145"/>
            <a:ext cx="2209800" cy="28644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4EEF487-6F97-4E0A-ABEF-A61477E6E50C}"/>
              </a:ext>
            </a:extLst>
          </p:cNvPr>
          <p:cNvSpPr/>
          <p:nvPr/>
        </p:nvSpPr>
        <p:spPr>
          <a:xfrm>
            <a:off x="5888419" y="5948339"/>
            <a:ext cx="2945524" cy="184666"/>
          </a:xfrm>
          <a:prstGeom prst="rect">
            <a:avLst/>
          </a:prstGeom>
        </p:spPr>
        <p:txBody>
          <a:bodyPr wrap="square">
            <a:spAutoFit/>
          </a:bodyPr>
          <a:lstStyle/>
          <a:p>
            <a:pPr algn="r"/>
            <a:r>
              <a:rPr lang="en-AU" sz="600" dirty="0"/>
              <a:t>https://www.maxpixel.net/Silhouette-Dancing-Ballet-Jumping-Fitness-Sports-3280313</a:t>
            </a:r>
          </a:p>
        </p:txBody>
      </p:sp>
      <p:sp>
        <p:nvSpPr>
          <p:cNvPr id="13" name="Title 1">
            <a:extLst>
              <a:ext uri="{FF2B5EF4-FFF2-40B4-BE49-F238E27FC236}">
                <a16:creationId xmlns:a16="http://schemas.microsoft.com/office/drawing/2014/main" id="{068EECA9-D3E2-0544-AD9D-BC7C49395E08}"/>
              </a:ext>
            </a:extLst>
          </p:cNvPr>
          <p:cNvSpPr txBox="1">
            <a:spLocks/>
          </p:cNvSpPr>
          <p:nvPr/>
        </p:nvSpPr>
        <p:spPr>
          <a:xfrm>
            <a:off x="0" y="0"/>
            <a:ext cx="9144000" cy="656381"/>
          </a:xfrm>
          <a:prstGeom prst="rect">
            <a:avLst/>
          </a:prstGeom>
          <a:solidFill>
            <a:srgbClr val="FFC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dirty="0"/>
              <a:t>TRAINING METHODS</a:t>
            </a:r>
            <a:endParaRPr lang="en-US" sz="2400" b="1" dirty="0"/>
          </a:p>
        </p:txBody>
      </p:sp>
    </p:spTree>
    <p:extLst>
      <p:ext uri="{BB962C8B-B14F-4D97-AF65-F5344CB8AC3E}">
        <p14:creationId xmlns:p14="http://schemas.microsoft.com/office/powerpoint/2010/main" val="3292693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3429301" y="6602248"/>
            <a:ext cx="2895600" cy="365125"/>
          </a:xfrm>
        </p:spPr>
        <p:txBody>
          <a:bodyPr/>
          <a:lstStyle/>
          <a:p>
            <a:r>
              <a:rPr lang="en-US" dirty="0"/>
              <a:t>©PE STUDIES RESOURCES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9" name="TextBox 8">
            <a:hlinkClick r:id="rId2" action="ppaction://hlinksldjump"/>
          </p:cNvPr>
          <p:cNvSpPr txBox="1"/>
          <p:nvPr/>
        </p:nvSpPr>
        <p:spPr>
          <a:xfrm>
            <a:off x="0" y="6642556"/>
            <a:ext cx="838200" cy="215444"/>
          </a:xfrm>
          <a:prstGeom prst="rect">
            <a:avLst/>
          </a:prstGeom>
          <a:noFill/>
        </p:spPr>
        <p:txBody>
          <a:bodyPr wrap="square" rtlCol="0">
            <a:spAutoFit/>
          </a:bodyPr>
          <a:lstStyle/>
          <a:p>
            <a:pPr algn="ctr"/>
            <a:r>
              <a:rPr lang="en-AU" sz="800" dirty="0"/>
              <a:t>Home</a:t>
            </a:r>
            <a:endParaRPr lang="en-US" sz="800" dirty="0"/>
          </a:p>
        </p:txBody>
      </p:sp>
      <p:sp>
        <p:nvSpPr>
          <p:cNvPr id="11" name="Content Placeholder 2">
            <a:extLst>
              <a:ext uri="{FF2B5EF4-FFF2-40B4-BE49-F238E27FC236}">
                <a16:creationId xmlns:a16="http://schemas.microsoft.com/office/drawing/2014/main" id="{E3E715E4-D1A2-449A-9824-2018EDC56504}"/>
              </a:ext>
            </a:extLst>
          </p:cNvPr>
          <p:cNvSpPr txBox="1">
            <a:spLocks/>
          </p:cNvSpPr>
          <p:nvPr/>
        </p:nvSpPr>
        <p:spPr>
          <a:xfrm>
            <a:off x="294291" y="1371601"/>
            <a:ext cx="8544909" cy="2178289"/>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defTabSz="457200" fontAlgn="base">
              <a:spcBef>
                <a:spcPct val="0"/>
              </a:spcBef>
              <a:spcAft>
                <a:spcPct val="0"/>
              </a:spcAft>
              <a:defRPr/>
            </a:pPr>
            <a:r>
              <a:rPr lang="en-GB" altLang="en-US" sz="1800" b="1" dirty="0">
                <a:solidFill>
                  <a:prstClr val="black"/>
                </a:solidFill>
                <a:latin typeface="Calibri" panose="020F0502020204030204" pitchFamily="34" charset="0"/>
                <a:ea typeface="ＭＳ Ｐゴシック" panose="020B0600070205080204" pitchFamily="34" charset="-128"/>
              </a:rPr>
              <a:t>STATIC</a:t>
            </a:r>
            <a:r>
              <a:rPr lang="en-GB" altLang="en-US" sz="1800" dirty="0">
                <a:solidFill>
                  <a:prstClr val="black"/>
                </a:solidFill>
                <a:latin typeface="Calibri" panose="020F0502020204030204" pitchFamily="34" charset="0"/>
                <a:ea typeface="ＭＳ Ｐゴシック" panose="020B0600070205080204" pitchFamily="34" charset="-128"/>
              </a:rPr>
              <a:t> – performed without movement</a:t>
            </a:r>
          </a:p>
          <a:p>
            <a:pPr defTabSz="457200" fontAlgn="base">
              <a:spcBef>
                <a:spcPct val="0"/>
              </a:spcBef>
              <a:spcAft>
                <a:spcPct val="0"/>
              </a:spcAft>
              <a:defRPr/>
            </a:pPr>
            <a:r>
              <a:rPr lang="en-GB" altLang="en-US" sz="1800" b="1" dirty="0">
                <a:solidFill>
                  <a:prstClr val="black"/>
                </a:solidFill>
                <a:latin typeface="Calibri" panose="020F0502020204030204" pitchFamily="34" charset="0"/>
                <a:ea typeface="ＭＳ Ｐゴシック" panose="020B0600070205080204" pitchFamily="34" charset="-128"/>
              </a:rPr>
              <a:t>DYNAMIC</a:t>
            </a:r>
            <a:r>
              <a:rPr lang="en-GB" altLang="en-US" sz="1800" dirty="0">
                <a:solidFill>
                  <a:prstClr val="black"/>
                </a:solidFill>
                <a:latin typeface="Calibri" panose="020F0502020204030204" pitchFamily="34" charset="0"/>
                <a:ea typeface="ＭＳ Ｐゴシック" panose="020B0600070205080204" pitchFamily="34" charset="-128"/>
              </a:rPr>
              <a:t> – performed with movement</a:t>
            </a:r>
          </a:p>
          <a:p>
            <a:pPr defTabSz="457200" fontAlgn="base">
              <a:spcBef>
                <a:spcPct val="0"/>
              </a:spcBef>
              <a:spcAft>
                <a:spcPct val="0"/>
              </a:spcAft>
              <a:defRPr/>
            </a:pPr>
            <a:r>
              <a:rPr lang="en-GB" altLang="en-US" sz="1800" b="1" dirty="0">
                <a:solidFill>
                  <a:prstClr val="black"/>
                </a:solidFill>
                <a:latin typeface="Calibri" panose="020F0502020204030204" pitchFamily="34" charset="0"/>
                <a:ea typeface="ＭＳ Ｐゴシック" panose="020B0600070205080204" pitchFamily="34" charset="-128"/>
              </a:rPr>
              <a:t>BALLISTIC</a:t>
            </a:r>
            <a:r>
              <a:rPr lang="en-GB" altLang="en-US" sz="1800" dirty="0">
                <a:solidFill>
                  <a:prstClr val="black"/>
                </a:solidFill>
                <a:latin typeface="Calibri" panose="020F0502020204030204" pitchFamily="34" charset="0"/>
                <a:ea typeface="ＭＳ Ｐゴシック" panose="020B0600070205080204" pitchFamily="34" charset="-128"/>
              </a:rPr>
              <a:t> – performed with explosive movement</a:t>
            </a:r>
          </a:p>
          <a:p>
            <a:pPr marL="0" lvl="0" indent="0" defTabSz="457200" fontAlgn="base">
              <a:spcBef>
                <a:spcPct val="0"/>
              </a:spcBef>
              <a:spcAft>
                <a:spcPct val="0"/>
              </a:spcAft>
              <a:buNone/>
              <a:defRPr/>
            </a:pPr>
            <a:endParaRPr lang="en-GB" altLang="en-US" sz="1000" dirty="0">
              <a:solidFill>
                <a:prstClr val="black"/>
              </a:solidFill>
              <a:latin typeface="Calibri" panose="020F0502020204030204" pitchFamily="34" charset="0"/>
              <a:ea typeface="ＭＳ Ｐゴシック" panose="020B0600070205080204" pitchFamily="34" charset="-128"/>
            </a:endParaRPr>
          </a:p>
          <a:p>
            <a:pPr marL="0" lvl="0" indent="0" defTabSz="457200" fontAlgn="base">
              <a:spcBef>
                <a:spcPct val="0"/>
              </a:spcBef>
              <a:spcAft>
                <a:spcPct val="0"/>
              </a:spcAft>
              <a:buNone/>
              <a:defRPr/>
            </a:pPr>
            <a:r>
              <a:rPr lang="en-GB" altLang="en-US" sz="1800" dirty="0">
                <a:solidFill>
                  <a:prstClr val="black"/>
                </a:solidFill>
                <a:latin typeface="Calibri" panose="020F0502020204030204" pitchFamily="34" charset="0"/>
                <a:ea typeface="ＭＳ Ｐゴシック" panose="020B0600070205080204" pitchFamily="34" charset="-128"/>
              </a:rPr>
              <a:t>The following methods can be used to develop flexibility:</a:t>
            </a:r>
          </a:p>
          <a:p>
            <a:pPr marL="0" lvl="0" indent="0" defTabSz="457200" fontAlgn="base">
              <a:spcBef>
                <a:spcPct val="0"/>
              </a:spcBef>
              <a:spcAft>
                <a:spcPct val="0"/>
              </a:spcAft>
              <a:buNone/>
              <a:defRPr/>
            </a:pPr>
            <a:endParaRPr lang="en-GB" altLang="en-US" sz="1000" dirty="0">
              <a:solidFill>
                <a:prstClr val="black"/>
              </a:solidFill>
              <a:latin typeface="Calibri" panose="020F0502020204030204" pitchFamily="34" charset="0"/>
              <a:ea typeface="ＭＳ Ｐゴシック" panose="020B0600070205080204" pitchFamily="34" charset="-128"/>
            </a:endParaRPr>
          </a:p>
          <a:p>
            <a:pPr marL="0" lvl="0" indent="0" defTabSz="457200" fontAlgn="base">
              <a:spcBef>
                <a:spcPct val="0"/>
              </a:spcBef>
              <a:spcAft>
                <a:spcPct val="0"/>
              </a:spcAft>
              <a:buNone/>
              <a:defRPr/>
            </a:pPr>
            <a:r>
              <a:rPr lang="en-GB" altLang="en-US" sz="1800" b="1" dirty="0">
                <a:solidFill>
                  <a:prstClr val="black"/>
                </a:solidFill>
                <a:latin typeface="Calibri" panose="020F0502020204030204" pitchFamily="34" charset="0"/>
                <a:ea typeface="ＭＳ Ｐゴシック" panose="020B0600070205080204" pitchFamily="34" charset="-128"/>
              </a:rPr>
              <a:t>1. STATIC STRETCHING:</a:t>
            </a:r>
          </a:p>
          <a:p>
            <a:pPr lvl="1" defTabSz="457200" fontAlgn="base">
              <a:spcBef>
                <a:spcPct val="0"/>
              </a:spcBef>
              <a:spcAft>
                <a:spcPct val="0"/>
              </a:spcAft>
              <a:defRPr/>
            </a:pPr>
            <a:r>
              <a:rPr lang="en-GB" altLang="en-US" sz="1800" dirty="0">
                <a:solidFill>
                  <a:prstClr val="black"/>
                </a:solidFill>
                <a:latin typeface="Calibri" panose="020F0502020204030204" pitchFamily="34" charset="0"/>
                <a:ea typeface="ＭＳ Ｐゴシック" panose="020B0600070205080204" pitchFamily="34" charset="-128"/>
              </a:rPr>
              <a:t>Muscle is held at its maximum range for a period of up to 30sec</a:t>
            </a:r>
          </a:p>
          <a:p>
            <a:pPr lvl="1" defTabSz="457200" fontAlgn="base">
              <a:spcBef>
                <a:spcPct val="0"/>
              </a:spcBef>
              <a:spcAft>
                <a:spcPct val="0"/>
              </a:spcAft>
              <a:defRPr/>
            </a:pPr>
            <a:r>
              <a:rPr lang="en-GB" altLang="en-US" sz="1800" dirty="0">
                <a:solidFill>
                  <a:prstClr val="black"/>
                </a:solidFill>
                <a:latin typeface="Calibri" panose="020F0502020204030204" pitchFamily="34" charset="0"/>
                <a:ea typeface="ＭＳ Ｐゴシック" panose="020B0600070205080204" pitchFamily="34" charset="-128"/>
              </a:rPr>
              <a:t>Used to develop static flexibility</a:t>
            </a:r>
          </a:p>
        </p:txBody>
      </p:sp>
      <p:sp>
        <p:nvSpPr>
          <p:cNvPr id="12" name="TextBox 11">
            <a:extLst>
              <a:ext uri="{FF2B5EF4-FFF2-40B4-BE49-F238E27FC236}">
                <a16:creationId xmlns:a16="http://schemas.microsoft.com/office/drawing/2014/main" id="{5A11E431-E928-4ED6-A405-708F1EDFF51A}"/>
              </a:ext>
            </a:extLst>
          </p:cNvPr>
          <p:cNvSpPr txBox="1"/>
          <p:nvPr/>
        </p:nvSpPr>
        <p:spPr>
          <a:xfrm>
            <a:off x="294290" y="838200"/>
            <a:ext cx="374431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FLEXIBILITY TRAINING cont.</a:t>
            </a:r>
          </a:p>
        </p:txBody>
      </p:sp>
      <p:pic>
        <p:nvPicPr>
          <p:cNvPr id="15" name="Picture 2">
            <a:extLst>
              <a:ext uri="{FF2B5EF4-FFF2-40B4-BE49-F238E27FC236}">
                <a16:creationId xmlns:a16="http://schemas.microsoft.com/office/drawing/2014/main" id="{6CCAA9AC-E330-4939-ABC1-BF817B06CBB0}"/>
              </a:ext>
            </a:extLst>
          </p:cNvPr>
          <p:cNvPicPr>
            <a:picLocks noChangeAspect="1" noChangeArrowheads="1"/>
          </p:cNvPicPr>
          <p:nvPr/>
        </p:nvPicPr>
        <p:blipFill>
          <a:blip r:embed="rId3" cstate="print"/>
          <a:srcRect/>
          <a:stretch>
            <a:fillRect/>
          </a:stretch>
        </p:blipFill>
        <p:spPr bwMode="auto">
          <a:xfrm>
            <a:off x="4934202" y="3737016"/>
            <a:ext cx="3252261" cy="2729746"/>
          </a:xfrm>
          <a:prstGeom prst="rect">
            <a:avLst/>
          </a:prstGeom>
          <a:noFill/>
          <a:ln w="9525">
            <a:noFill/>
            <a:miter lim="800000"/>
            <a:headEnd/>
            <a:tailEnd/>
          </a:ln>
        </p:spPr>
      </p:pic>
      <p:pic>
        <p:nvPicPr>
          <p:cNvPr id="16" name="Picture 2" descr="Go Buckeyes?  (Sorry...it's all the scarlet &amp; grey, and I'm from Ohio, etc) by Listen Missy!.">
            <a:extLst>
              <a:ext uri="{FF2B5EF4-FFF2-40B4-BE49-F238E27FC236}">
                <a16:creationId xmlns:a16="http://schemas.microsoft.com/office/drawing/2014/main" id="{304D3271-3A1E-400B-AB06-4872FF46941D}"/>
              </a:ext>
            </a:extLst>
          </p:cNvPr>
          <p:cNvPicPr>
            <a:picLocks noChangeAspect="1" noChangeArrowheads="1"/>
          </p:cNvPicPr>
          <p:nvPr/>
        </p:nvPicPr>
        <p:blipFill>
          <a:blip r:embed="rId4" cstate="print"/>
          <a:srcRect/>
          <a:stretch>
            <a:fillRect/>
          </a:stretch>
        </p:blipFill>
        <p:spPr bwMode="auto">
          <a:xfrm>
            <a:off x="998034" y="3737016"/>
            <a:ext cx="3428699" cy="2763532"/>
          </a:xfrm>
          <a:prstGeom prst="rect">
            <a:avLst/>
          </a:prstGeom>
          <a:noFill/>
        </p:spPr>
      </p:pic>
      <p:sp>
        <p:nvSpPr>
          <p:cNvPr id="17" name="Rectangle 16">
            <a:extLst>
              <a:ext uri="{FF2B5EF4-FFF2-40B4-BE49-F238E27FC236}">
                <a16:creationId xmlns:a16="http://schemas.microsoft.com/office/drawing/2014/main" id="{D551DBBB-DDE9-4599-AD72-D54FD2807D5D}"/>
              </a:ext>
            </a:extLst>
          </p:cNvPr>
          <p:cNvSpPr/>
          <p:nvPr/>
        </p:nvSpPr>
        <p:spPr>
          <a:xfrm>
            <a:off x="2140733" y="6486880"/>
            <a:ext cx="2340892" cy="184666"/>
          </a:xfrm>
          <a:prstGeom prst="rect">
            <a:avLst/>
          </a:prstGeom>
        </p:spPr>
        <p:txBody>
          <a:bodyPr wrap="square">
            <a:spAutoFit/>
          </a:bodyPr>
          <a:lstStyle/>
          <a:p>
            <a:pPr algn="r"/>
            <a:r>
              <a:rPr lang="en-US" sz="600" dirty="0"/>
              <a:t>www.flickr.com/photos/listenmissy/141705357/</a:t>
            </a:r>
          </a:p>
        </p:txBody>
      </p:sp>
      <p:pic>
        <p:nvPicPr>
          <p:cNvPr id="8" name="Picture 2" descr="C:\Program Files\Microsoft Office\MEDIA\CAGCAT10\j0185604.wmf">
            <a:hlinkClick r:id="rId2" action="ppaction://hlinksldjump"/>
          </p:cNvPr>
          <p:cNvPicPr>
            <a:picLocks noChangeAspect="1" noChangeArrowheads="1"/>
          </p:cNvPicPr>
          <p:nvPr/>
        </p:nvPicPr>
        <p:blipFill>
          <a:blip r:embed="rId5" cstate="print"/>
          <a:srcRect/>
          <a:stretch>
            <a:fillRect/>
          </a:stretch>
        </p:blipFill>
        <p:spPr bwMode="auto">
          <a:xfrm>
            <a:off x="152400" y="6260801"/>
            <a:ext cx="457501" cy="457955"/>
          </a:xfrm>
          <a:prstGeom prst="rect">
            <a:avLst/>
          </a:prstGeom>
          <a:noFill/>
        </p:spPr>
      </p:pic>
      <p:sp>
        <p:nvSpPr>
          <p:cNvPr id="14" name="Title 1">
            <a:extLst>
              <a:ext uri="{FF2B5EF4-FFF2-40B4-BE49-F238E27FC236}">
                <a16:creationId xmlns:a16="http://schemas.microsoft.com/office/drawing/2014/main" id="{77CA1937-19E1-E84D-ADA3-8AC5B70C1E97}"/>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1529565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2438400" y="6416675"/>
            <a:ext cx="2895600" cy="365125"/>
          </a:xfrm>
        </p:spPr>
        <p:txBody>
          <a:bodyPr/>
          <a:lstStyle/>
          <a:p>
            <a:r>
              <a:rPr lang="en-US"/>
              <a:t>©PE STUDIES RESOURCES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11" name="Content Placeholder 2">
            <a:extLst>
              <a:ext uri="{FF2B5EF4-FFF2-40B4-BE49-F238E27FC236}">
                <a16:creationId xmlns:a16="http://schemas.microsoft.com/office/drawing/2014/main" id="{E3E715E4-D1A2-449A-9824-2018EDC56504}"/>
              </a:ext>
            </a:extLst>
          </p:cNvPr>
          <p:cNvSpPr txBox="1">
            <a:spLocks/>
          </p:cNvSpPr>
          <p:nvPr/>
        </p:nvSpPr>
        <p:spPr>
          <a:xfrm>
            <a:off x="294291" y="1424047"/>
            <a:ext cx="8544909" cy="1700153"/>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defTabSz="457200" fontAlgn="base">
              <a:spcBef>
                <a:spcPct val="0"/>
              </a:spcBef>
              <a:spcAft>
                <a:spcPct val="0"/>
              </a:spcAft>
              <a:buNone/>
              <a:defRPr/>
            </a:pPr>
            <a:r>
              <a:rPr lang="en-GB" altLang="en-US" sz="1800" b="1" dirty="0">
                <a:solidFill>
                  <a:prstClr val="black"/>
                </a:solidFill>
                <a:latin typeface="Calibri" panose="020F0502020204030204" pitchFamily="34" charset="0"/>
                <a:ea typeface="ＭＳ Ｐゴシック" panose="020B0600070205080204" pitchFamily="34" charset="-128"/>
              </a:rPr>
              <a:t>2. DYNAMIC STRETCHING </a:t>
            </a:r>
          </a:p>
          <a:p>
            <a:pPr defTabSz="457200" fontAlgn="base">
              <a:spcBef>
                <a:spcPct val="0"/>
              </a:spcBef>
              <a:spcAft>
                <a:spcPct val="0"/>
              </a:spcAft>
              <a:defRPr/>
            </a:pPr>
            <a:r>
              <a:rPr lang="en-GB" altLang="en-US" sz="1800" dirty="0">
                <a:solidFill>
                  <a:prstClr val="black"/>
                </a:solidFill>
                <a:latin typeface="Calibri" panose="020F0502020204030204" pitchFamily="34" charset="0"/>
                <a:ea typeface="ＭＳ Ｐゴシック" panose="020B0600070205080204" pitchFamily="34" charset="-128"/>
              </a:rPr>
              <a:t>Muscle is moved through its range of motion (ROM) with controlled momentum, designed to emulate the expected movements you are about to perform</a:t>
            </a:r>
          </a:p>
          <a:p>
            <a:pPr lvl="2" defTabSz="457200" fontAlgn="base">
              <a:spcBef>
                <a:spcPct val="0"/>
              </a:spcBef>
              <a:spcAft>
                <a:spcPct val="0"/>
              </a:spcAft>
              <a:buFont typeface="Wingdings" pitchFamily="2" charset="2"/>
              <a:buChar char="§"/>
              <a:defRPr/>
            </a:pPr>
            <a:r>
              <a:rPr lang="en-GB" altLang="en-US" sz="1800" dirty="0">
                <a:solidFill>
                  <a:prstClr val="black"/>
                </a:solidFill>
                <a:latin typeface="Calibri" panose="020F0502020204030204" pitchFamily="34" charset="0"/>
                <a:ea typeface="ＭＳ Ｐゴシック" panose="020B0600070205080204" pitchFamily="34" charset="-128"/>
              </a:rPr>
              <a:t>E.g. Before a game of AFL – player swinging their leg, simulating the movement of kicking</a:t>
            </a:r>
          </a:p>
          <a:p>
            <a:pPr defTabSz="457200" fontAlgn="base">
              <a:spcBef>
                <a:spcPct val="0"/>
              </a:spcBef>
              <a:spcAft>
                <a:spcPct val="0"/>
              </a:spcAft>
              <a:defRPr/>
            </a:pPr>
            <a:r>
              <a:rPr lang="en-GB" altLang="en-US" sz="1800" dirty="0">
                <a:solidFill>
                  <a:prstClr val="black"/>
                </a:solidFill>
                <a:latin typeface="Calibri" panose="020F0502020204030204" pitchFamily="34" charset="0"/>
                <a:ea typeface="ＭＳ Ｐゴシック" panose="020B0600070205080204" pitchFamily="34" charset="-128"/>
              </a:rPr>
              <a:t>Most suited to warm up as it moves the muscles through the full ROM</a:t>
            </a:r>
          </a:p>
          <a:p>
            <a:pPr marL="0" lvl="0" indent="0" defTabSz="457200" fontAlgn="base">
              <a:spcBef>
                <a:spcPct val="0"/>
              </a:spcBef>
              <a:spcAft>
                <a:spcPct val="0"/>
              </a:spcAft>
              <a:buNone/>
              <a:defRPr/>
            </a:pPr>
            <a:endParaRPr lang="en-US" altLang="en-US" sz="1800" b="1" dirty="0">
              <a:solidFill>
                <a:prstClr val="black"/>
              </a:solidFill>
              <a:latin typeface="Calibri" panose="020F0502020204030204" pitchFamily="34" charset="0"/>
              <a:ea typeface="ＭＳ Ｐゴシック" panose="020B0600070205080204" pitchFamily="34" charset="-128"/>
            </a:endParaRPr>
          </a:p>
        </p:txBody>
      </p:sp>
      <p:sp>
        <p:nvSpPr>
          <p:cNvPr id="12" name="TextBox 11">
            <a:extLst>
              <a:ext uri="{FF2B5EF4-FFF2-40B4-BE49-F238E27FC236}">
                <a16:creationId xmlns:a16="http://schemas.microsoft.com/office/drawing/2014/main" id="{5A11E431-E928-4ED6-A405-708F1EDFF51A}"/>
              </a:ext>
            </a:extLst>
          </p:cNvPr>
          <p:cNvSpPr txBox="1"/>
          <p:nvPr/>
        </p:nvSpPr>
        <p:spPr>
          <a:xfrm>
            <a:off x="294290" y="838200"/>
            <a:ext cx="374431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FLEXIBILITY TRAINING cont.</a:t>
            </a:r>
          </a:p>
        </p:txBody>
      </p:sp>
      <p:pic>
        <p:nvPicPr>
          <p:cNvPr id="18" name="Picture 2">
            <a:extLst>
              <a:ext uri="{FF2B5EF4-FFF2-40B4-BE49-F238E27FC236}">
                <a16:creationId xmlns:a16="http://schemas.microsoft.com/office/drawing/2014/main" id="{8A8C656B-BEE9-44EE-8019-A84099236B09}"/>
              </a:ext>
            </a:extLst>
          </p:cNvPr>
          <p:cNvPicPr>
            <a:picLocks noChangeAspect="1" noChangeArrowheads="1"/>
          </p:cNvPicPr>
          <p:nvPr/>
        </p:nvPicPr>
        <p:blipFill rotWithShape="1">
          <a:blip r:embed="rId2" cstate="print"/>
          <a:srcRect l="10774" r="4809"/>
          <a:stretch/>
        </p:blipFill>
        <p:spPr bwMode="auto">
          <a:xfrm>
            <a:off x="5090486" y="3317587"/>
            <a:ext cx="2315831" cy="2406577"/>
          </a:xfrm>
          <a:prstGeom prst="rect">
            <a:avLst/>
          </a:prstGeom>
          <a:noFill/>
          <a:ln w="9525">
            <a:noFill/>
            <a:miter lim="800000"/>
            <a:headEnd/>
            <a:tailEnd/>
          </a:ln>
        </p:spPr>
      </p:pic>
      <p:pic>
        <p:nvPicPr>
          <p:cNvPr id="19" name="Picture 3">
            <a:extLst>
              <a:ext uri="{FF2B5EF4-FFF2-40B4-BE49-F238E27FC236}">
                <a16:creationId xmlns:a16="http://schemas.microsoft.com/office/drawing/2014/main" id="{EDCD894C-C4DA-462B-AB6B-40AB293DE41E}"/>
              </a:ext>
            </a:extLst>
          </p:cNvPr>
          <p:cNvPicPr>
            <a:picLocks noChangeAspect="1" noChangeArrowheads="1"/>
          </p:cNvPicPr>
          <p:nvPr/>
        </p:nvPicPr>
        <p:blipFill rotWithShape="1">
          <a:blip r:embed="rId3" cstate="print"/>
          <a:srcRect l="6465" r="12062"/>
          <a:stretch/>
        </p:blipFill>
        <p:spPr bwMode="auto">
          <a:xfrm>
            <a:off x="2765783" y="3317586"/>
            <a:ext cx="2240834" cy="2406577"/>
          </a:xfrm>
          <a:prstGeom prst="rect">
            <a:avLst/>
          </a:prstGeom>
          <a:noFill/>
          <a:ln w="9525">
            <a:noFill/>
            <a:miter lim="800000"/>
            <a:headEnd/>
            <a:tailEnd/>
          </a:ln>
        </p:spPr>
      </p:pic>
      <p:sp>
        <p:nvSpPr>
          <p:cNvPr id="9" name="TextBox 8">
            <a:hlinkClick r:id="rId4" action="ppaction://hlinksldjump"/>
          </p:cNvPr>
          <p:cNvSpPr txBox="1"/>
          <p:nvPr/>
        </p:nvSpPr>
        <p:spPr>
          <a:xfrm>
            <a:off x="0" y="6642556"/>
            <a:ext cx="838200" cy="215444"/>
          </a:xfrm>
          <a:prstGeom prst="rect">
            <a:avLst/>
          </a:prstGeom>
          <a:noFill/>
        </p:spPr>
        <p:txBody>
          <a:bodyPr wrap="square" rtlCol="0">
            <a:spAutoFit/>
          </a:bodyPr>
          <a:lstStyle/>
          <a:p>
            <a:pPr algn="ctr"/>
            <a:r>
              <a:rPr lang="en-AU" sz="800" dirty="0"/>
              <a:t>Home</a:t>
            </a:r>
            <a:endParaRPr lang="en-US" sz="800" dirty="0"/>
          </a:p>
        </p:txBody>
      </p:sp>
      <p:pic>
        <p:nvPicPr>
          <p:cNvPr id="8" name="Picture 2" descr="C:\Program Files\Microsoft Office\MEDIA\CAGCAT10\j0185604.wmf">
            <a:hlinkClick r:id="rId4" action="ppaction://hlinksldjump"/>
          </p:cNvPr>
          <p:cNvPicPr>
            <a:picLocks noChangeAspect="1" noChangeArrowheads="1"/>
          </p:cNvPicPr>
          <p:nvPr/>
        </p:nvPicPr>
        <p:blipFill>
          <a:blip r:embed="rId5" cstate="print"/>
          <a:srcRect/>
          <a:stretch>
            <a:fillRect/>
          </a:stretch>
        </p:blipFill>
        <p:spPr bwMode="auto">
          <a:xfrm>
            <a:off x="152400" y="6260801"/>
            <a:ext cx="457501" cy="457955"/>
          </a:xfrm>
          <a:prstGeom prst="rect">
            <a:avLst/>
          </a:prstGeom>
          <a:noFill/>
        </p:spPr>
      </p:pic>
      <p:sp>
        <p:nvSpPr>
          <p:cNvPr id="13" name="TextBox 12">
            <a:extLst>
              <a:ext uri="{FF2B5EF4-FFF2-40B4-BE49-F238E27FC236}">
                <a16:creationId xmlns:a16="http://schemas.microsoft.com/office/drawing/2014/main" id="{F57EC64B-AB55-47BD-9356-7CD8A78C5AD3}"/>
              </a:ext>
            </a:extLst>
          </p:cNvPr>
          <p:cNvSpPr txBox="1"/>
          <p:nvPr/>
        </p:nvSpPr>
        <p:spPr>
          <a:xfrm>
            <a:off x="2747989" y="5798403"/>
            <a:ext cx="4684994"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sz="1600" b="1" dirty="0"/>
              <a:t>NOTE: Before engaging in dynamic stretches, its critical you warm the muscles up with light aerobic exercise to avoid any injury.</a:t>
            </a:r>
            <a:endParaRPr lang="en-US" sz="1600" b="1" dirty="0"/>
          </a:p>
        </p:txBody>
      </p:sp>
      <p:sp>
        <p:nvSpPr>
          <p:cNvPr id="15" name="Title 1">
            <a:extLst>
              <a:ext uri="{FF2B5EF4-FFF2-40B4-BE49-F238E27FC236}">
                <a16:creationId xmlns:a16="http://schemas.microsoft.com/office/drawing/2014/main" id="{4B30367E-0EE3-8746-BA5D-86C8A01DC5B5}"/>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
        <p:nvSpPr>
          <p:cNvPr id="14" name="Footer Placeholder 6">
            <a:extLst>
              <a:ext uri="{FF2B5EF4-FFF2-40B4-BE49-F238E27FC236}">
                <a16:creationId xmlns:a16="http://schemas.microsoft.com/office/drawing/2014/main" id="{D207C281-4715-4963-B735-6634FF0B55F5}"/>
              </a:ext>
            </a:extLst>
          </p:cNvPr>
          <p:cNvSpPr txBox="1">
            <a:spLocks/>
          </p:cNvSpPr>
          <p:nvPr/>
        </p:nvSpPr>
        <p:spPr>
          <a:xfrm>
            <a:off x="3429301" y="6602248"/>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©PE STUDIES RESOURCES</a:t>
            </a:r>
            <a:endParaRPr lang="en-US" dirty="0"/>
          </a:p>
        </p:txBody>
      </p:sp>
    </p:spTree>
    <p:extLst>
      <p:ext uri="{BB962C8B-B14F-4D97-AF65-F5344CB8AC3E}">
        <p14:creationId xmlns:p14="http://schemas.microsoft.com/office/powerpoint/2010/main" val="4144507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2438400" y="6416675"/>
            <a:ext cx="2895600" cy="365125"/>
          </a:xfrm>
        </p:spPr>
        <p:txBody>
          <a:bodyPr/>
          <a:lstStyle/>
          <a:p>
            <a:r>
              <a:rPr lang="en-US"/>
              <a:t>©PE STUDIES RESOURCES</a:t>
            </a:r>
            <a:endParaRPr lang="en-US" dirty="0"/>
          </a:p>
        </p:txBody>
      </p:sp>
      <p:sp>
        <p:nvSpPr>
          <p:cNvPr id="6" name="Slide Number Placeholder 5"/>
          <p:cNvSpPr>
            <a:spLocks noGrp="1"/>
          </p:cNvSpPr>
          <p:nvPr>
            <p:ph type="sldNum" sz="quarter" idx="12"/>
          </p:nvPr>
        </p:nvSpPr>
        <p:spPr>
          <a:xfrm>
            <a:off x="7010400" y="6569075"/>
            <a:ext cx="2133600" cy="365125"/>
          </a:xfrm>
        </p:spPr>
        <p:txBody>
          <a:bodyPr/>
          <a:lstStyle/>
          <a:p>
            <a:fld id="{B6F15528-21DE-4FAA-801E-634DDDAF4B2B}" type="slidenum">
              <a:rPr lang="en-US" smtClean="0"/>
              <a:pPr/>
              <a:t>68</a:t>
            </a:fld>
            <a:endParaRPr lang="en-US" dirty="0"/>
          </a:p>
        </p:txBody>
      </p:sp>
      <p:sp>
        <p:nvSpPr>
          <p:cNvPr id="11" name="Content Placeholder 2">
            <a:extLst>
              <a:ext uri="{FF2B5EF4-FFF2-40B4-BE49-F238E27FC236}">
                <a16:creationId xmlns:a16="http://schemas.microsoft.com/office/drawing/2014/main" id="{E3E715E4-D1A2-449A-9824-2018EDC56504}"/>
              </a:ext>
            </a:extLst>
          </p:cNvPr>
          <p:cNvSpPr txBox="1">
            <a:spLocks/>
          </p:cNvSpPr>
          <p:nvPr/>
        </p:nvSpPr>
        <p:spPr>
          <a:xfrm>
            <a:off x="294291" y="2056034"/>
            <a:ext cx="3744309" cy="3154896"/>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defTabSz="457200" fontAlgn="base">
              <a:spcBef>
                <a:spcPct val="0"/>
              </a:spcBef>
              <a:spcAft>
                <a:spcPct val="0"/>
              </a:spcAft>
              <a:buNone/>
              <a:defRPr/>
            </a:pPr>
            <a:r>
              <a:rPr lang="en-GB" altLang="en-US" sz="1800" b="1" dirty="0">
                <a:solidFill>
                  <a:prstClr val="black"/>
                </a:solidFill>
                <a:ea typeface="ＭＳ Ｐゴシック" panose="020B0600070205080204" pitchFamily="34" charset="-128"/>
              </a:rPr>
              <a:t>3. BALLISTIC STRETCHING:</a:t>
            </a:r>
          </a:p>
          <a:p>
            <a:pPr lvl="1" defTabSz="457200" fontAlgn="base">
              <a:spcBef>
                <a:spcPct val="0"/>
              </a:spcBef>
              <a:spcAft>
                <a:spcPct val="0"/>
              </a:spcAft>
              <a:defRPr/>
            </a:pPr>
            <a:r>
              <a:rPr lang="en-AU" sz="1800" dirty="0">
                <a:solidFill>
                  <a:schemeClr val="tx1"/>
                </a:solidFill>
              </a:rPr>
              <a:t>Involves</a:t>
            </a:r>
            <a:r>
              <a:rPr lang="en-AU" sz="1800" b="1" dirty="0">
                <a:solidFill>
                  <a:schemeClr val="tx1"/>
                </a:solidFill>
              </a:rPr>
              <a:t> </a:t>
            </a:r>
            <a:r>
              <a:rPr lang="en-AU" sz="1800" dirty="0"/>
              <a:t>using the momentum of a moving body or a limb in an attempt to force it beyond its normal range of motion</a:t>
            </a:r>
          </a:p>
          <a:p>
            <a:pPr lvl="1" defTabSz="457200" fontAlgn="base">
              <a:spcBef>
                <a:spcPct val="0"/>
              </a:spcBef>
              <a:spcAft>
                <a:spcPct val="0"/>
              </a:spcAft>
              <a:defRPr/>
            </a:pPr>
            <a:r>
              <a:rPr lang="en-AU" sz="1800" dirty="0">
                <a:solidFill>
                  <a:schemeClr val="tx1"/>
                </a:solidFill>
              </a:rPr>
              <a:t>Involves bouncing into or out of a stretched position</a:t>
            </a:r>
          </a:p>
          <a:p>
            <a:pPr lvl="1" defTabSz="457200" fontAlgn="base">
              <a:spcBef>
                <a:spcPct val="0"/>
              </a:spcBef>
              <a:spcAft>
                <a:spcPct val="0"/>
              </a:spcAft>
              <a:defRPr/>
            </a:pPr>
            <a:r>
              <a:rPr lang="en-AU" sz="1800" dirty="0">
                <a:solidFill>
                  <a:schemeClr val="tx1"/>
                </a:solidFill>
              </a:rPr>
              <a:t>Potentially dangerous, so only appropriate in limited circumstances (e.g. ballet dancer)</a:t>
            </a:r>
            <a:endParaRPr lang="en-GB" altLang="en-US" sz="1800" dirty="0">
              <a:solidFill>
                <a:schemeClr val="tx1"/>
              </a:solidFill>
              <a:ea typeface="ＭＳ Ｐゴシック" panose="020B0600070205080204" pitchFamily="34" charset="-128"/>
            </a:endParaRPr>
          </a:p>
        </p:txBody>
      </p:sp>
      <p:sp>
        <p:nvSpPr>
          <p:cNvPr id="12" name="TextBox 11">
            <a:extLst>
              <a:ext uri="{FF2B5EF4-FFF2-40B4-BE49-F238E27FC236}">
                <a16:creationId xmlns:a16="http://schemas.microsoft.com/office/drawing/2014/main" id="{5A11E431-E928-4ED6-A405-708F1EDFF51A}"/>
              </a:ext>
            </a:extLst>
          </p:cNvPr>
          <p:cNvSpPr txBox="1"/>
          <p:nvPr/>
        </p:nvSpPr>
        <p:spPr>
          <a:xfrm>
            <a:off x="294290" y="1524000"/>
            <a:ext cx="374431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FLEXIBILITY TRAINING cont.</a:t>
            </a:r>
          </a:p>
        </p:txBody>
      </p:sp>
      <p:sp>
        <p:nvSpPr>
          <p:cNvPr id="9" name="TextBox 8">
            <a:hlinkClick r:id="rId2" action="ppaction://hlinksldjump"/>
          </p:cNvPr>
          <p:cNvSpPr txBox="1"/>
          <p:nvPr/>
        </p:nvSpPr>
        <p:spPr>
          <a:xfrm>
            <a:off x="0" y="6642556"/>
            <a:ext cx="838200" cy="215444"/>
          </a:xfrm>
          <a:prstGeom prst="rect">
            <a:avLst/>
          </a:prstGeom>
          <a:noFill/>
        </p:spPr>
        <p:txBody>
          <a:bodyPr wrap="square" rtlCol="0">
            <a:spAutoFit/>
          </a:bodyPr>
          <a:lstStyle/>
          <a:p>
            <a:pPr algn="ctr"/>
            <a:r>
              <a:rPr lang="en-AU" sz="800" dirty="0"/>
              <a:t>Home</a:t>
            </a:r>
            <a:endParaRPr lang="en-US" sz="800" dirty="0"/>
          </a:p>
        </p:txBody>
      </p:sp>
      <p:pic>
        <p:nvPicPr>
          <p:cNvPr id="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260801"/>
            <a:ext cx="457501" cy="457955"/>
          </a:xfrm>
          <a:prstGeom prst="rect">
            <a:avLst/>
          </a:prstGeom>
          <a:noFill/>
        </p:spPr>
      </p:pic>
      <p:sp>
        <p:nvSpPr>
          <p:cNvPr id="15" name="Title 1">
            <a:extLst>
              <a:ext uri="{FF2B5EF4-FFF2-40B4-BE49-F238E27FC236}">
                <a16:creationId xmlns:a16="http://schemas.microsoft.com/office/drawing/2014/main" id="{4B30367E-0EE3-8746-BA5D-86C8A01DC5B5}"/>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pic>
        <p:nvPicPr>
          <p:cNvPr id="1028" name="Picture 4" descr="http://www.tango-space.com/wp-content/uploads/2017/04/Ballistic-Stretching-Tango-Space.gif">
            <a:extLst>
              <a:ext uri="{FF2B5EF4-FFF2-40B4-BE49-F238E27FC236}">
                <a16:creationId xmlns:a16="http://schemas.microsoft.com/office/drawing/2014/main" id="{4FD47E37-C7FA-8B45-B045-F34410C5F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971115"/>
            <a:ext cx="4354497" cy="54950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060168F-3A45-CE49-9CB6-0D0C2A4562AF}"/>
              </a:ext>
            </a:extLst>
          </p:cNvPr>
          <p:cNvSpPr/>
          <p:nvPr/>
        </p:nvSpPr>
        <p:spPr>
          <a:xfrm>
            <a:off x="5105400" y="6413956"/>
            <a:ext cx="3962400" cy="215444"/>
          </a:xfrm>
          <a:prstGeom prst="rect">
            <a:avLst/>
          </a:prstGeom>
        </p:spPr>
        <p:txBody>
          <a:bodyPr wrap="square">
            <a:spAutoFit/>
          </a:bodyPr>
          <a:lstStyle/>
          <a:p>
            <a:pPr algn="r"/>
            <a:r>
              <a:rPr lang="en-US" sz="600" dirty="0"/>
              <a:t>http://</a:t>
            </a:r>
            <a:r>
              <a:rPr lang="en-US" sz="600" dirty="0" err="1"/>
              <a:t>www.tango-space.com</a:t>
            </a:r>
            <a:r>
              <a:rPr lang="en-US" sz="600" dirty="0"/>
              <a:t>/body/3-types-stretching-one-tango-dancers-want-use</a:t>
            </a:r>
            <a:r>
              <a:rPr lang="en-US" sz="800" dirty="0"/>
              <a:t>/</a:t>
            </a:r>
          </a:p>
        </p:txBody>
      </p:sp>
    </p:spTree>
    <p:extLst>
      <p:ext uri="{BB962C8B-B14F-4D97-AF65-F5344CB8AC3E}">
        <p14:creationId xmlns:p14="http://schemas.microsoft.com/office/powerpoint/2010/main" val="3880477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2438400" y="6416675"/>
            <a:ext cx="2895600" cy="365125"/>
          </a:xfrm>
        </p:spPr>
        <p:txBody>
          <a:bodyPr/>
          <a:lstStyle/>
          <a:p>
            <a:r>
              <a:rPr lang="en-US"/>
              <a:t>©PE STUDIES RESOURCES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11" name="Content Placeholder 2">
            <a:extLst>
              <a:ext uri="{FF2B5EF4-FFF2-40B4-BE49-F238E27FC236}">
                <a16:creationId xmlns:a16="http://schemas.microsoft.com/office/drawing/2014/main" id="{E3E715E4-D1A2-449A-9824-2018EDC56504}"/>
              </a:ext>
            </a:extLst>
          </p:cNvPr>
          <p:cNvSpPr txBox="1">
            <a:spLocks/>
          </p:cNvSpPr>
          <p:nvPr/>
        </p:nvSpPr>
        <p:spPr>
          <a:xfrm>
            <a:off x="294291" y="1371600"/>
            <a:ext cx="8544909" cy="1518479"/>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defTabSz="457200" fontAlgn="base">
              <a:spcBef>
                <a:spcPct val="0"/>
              </a:spcBef>
              <a:spcAft>
                <a:spcPct val="0"/>
              </a:spcAft>
              <a:buNone/>
              <a:defRPr/>
            </a:pPr>
            <a:r>
              <a:rPr lang="en-GB" altLang="en-US" sz="1800" b="1" dirty="0">
                <a:solidFill>
                  <a:prstClr val="black"/>
                </a:solidFill>
                <a:latin typeface="Calibri" panose="020F0502020204030204" pitchFamily="34" charset="0"/>
                <a:ea typeface="ＭＳ Ｐゴシック" panose="020B0600070205080204" pitchFamily="34" charset="-128"/>
              </a:rPr>
              <a:t>4. PROPRIOCEPTIVE NEUROMUSCULAR FACILITATION (PNF):</a:t>
            </a:r>
          </a:p>
          <a:p>
            <a:pPr lvl="1" defTabSz="457200" fontAlgn="base">
              <a:spcBef>
                <a:spcPct val="0"/>
              </a:spcBef>
              <a:spcAft>
                <a:spcPct val="0"/>
              </a:spcAft>
              <a:defRPr/>
            </a:pPr>
            <a:r>
              <a:rPr lang="en-GB" altLang="en-US" sz="1800" dirty="0">
                <a:solidFill>
                  <a:prstClr val="black"/>
                </a:solidFill>
                <a:latin typeface="Calibri" panose="020F0502020204030204" pitchFamily="34" charset="0"/>
                <a:ea typeface="ＭＳ Ｐゴシック" panose="020B0600070205080204" pitchFamily="34" charset="-128"/>
              </a:rPr>
              <a:t>Advanced form of flexibility training involving the contraction and stretching of specific muscle groups</a:t>
            </a:r>
          </a:p>
          <a:p>
            <a:pPr lvl="1" defTabSz="457200" fontAlgn="base">
              <a:spcBef>
                <a:spcPct val="0"/>
              </a:spcBef>
              <a:spcAft>
                <a:spcPct val="0"/>
              </a:spcAft>
              <a:defRPr/>
            </a:pPr>
            <a:r>
              <a:rPr lang="en-GB" altLang="en-US" sz="1800" dirty="0">
                <a:solidFill>
                  <a:prstClr val="black"/>
                </a:solidFill>
                <a:latin typeface="Calibri" panose="020F0502020204030204" pitchFamily="34" charset="0"/>
                <a:ea typeface="ＭＳ Ｐゴシック" panose="020B0600070205080204" pitchFamily="34" charset="-128"/>
              </a:rPr>
              <a:t>Should only be performed under the guidance of individuals as there is a risk of overstretching causing injury</a:t>
            </a:r>
          </a:p>
          <a:p>
            <a:pPr marL="0" lvl="0" indent="0" defTabSz="457200" fontAlgn="base">
              <a:spcBef>
                <a:spcPct val="0"/>
              </a:spcBef>
              <a:spcAft>
                <a:spcPct val="0"/>
              </a:spcAft>
              <a:buNone/>
              <a:defRPr/>
            </a:pPr>
            <a:endParaRPr lang="en-US" altLang="en-US" sz="1800" b="1" dirty="0">
              <a:solidFill>
                <a:prstClr val="black"/>
              </a:solidFill>
              <a:latin typeface="Calibri" panose="020F0502020204030204" pitchFamily="34" charset="0"/>
              <a:ea typeface="ＭＳ Ｐゴシック" panose="020B0600070205080204" pitchFamily="34" charset="-128"/>
            </a:endParaRPr>
          </a:p>
        </p:txBody>
      </p:sp>
      <p:sp>
        <p:nvSpPr>
          <p:cNvPr id="12" name="TextBox 11">
            <a:extLst>
              <a:ext uri="{FF2B5EF4-FFF2-40B4-BE49-F238E27FC236}">
                <a16:creationId xmlns:a16="http://schemas.microsoft.com/office/drawing/2014/main" id="{5A11E431-E928-4ED6-A405-708F1EDFF51A}"/>
              </a:ext>
            </a:extLst>
          </p:cNvPr>
          <p:cNvSpPr txBox="1"/>
          <p:nvPr/>
        </p:nvSpPr>
        <p:spPr>
          <a:xfrm>
            <a:off x="294290" y="838200"/>
            <a:ext cx="374431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FLEXIBILITY TRAINING cont.</a:t>
            </a:r>
          </a:p>
        </p:txBody>
      </p:sp>
      <p:sp>
        <p:nvSpPr>
          <p:cNvPr id="9" name="TextBox 8">
            <a:hlinkClick r:id="rId2" action="ppaction://hlinksldjump"/>
          </p:cNvPr>
          <p:cNvSpPr txBox="1"/>
          <p:nvPr/>
        </p:nvSpPr>
        <p:spPr>
          <a:xfrm>
            <a:off x="0" y="6642556"/>
            <a:ext cx="838200" cy="215444"/>
          </a:xfrm>
          <a:prstGeom prst="rect">
            <a:avLst/>
          </a:prstGeom>
          <a:noFill/>
        </p:spPr>
        <p:txBody>
          <a:bodyPr wrap="square" rtlCol="0">
            <a:spAutoFit/>
          </a:bodyPr>
          <a:lstStyle/>
          <a:p>
            <a:pPr algn="ctr"/>
            <a:r>
              <a:rPr lang="en-AU" sz="800" dirty="0"/>
              <a:t>Home</a:t>
            </a:r>
            <a:endParaRPr lang="en-US" sz="800" dirty="0"/>
          </a:p>
        </p:txBody>
      </p:sp>
      <p:sp>
        <p:nvSpPr>
          <p:cNvPr id="14" name="Rectangle 13">
            <a:extLst>
              <a:ext uri="{FF2B5EF4-FFF2-40B4-BE49-F238E27FC236}">
                <a16:creationId xmlns:a16="http://schemas.microsoft.com/office/drawing/2014/main" id="{ECC82008-807C-4BBF-98B0-1F1E75459BE6}"/>
              </a:ext>
            </a:extLst>
          </p:cNvPr>
          <p:cNvSpPr/>
          <p:nvPr/>
        </p:nvSpPr>
        <p:spPr>
          <a:xfrm>
            <a:off x="153787" y="2971800"/>
            <a:ext cx="2895600" cy="954107"/>
          </a:xfrm>
          <a:prstGeom prst="rect">
            <a:avLst/>
          </a:prstGeom>
          <a:solidFill>
            <a:schemeClr val="tx1"/>
          </a:solidFill>
          <a:ln>
            <a:solidFill>
              <a:schemeClr val="bg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b="1" i="1" dirty="0">
                <a:solidFill>
                  <a:schemeClr val="bg1"/>
                </a:solidFill>
              </a:rPr>
              <a:t>STEP 1 - assume the position to stretch. Extend the body limb until the muscle is stretched and slight tension is felt.</a:t>
            </a:r>
            <a:endParaRPr lang="en-US" sz="1400" b="1" dirty="0">
              <a:solidFill>
                <a:schemeClr val="bg1"/>
              </a:solidFill>
            </a:endParaRPr>
          </a:p>
        </p:txBody>
      </p:sp>
      <p:sp>
        <p:nvSpPr>
          <p:cNvPr id="15" name="Rectangle 14">
            <a:extLst>
              <a:ext uri="{FF2B5EF4-FFF2-40B4-BE49-F238E27FC236}">
                <a16:creationId xmlns:a16="http://schemas.microsoft.com/office/drawing/2014/main" id="{F66E710A-7257-46FB-B85D-ADB78721AF49}"/>
              </a:ext>
            </a:extLst>
          </p:cNvPr>
          <p:cNvSpPr/>
          <p:nvPr/>
        </p:nvSpPr>
        <p:spPr>
          <a:xfrm>
            <a:off x="3201787" y="2984956"/>
            <a:ext cx="2819400" cy="954107"/>
          </a:xfrm>
          <a:prstGeom prst="rect">
            <a:avLst/>
          </a:prstGeom>
          <a:solidFill>
            <a:schemeClr val="tx1"/>
          </a:solidFill>
          <a:ln>
            <a:solidFill>
              <a:schemeClr val="bg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b="1" i="1" dirty="0">
                <a:solidFill>
                  <a:schemeClr val="bg1"/>
                </a:solidFill>
              </a:rPr>
              <a:t>STEP 2 - The athlete then contracts the stretched muscle for approx 5 - 8 sec whilst the partner inhibits all movement by providing resistance.</a:t>
            </a:r>
            <a:endParaRPr lang="en-US" sz="1400" b="1" dirty="0">
              <a:solidFill>
                <a:schemeClr val="bg1"/>
              </a:solidFill>
            </a:endParaRPr>
          </a:p>
        </p:txBody>
      </p:sp>
      <p:sp>
        <p:nvSpPr>
          <p:cNvPr id="16" name="Rectangle 15">
            <a:extLst>
              <a:ext uri="{FF2B5EF4-FFF2-40B4-BE49-F238E27FC236}">
                <a16:creationId xmlns:a16="http://schemas.microsoft.com/office/drawing/2014/main" id="{977BD0A4-D0D8-47EE-8ADF-38299A0436CB}"/>
              </a:ext>
            </a:extLst>
          </p:cNvPr>
          <p:cNvSpPr/>
          <p:nvPr/>
        </p:nvSpPr>
        <p:spPr>
          <a:xfrm>
            <a:off x="6123960" y="2971800"/>
            <a:ext cx="2895600" cy="954107"/>
          </a:xfrm>
          <a:prstGeom prst="rect">
            <a:avLst/>
          </a:prstGeom>
          <a:solidFill>
            <a:schemeClr val="tx1"/>
          </a:solidFill>
          <a:ln>
            <a:solidFill>
              <a:schemeClr val="bg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b="1" i="1" dirty="0">
                <a:solidFill>
                  <a:schemeClr val="bg1"/>
                </a:solidFill>
              </a:rPr>
              <a:t>STEP 3 - The muscle group is relaxed, then immediately pushed past its normal ROM for approx 20-30 seconds.</a:t>
            </a:r>
            <a:endParaRPr lang="en-US" sz="1400" b="1" dirty="0">
              <a:solidFill>
                <a:schemeClr val="bg1"/>
              </a:solidFill>
            </a:endParaRPr>
          </a:p>
        </p:txBody>
      </p:sp>
      <p:pic>
        <p:nvPicPr>
          <p:cNvPr id="17" name="Picture 2">
            <a:extLst>
              <a:ext uri="{FF2B5EF4-FFF2-40B4-BE49-F238E27FC236}">
                <a16:creationId xmlns:a16="http://schemas.microsoft.com/office/drawing/2014/main" id="{521F119C-3B59-45E0-9B3E-6BF0F7B721F7}"/>
              </a:ext>
            </a:extLst>
          </p:cNvPr>
          <p:cNvPicPr>
            <a:picLocks noChangeAspect="1" noChangeArrowheads="1"/>
          </p:cNvPicPr>
          <p:nvPr/>
        </p:nvPicPr>
        <p:blipFill>
          <a:blip r:embed="rId3" cstate="print"/>
          <a:srcRect/>
          <a:stretch>
            <a:fillRect/>
          </a:stretch>
        </p:blipFill>
        <p:spPr bwMode="auto">
          <a:xfrm>
            <a:off x="6112421" y="4078307"/>
            <a:ext cx="2970201" cy="2209800"/>
          </a:xfrm>
          <a:prstGeom prst="rect">
            <a:avLst/>
          </a:prstGeom>
          <a:noFill/>
          <a:ln w="9525">
            <a:noFill/>
            <a:miter lim="800000"/>
            <a:headEnd/>
            <a:tailEnd/>
          </a:ln>
        </p:spPr>
      </p:pic>
      <p:pic>
        <p:nvPicPr>
          <p:cNvPr id="20" name="Picture 3">
            <a:extLst>
              <a:ext uri="{FF2B5EF4-FFF2-40B4-BE49-F238E27FC236}">
                <a16:creationId xmlns:a16="http://schemas.microsoft.com/office/drawing/2014/main" id="{D4CB2ECE-D979-4F85-946D-1E68CBA81F65}"/>
              </a:ext>
            </a:extLst>
          </p:cNvPr>
          <p:cNvPicPr>
            <a:picLocks noChangeAspect="1" noChangeArrowheads="1"/>
          </p:cNvPicPr>
          <p:nvPr/>
        </p:nvPicPr>
        <p:blipFill>
          <a:blip r:embed="rId4" cstate="print"/>
          <a:srcRect/>
          <a:stretch>
            <a:fillRect/>
          </a:stretch>
        </p:blipFill>
        <p:spPr bwMode="auto">
          <a:xfrm>
            <a:off x="3201787" y="4078307"/>
            <a:ext cx="2852555" cy="2209800"/>
          </a:xfrm>
          <a:prstGeom prst="rect">
            <a:avLst/>
          </a:prstGeom>
          <a:noFill/>
          <a:ln w="9525">
            <a:noFill/>
            <a:miter lim="800000"/>
            <a:headEnd/>
            <a:tailEnd/>
          </a:ln>
        </p:spPr>
      </p:pic>
      <p:pic>
        <p:nvPicPr>
          <p:cNvPr id="21" name="Picture 4">
            <a:extLst>
              <a:ext uri="{FF2B5EF4-FFF2-40B4-BE49-F238E27FC236}">
                <a16:creationId xmlns:a16="http://schemas.microsoft.com/office/drawing/2014/main" id="{59B82905-9793-4BAD-82AE-55AD5CC492D8}"/>
              </a:ext>
            </a:extLst>
          </p:cNvPr>
          <p:cNvPicPr>
            <a:picLocks noChangeAspect="1" noChangeArrowheads="1"/>
          </p:cNvPicPr>
          <p:nvPr/>
        </p:nvPicPr>
        <p:blipFill>
          <a:blip r:embed="rId5" cstate="print"/>
          <a:srcRect/>
          <a:stretch>
            <a:fillRect/>
          </a:stretch>
        </p:blipFill>
        <p:spPr bwMode="auto">
          <a:xfrm>
            <a:off x="152400" y="4078306"/>
            <a:ext cx="2973187" cy="2209801"/>
          </a:xfrm>
          <a:prstGeom prst="rect">
            <a:avLst/>
          </a:prstGeom>
          <a:noFill/>
          <a:ln w="9525">
            <a:noFill/>
            <a:miter lim="800000"/>
            <a:headEnd/>
            <a:tailEnd/>
          </a:ln>
        </p:spPr>
      </p:pic>
      <p:pic>
        <p:nvPicPr>
          <p:cNvPr id="8" name="Picture 2" descr="C:\Program Files\Microsoft Office\MEDIA\CAGCAT10\j0185604.wmf">
            <a:hlinkClick r:id="rId2" action="ppaction://hlinksldjump"/>
          </p:cNvPr>
          <p:cNvPicPr>
            <a:picLocks noChangeAspect="1" noChangeArrowheads="1"/>
          </p:cNvPicPr>
          <p:nvPr/>
        </p:nvPicPr>
        <p:blipFill>
          <a:blip r:embed="rId6" cstate="print"/>
          <a:srcRect/>
          <a:stretch>
            <a:fillRect/>
          </a:stretch>
        </p:blipFill>
        <p:spPr bwMode="auto">
          <a:xfrm>
            <a:off x="152400" y="6260801"/>
            <a:ext cx="457501" cy="457955"/>
          </a:xfrm>
          <a:prstGeom prst="rect">
            <a:avLst/>
          </a:prstGeom>
          <a:noFill/>
        </p:spPr>
      </p:pic>
      <p:sp>
        <p:nvSpPr>
          <p:cNvPr id="18" name="Title 1">
            <a:extLst>
              <a:ext uri="{FF2B5EF4-FFF2-40B4-BE49-F238E27FC236}">
                <a16:creationId xmlns:a16="http://schemas.microsoft.com/office/drawing/2014/main" id="{56D29745-7C92-294F-96B0-AE844333AFC7}"/>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50198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7</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 name="Rectangle 1">
            <a:extLst>
              <a:ext uri="{FF2B5EF4-FFF2-40B4-BE49-F238E27FC236}">
                <a16:creationId xmlns:a16="http://schemas.microsoft.com/office/drawing/2014/main" id="{CB986205-EAAF-479E-8D1E-47993D7B96CC}"/>
              </a:ext>
            </a:extLst>
          </p:cNvPr>
          <p:cNvSpPr/>
          <p:nvPr/>
        </p:nvSpPr>
        <p:spPr>
          <a:xfrm>
            <a:off x="228600" y="864240"/>
            <a:ext cx="8825519" cy="51398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cs typeface="Arial" charset="0"/>
              </a:rPr>
              <a:t>Fitness, Health &amp; Wellness</a:t>
            </a:r>
          </a:p>
          <a:p>
            <a:pPr fontAlgn="base">
              <a:spcBef>
                <a:spcPct val="0"/>
              </a:spcBef>
              <a:spcAft>
                <a:spcPct val="0"/>
              </a:spcAft>
            </a:pPr>
            <a:endParaRPr lang="en-US" sz="1000" dirty="0">
              <a:solidFill>
                <a:prstClr val="black"/>
              </a:solidFill>
              <a:cs typeface="Arial" charset="0"/>
            </a:endParaRPr>
          </a:p>
          <a:p>
            <a:pPr fontAlgn="base">
              <a:spcBef>
                <a:spcPct val="0"/>
              </a:spcBef>
              <a:spcAft>
                <a:spcPct val="0"/>
              </a:spcAft>
            </a:pPr>
            <a:r>
              <a:rPr lang="en-US" dirty="0">
                <a:solidFill>
                  <a:prstClr val="black"/>
                </a:solidFill>
                <a:cs typeface="Arial" charset="0"/>
              </a:rPr>
              <a:t>In Physical Education we are interested in being physically fit, however, physical fitness is just one aspect of overall health.</a:t>
            </a:r>
          </a:p>
          <a:p>
            <a:pPr fontAlgn="base">
              <a:spcBef>
                <a:spcPct val="0"/>
              </a:spcBef>
              <a:spcAft>
                <a:spcPct val="0"/>
              </a:spcAft>
            </a:pPr>
            <a:endParaRPr lang="en-US" sz="1000" dirty="0">
              <a:solidFill>
                <a:prstClr val="black"/>
              </a:solidFill>
              <a:cs typeface="Arial" charset="0"/>
            </a:endParaRPr>
          </a:p>
          <a:p>
            <a:pPr fontAlgn="base">
              <a:spcBef>
                <a:spcPct val="0"/>
              </a:spcBef>
              <a:spcAft>
                <a:spcPct val="0"/>
              </a:spcAft>
            </a:pPr>
            <a:r>
              <a:rPr lang="en-US" dirty="0">
                <a:solidFill>
                  <a:prstClr val="black"/>
                </a:solidFill>
                <a:cs typeface="Arial" charset="0"/>
              </a:rPr>
              <a:t>The terms wellness, health &amp; fitness are often interchanged, yet they are different: </a:t>
            </a:r>
          </a:p>
          <a:p>
            <a:pPr fontAlgn="base">
              <a:spcBef>
                <a:spcPct val="0"/>
              </a:spcBef>
              <a:spcAft>
                <a:spcPct val="0"/>
              </a:spcAft>
            </a:pPr>
            <a:endParaRPr lang="en-US" dirty="0">
              <a:solidFill>
                <a:prstClr val="black"/>
              </a:solidFill>
              <a:cs typeface="Arial" charset="0"/>
            </a:endParaRPr>
          </a:p>
          <a:p>
            <a:pPr fontAlgn="base">
              <a:spcBef>
                <a:spcPct val="0"/>
              </a:spcBef>
              <a:spcAft>
                <a:spcPct val="0"/>
              </a:spcAft>
            </a:pPr>
            <a:r>
              <a:rPr lang="en-US" b="1" dirty="0">
                <a:solidFill>
                  <a:prstClr val="black"/>
                </a:solidFill>
                <a:cs typeface="Arial" charset="0"/>
              </a:rPr>
              <a:t>Health</a:t>
            </a:r>
            <a:r>
              <a:rPr lang="en-US" dirty="0">
                <a:solidFill>
                  <a:prstClr val="black"/>
                </a:solidFill>
                <a:cs typeface="Arial" charset="0"/>
              </a:rPr>
              <a:t> refers to physical wellness &amp; freedom </a:t>
            </a:r>
          </a:p>
          <a:p>
            <a:pPr fontAlgn="base">
              <a:spcBef>
                <a:spcPct val="0"/>
              </a:spcBef>
              <a:spcAft>
                <a:spcPct val="0"/>
              </a:spcAft>
            </a:pPr>
            <a:r>
              <a:rPr lang="en-US" dirty="0">
                <a:solidFill>
                  <a:prstClr val="black"/>
                </a:solidFill>
                <a:cs typeface="Arial" charset="0"/>
              </a:rPr>
              <a:t>from illness &amp; disease, &amp; incorporates social, </a:t>
            </a:r>
          </a:p>
          <a:p>
            <a:pPr fontAlgn="base">
              <a:spcBef>
                <a:spcPct val="0"/>
              </a:spcBef>
              <a:spcAft>
                <a:spcPct val="0"/>
              </a:spcAft>
            </a:pPr>
            <a:r>
              <a:rPr lang="en-US" dirty="0">
                <a:solidFill>
                  <a:prstClr val="black"/>
                </a:solidFill>
                <a:cs typeface="Arial" charset="0"/>
              </a:rPr>
              <a:t>emotional, spiritual, intellectual, occupational </a:t>
            </a:r>
          </a:p>
          <a:p>
            <a:pPr fontAlgn="base">
              <a:spcBef>
                <a:spcPct val="0"/>
              </a:spcBef>
              <a:spcAft>
                <a:spcPct val="0"/>
              </a:spcAft>
            </a:pPr>
            <a:r>
              <a:rPr lang="en-US" dirty="0">
                <a:solidFill>
                  <a:prstClr val="black"/>
                </a:solidFill>
                <a:cs typeface="Arial" charset="0"/>
              </a:rPr>
              <a:t>&amp; physical health.</a:t>
            </a:r>
          </a:p>
          <a:p>
            <a:pPr fontAlgn="base">
              <a:spcBef>
                <a:spcPct val="0"/>
              </a:spcBef>
              <a:spcAft>
                <a:spcPct val="0"/>
              </a:spcAft>
            </a:pPr>
            <a:endParaRPr lang="en-US" dirty="0">
              <a:solidFill>
                <a:prstClr val="black"/>
              </a:solidFill>
              <a:cs typeface="Arial" charset="0"/>
            </a:endParaRPr>
          </a:p>
          <a:p>
            <a:pPr fontAlgn="base">
              <a:spcBef>
                <a:spcPct val="0"/>
              </a:spcBef>
              <a:spcAft>
                <a:spcPct val="0"/>
              </a:spcAft>
            </a:pPr>
            <a:r>
              <a:rPr lang="en-US" b="1" dirty="0">
                <a:solidFill>
                  <a:prstClr val="black"/>
                </a:solidFill>
                <a:cs typeface="Arial" charset="0"/>
              </a:rPr>
              <a:t>Wellness</a:t>
            </a:r>
            <a:r>
              <a:rPr lang="en-US" dirty="0">
                <a:solidFill>
                  <a:prstClr val="black"/>
                </a:solidFill>
                <a:cs typeface="Arial" charset="0"/>
              </a:rPr>
              <a:t> is a positive component of good health,</a:t>
            </a:r>
          </a:p>
          <a:p>
            <a:pPr fontAlgn="base">
              <a:spcBef>
                <a:spcPct val="0"/>
              </a:spcBef>
              <a:spcAft>
                <a:spcPct val="0"/>
              </a:spcAft>
            </a:pPr>
            <a:r>
              <a:rPr lang="en-US" dirty="0">
                <a:solidFill>
                  <a:prstClr val="black"/>
                </a:solidFill>
                <a:cs typeface="Arial" charset="0"/>
              </a:rPr>
              <a:t>as opposed to illness, which is a negative </a:t>
            </a:r>
          </a:p>
          <a:p>
            <a:pPr fontAlgn="base">
              <a:spcBef>
                <a:spcPct val="0"/>
              </a:spcBef>
              <a:spcAft>
                <a:spcPct val="0"/>
              </a:spcAft>
            </a:pPr>
            <a:r>
              <a:rPr lang="en-US" dirty="0">
                <a:solidFill>
                  <a:prstClr val="black"/>
                </a:solidFill>
                <a:cs typeface="Arial" charset="0"/>
              </a:rPr>
              <a:t>component of health. Being physically fit is only</a:t>
            </a:r>
          </a:p>
          <a:p>
            <a:pPr fontAlgn="base">
              <a:spcBef>
                <a:spcPct val="0"/>
              </a:spcBef>
              <a:spcAft>
                <a:spcPct val="0"/>
              </a:spcAft>
            </a:pPr>
            <a:r>
              <a:rPr lang="en-US" dirty="0">
                <a:solidFill>
                  <a:prstClr val="black"/>
                </a:solidFill>
                <a:cs typeface="Arial" charset="0"/>
              </a:rPr>
              <a:t>one dimension of health and wellness.</a:t>
            </a:r>
          </a:p>
          <a:p>
            <a:pPr fontAlgn="base">
              <a:spcBef>
                <a:spcPct val="0"/>
              </a:spcBef>
              <a:spcAft>
                <a:spcPct val="0"/>
              </a:spcAft>
            </a:pPr>
            <a:endParaRPr lang="en-US" dirty="0">
              <a:solidFill>
                <a:prstClr val="black"/>
              </a:solidFill>
              <a:cs typeface="Arial" charset="0"/>
            </a:endParaRPr>
          </a:p>
          <a:p>
            <a:pPr fontAlgn="base">
              <a:spcBef>
                <a:spcPct val="0"/>
              </a:spcBef>
              <a:spcAft>
                <a:spcPct val="0"/>
              </a:spcAft>
            </a:pPr>
            <a:endParaRPr lang="en-US" dirty="0">
              <a:solidFill>
                <a:prstClr val="black"/>
              </a:solidFill>
              <a:cs typeface="Arial" charset="0"/>
            </a:endParaRPr>
          </a:p>
          <a:p>
            <a:pPr fontAlgn="base">
              <a:spcBef>
                <a:spcPct val="0"/>
              </a:spcBef>
              <a:spcAft>
                <a:spcPct val="0"/>
              </a:spcAft>
            </a:pPr>
            <a:endParaRPr lang="en-US" dirty="0">
              <a:solidFill>
                <a:prstClr val="black"/>
              </a:solidFill>
              <a:cs typeface="Arial" charset="0"/>
            </a:endParaRPr>
          </a:p>
        </p:txBody>
      </p:sp>
      <p:graphicFrame>
        <p:nvGraphicFramePr>
          <p:cNvPr id="3" name="Diagram 2">
            <a:extLst>
              <a:ext uri="{FF2B5EF4-FFF2-40B4-BE49-F238E27FC236}">
                <a16:creationId xmlns:a16="http://schemas.microsoft.com/office/drawing/2014/main" id="{DA4A5190-69CA-4A0F-8CEB-2ACA60840465}"/>
              </a:ext>
            </a:extLst>
          </p:cNvPr>
          <p:cNvGraphicFramePr/>
          <p:nvPr/>
        </p:nvGraphicFramePr>
        <p:xfrm>
          <a:off x="4953000" y="2590800"/>
          <a:ext cx="4419600" cy="3234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2D40F51F-9FA9-4125-996C-C1F23C0A8235}"/>
              </a:ext>
            </a:extLst>
          </p:cNvPr>
          <p:cNvSpPr txBox="1"/>
          <p:nvPr/>
        </p:nvSpPr>
        <p:spPr>
          <a:xfrm>
            <a:off x="6248400" y="5943600"/>
            <a:ext cx="2019865" cy="646331"/>
          </a:xfrm>
          <a:prstGeom prst="rect">
            <a:avLst/>
          </a:prstGeom>
          <a:solidFill>
            <a:srgbClr val="FF0000"/>
          </a:solidFill>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GB" b="1" dirty="0">
                <a:solidFill>
                  <a:schemeClr val="bg1"/>
                </a:solidFill>
              </a:rPr>
              <a:t>The dimensions of health &amp; wellness</a:t>
            </a:r>
            <a:endParaRPr lang="en-AU" b="1" dirty="0">
              <a:solidFill>
                <a:schemeClr val="bg1"/>
              </a:solidFill>
            </a:endParaRPr>
          </a:p>
        </p:txBody>
      </p:sp>
      <p:sp>
        <p:nvSpPr>
          <p:cNvPr id="12" name="Rectangle 2">
            <a:extLst>
              <a:ext uri="{FF2B5EF4-FFF2-40B4-BE49-F238E27FC236}">
                <a16:creationId xmlns:a16="http://schemas.microsoft.com/office/drawing/2014/main" id="{9B617401-A011-5941-8EDD-A8488B4C2D30}"/>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31899945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2893642" y="6500467"/>
            <a:ext cx="2895600" cy="365125"/>
          </a:xfrm>
        </p:spPr>
        <p:txBody>
          <a:bodyPr/>
          <a:lstStyle/>
          <a:p>
            <a:r>
              <a:rPr lang="en-US"/>
              <a:t>©PE STUDIES RESOURCES</a:t>
            </a:r>
            <a:endParaRPr lang="en-US" dirty="0"/>
          </a:p>
        </p:txBody>
      </p:sp>
      <p:sp>
        <p:nvSpPr>
          <p:cNvPr id="6" name="Slide Number Placeholder 5"/>
          <p:cNvSpPr>
            <a:spLocks noGrp="1"/>
          </p:cNvSpPr>
          <p:nvPr>
            <p:ph type="sldNum" sz="quarter" idx="12"/>
          </p:nvPr>
        </p:nvSpPr>
        <p:spPr>
          <a:xfrm>
            <a:off x="6934200" y="6492875"/>
            <a:ext cx="2133600" cy="365125"/>
          </a:xfrm>
        </p:spPr>
        <p:txBody>
          <a:bodyPr/>
          <a:lstStyle/>
          <a:p>
            <a:fld id="{B6F15528-21DE-4FAA-801E-634DDDAF4B2B}" type="slidenum">
              <a:rPr lang="en-US" smtClean="0"/>
              <a:pPr/>
              <a:t>70</a:t>
            </a:fld>
            <a:endParaRPr lang="en-US"/>
          </a:p>
        </p:txBody>
      </p:sp>
      <p:sp>
        <p:nvSpPr>
          <p:cNvPr id="9" name="TextBox 8">
            <a:hlinkClick r:id="rId2" action="ppaction://hlinksldjump"/>
          </p:cNvPr>
          <p:cNvSpPr txBox="1"/>
          <p:nvPr/>
        </p:nvSpPr>
        <p:spPr>
          <a:xfrm>
            <a:off x="0" y="6642556"/>
            <a:ext cx="838200" cy="215444"/>
          </a:xfrm>
          <a:prstGeom prst="rect">
            <a:avLst/>
          </a:prstGeom>
          <a:noFill/>
        </p:spPr>
        <p:txBody>
          <a:bodyPr wrap="square" rtlCol="0">
            <a:spAutoFit/>
          </a:bodyPr>
          <a:lstStyle/>
          <a:p>
            <a:pPr algn="ctr"/>
            <a:r>
              <a:rPr lang="en-AU" sz="800" dirty="0"/>
              <a:t>Home</a:t>
            </a:r>
            <a:endParaRPr lang="en-US" sz="800" dirty="0"/>
          </a:p>
        </p:txBody>
      </p:sp>
      <p:sp>
        <p:nvSpPr>
          <p:cNvPr id="11" name="Content Placeholder 2">
            <a:extLst>
              <a:ext uri="{FF2B5EF4-FFF2-40B4-BE49-F238E27FC236}">
                <a16:creationId xmlns:a16="http://schemas.microsoft.com/office/drawing/2014/main" id="{E3E715E4-D1A2-449A-9824-2018EDC56504}"/>
              </a:ext>
            </a:extLst>
          </p:cNvPr>
          <p:cNvSpPr txBox="1">
            <a:spLocks/>
          </p:cNvSpPr>
          <p:nvPr/>
        </p:nvSpPr>
        <p:spPr>
          <a:xfrm>
            <a:off x="294291" y="1295400"/>
            <a:ext cx="8773509" cy="2104072"/>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r>
              <a:rPr lang="en-US" altLang="en-US" sz="1800" b="1" dirty="0">
                <a:ea typeface="ＭＳ Ｐゴシック" panose="020B0600070205080204" pitchFamily="34" charset="-128"/>
              </a:rPr>
              <a:t>Plyometrics </a:t>
            </a:r>
            <a:r>
              <a:rPr lang="en-US" altLang="en-US" sz="1800" dirty="0">
                <a:ea typeface="ＭＳ Ｐゴシック" panose="020B0600070205080204" pitchFamily="34" charset="-128"/>
              </a:rPr>
              <a:t>is a training </a:t>
            </a:r>
            <a:r>
              <a:rPr lang="en-US" sz="1800" dirty="0"/>
              <a:t>method designed to produce fast, powerful movements, and to improve the functions of the nervous system.</a:t>
            </a:r>
          </a:p>
          <a:p>
            <a:pPr lvl="1"/>
            <a:r>
              <a:rPr lang="en-US" altLang="en-US" sz="1800" dirty="0">
                <a:ea typeface="ＭＳ Ｐゴシック" panose="020B0600070205080204" pitchFamily="34" charset="-128"/>
              </a:rPr>
              <a:t>The aim of plyometrics is to increase muscular power by first stretching a muscle &amp; then contracting it in the shortest possible time</a:t>
            </a:r>
          </a:p>
          <a:p>
            <a:pPr lvl="1"/>
            <a:r>
              <a:rPr lang="en-US" sz="1800" dirty="0"/>
              <a:t>Involves rapid movements aimed at using the strength and elasticity of a muscle to jump higher, run faster, throw farther, or hit harder, depending on the demands of the sport you are training for</a:t>
            </a:r>
            <a:endParaRPr lang="en-US" altLang="en-US" sz="1800" dirty="0">
              <a:ea typeface="ＭＳ Ｐゴシック" panose="020B0600070205080204" pitchFamily="34" charset="-128"/>
            </a:endParaRPr>
          </a:p>
          <a:p>
            <a:pPr>
              <a:spcBef>
                <a:spcPct val="0"/>
              </a:spcBef>
            </a:pPr>
            <a:endParaRPr lang="en-US" altLang="en-US" sz="1800" dirty="0">
              <a:ea typeface="ＭＳ Ｐゴシック" panose="020B0600070205080204" pitchFamily="34" charset="-128"/>
            </a:endParaRPr>
          </a:p>
        </p:txBody>
      </p:sp>
      <p:sp>
        <p:nvSpPr>
          <p:cNvPr id="12" name="TextBox 11">
            <a:extLst>
              <a:ext uri="{FF2B5EF4-FFF2-40B4-BE49-F238E27FC236}">
                <a16:creationId xmlns:a16="http://schemas.microsoft.com/office/drawing/2014/main" id="{5A11E431-E928-4ED6-A405-708F1EDFF51A}"/>
              </a:ext>
            </a:extLst>
          </p:cNvPr>
          <p:cNvSpPr txBox="1"/>
          <p:nvPr/>
        </p:nvSpPr>
        <p:spPr>
          <a:xfrm>
            <a:off x="294290" y="838200"/>
            <a:ext cx="3162299"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PLYOMETRICS TRAINING:</a:t>
            </a:r>
          </a:p>
        </p:txBody>
      </p:sp>
      <p:pic>
        <p:nvPicPr>
          <p:cNvPr id="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260801"/>
            <a:ext cx="457501" cy="457955"/>
          </a:xfrm>
          <a:prstGeom prst="rect">
            <a:avLst/>
          </a:prstGeom>
          <a:noFill/>
        </p:spPr>
      </p:pic>
      <p:sp>
        <p:nvSpPr>
          <p:cNvPr id="14" name="Title 1">
            <a:extLst>
              <a:ext uri="{FF2B5EF4-FFF2-40B4-BE49-F238E27FC236}">
                <a16:creationId xmlns:a16="http://schemas.microsoft.com/office/drawing/2014/main" id="{CC727E04-8265-B246-880C-B8F6A459FB94}"/>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pic>
        <p:nvPicPr>
          <p:cNvPr id="2050" name="Picture 2" descr="File:USMC-05301.jpg">
            <a:extLst>
              <a:ext uri="{FF2B5EF4-FFF2-40B4-BE49-F238E27FC236}">
                <a16:creationId xmlns:a16="http://schemas.microsoft.com/office/drawing/2014/main" id="{86660A67-42F7-D44E-B875-FC65B67C7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422" y="3429000"/>
            <a:ext cx="4647378" cy="30966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F69126C-029A-3B49-84BE-3C9EADDF25BB}"/>
              </a:ext>
            </a:extLst>
          </p:cNvPr>
          <p:cNvSpPr/>
          <p:nvPr/>
        </p:nvSpPr>
        <p:spPr>
          <a:xfrm>
            <a:off x="455543" y="4024257"/>
            <a:ext cx="2438099" cy="1477328"/>
          </a:xfrm>
          <a:prstGeom prst="rect">
            <a:avLst/>
          </a:prstGeom>
          <a:solidFill>
            <a:srgbClr val="92D050"/>
          </a:solidFill>
          <a:ln>
            <a:solidFill>
              <a:schemeClr val="tx2"/>
            </a:solidFill>
          </a:ln>
        </p:spPr>
        <p:txBody>
          <a:bodyPr wrap="square">
            <a:spAutoFit/>
          </a:bodyPr>
          <a:lstStyle/>
          <a:p>
            <a:pPr>
              <a:spcBef>
                <a:spcPct val="0"/>
              </a:spcBef>
            </a:pPr>
            <a:r>
              <a:rPr lang="en-US" altLang="en-US" dirty="0">
                <a:ea typeface="ＭＳ Ｐゴシック" panose="020B0600070205080204" pitchFamily="34" charset="-128"/>
              </a:rPr>
              <a:t>Plyometrics is as an effective training method to enhance power &amp; improve both speed &amp; agility</a:t>
            </a:r>
          </a:p>
        </p:txBody>
      </p:sp>
      <p:sp>
        <p:nvSpPr>
          <p:cNvPr id="10" name="Right Arrow 9">
            <a:extLst>
              <a:ext uri="{FF2B5EF4-FFF2-40B4-BE49-F238E27FC236}">
                <a16:creationId xmlns:a16="http://schemas.microsoft.com/office/drawing/2014/main" id="{43678015-6AC1-694F-A03A-178762766448}"/>
              </a:ext>
            </a:extLst>
          </p:cNvPr>
          <p:cNvSpPr/>
          <p:nvPr/>
        </p:nvSpPr>
        <p:spPr>
          <a:xfrm>
            <a:off x="2893642" y="4685888"/>
            <a:ext cx="1297358" cy="190912"/>
          </a:xfrm>
          <a:prstGeom prst="rightArrow">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BF338E0-9186-8F4A-9492-ACA24E3A2B71}"/>
              </a:ext>
            </a:extLst>
          </p:cNvPr>
          <p:cNvSpPr/>
          <p:nvPr/>
        </p:nvSpPr>
        <p:spPr>
          <a:xfrm>
            <a:off x="7151332" y="6474648"/>
            <a:ext cx="2133600" cy="184666"/>
          </a:xfrm>
          <a:prstGeom prst="rect">
            <a:avLst/>
          </a:prstGeom>
        </p:spPr>
        <p:txBody>
          <a:bodyPr wrap="square">
            <a:spAutoFit/>
          </a:bodyPr>
          <a:lstStyle/>
          <a:p>
            <a:r>
              <a:rPr lang="en-US" sz="600" dirty="0"/>
              <a:t>https://</a:t>
            </a:r>
            <a:r>
              <a:rPr lang="en-US" sz="600" dirty="0" err="1"/>
              <a:t>commons.wikimedia.org</a:t>
            </a:r>
            <a:r>
              <a:rPr lang="en-US" sz="600" dirty="0"/>
              <a:t>/wiki/File:USMC-05301.jpg</a:t>
            </a:r>
          </a:p>
        </p:txBody>
      </p:sp>
    </p:spTree>
    <p:extLst>
      <p:ext uri="{BB962C8B-B14F-4D97-AF65-F5344CB8AC3E}">
        <p14:creationId xmlns:p14="http://schemas.microsoft.com/office/powerpoint/2010/main" val="123655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2438400" y="6416675"/>
            <a:ext cx="2895600" cy="365125"/>
          </a:xfrm>
        </p:spPr>
        <p:txBody>
          <a:bodyPr/>
          <a:lstStyle/>
          <a:p>
            <a:r>
              <a:rPr lang="en-US"/>
              <a:t>©PE STUDIES RESOURCES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pic>
        <p:nvPicPr>
          <p:cNvPr id="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260801"/>
            <a:ext cx="457501" cy="457955"/>
          </a:xfrm>
          <a:prstGeom prst="rect">
            <a:avLst/>
          </a:prstGeom>
          <a:noFill/>
        </p:spPr>
      </p:pic>
      <p:sp>
        <p:nvSpPr>
          <p:cNvPr id="9" name="TextBox 8">
            <a:hlinkClick r:id="rId2" action="ppaction://hlinksldjump"/>
          </p:cNvPr>
          <p:cNvSpPr txBox="1"/>
          <p:nvPr/>
        </p:nvSpPr>
        <p:spPr>
          <a:xfrm>
            <a:off x="0" y="6642556"/>
            <a:ext cx="838200" cy="215444"/>
          </a:xfrm>
          <a:prstGeom prst="rect">
            <a:avLst/>
          </a:prstGeom>
          <a:noFill/>
        </p:spPr>
        <p:txBody>
          <a:bodyPr wrap="square" rtlCol="0">
            <a:spAutoFit/>
          </a:bodyPr>
          <a:lstStyle/>
          <a:p>
            <a:pPr algn="ctr"/>
            <a:r>
              <a:rPr lang="en-AU" sz="800" dirty="0"/>
              <a:t>Home</a:t>
            </a:r>
            <a:endParaRPr lang="en-US" sz="800" dirty="0"/>
          </a:p>
        </p:txBody>
      </p:sp>
      <p:sp>
        <p:nvSpPr>
          <p:cNvPr id="11" name="Content Placeholder 2">
            <a:extLst>
              <a:ext uri="{FF2B5EF4-FFF2-40B4-BE49-F238E27FC236}">
                <a16:creationId xmlns:a16="http://schemas.microsoft.com/office/drawing/2014/main" id="{E3E715E4-D1A2-449A-9824-2018EDC56504}"/>
              </a:ext>
            </a:extLst>
          </p:cNvPr>
          <p:cNvSpPr txBox="1">
            <a:spLocks/>
          </p:cNvSpPr>
          <p:nvPr/>
        </p:nvSpPr>
        <p:spPr>
          <a:xfrm>
            <a:off x="294291" y="1417103"/>
            <a:ext cx="8621109" cy="4704453"/>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spcBef>
                <a:spcPct val="0"/>
              </a:spcBef>
            </a:pPr>
            <a:r>
              <a:rPr lang="en-US" altLang="en-US" sz="1800" dirty="0">
                <a:ea typeface="ＭＳ Ｐゴシック" panose="020B0600070205080204" pitchFamily="34" charset="-128"/>
              </a:rPr>
              <a:t>Because of its explosive nature, care needs to be taken to minimise the risk of injury when introducing a plyometrics program</a:t>
            </a:r>
          </a:p>
          <a:p>
            <a:pPr>
              <a:spcBef>
                <a:spcPct val="0"/>
              </a:spcBef>
              <a:buFont typeface="Wingdings" panose="05000000000000000000" pitchFamily="2" charset="2"/>
              <a:buNone/>
            </a:pPr>
            <a:endParaRPr lang="en-US" altLang="en-US" sz="1000" dirty="0">
              <a:ea typeface="ＭＳ Ｐゴシック" panose="020B0600070205080204" pitchFamily="34" charset="-128"/>
            </a:endParaRPr>
          </a:p>
          <a:p>
            <a:pPr>
              <a:spcBef>
                <a:spcPct val="0"/>
              </a:spcBef>
            </a:pPr>
            <a:r>
              <a:rPr lang="en-US" altLang="en-US" sz="1800" dirty="0">
                <a:ea typeface="ＭＳ Ｐゴシック" panose="020B0600070205080204" pitchFamily="34" charset="-128"/>
              </a:rPr>
              <a:t>Consider the following guidelines:</a:t>
            </a:r>
          </a:p>
          <a:p>
            <a:pPr lvl="1">
              <a:spcBef>
                <a:spcPct val="0"/>
              </a:spcBef>
            </a:pPr>
            <a:r>
              <a:rPr lang="en-US" altLang="en-US" sz="1800" dirty="0">
                <a:ea typeface="ＭＳ Ｐゴシック" panose="020B0600070205080204" pitchFamily="34" charset="-128"/>
              </a:rPr>
              <a:t>A strength base is recommended before commencement of a plyometrics program</a:t>
            </a:r>
          </a:p>
          <a:p>
            <a:pPr lvl="1">
              <a:spcBef>
                <a:spcPct val="0"/>
              </a:spcBef>
            </a:pPr>
            <a:r>
              <a:rPr lang="en-US" altLang="en-US" sz="1800" dirty="0">
                <a:ea typeface="ＭＳ Ｐゴシック" panose="020B0600070205080204" pitchFamily="34" charset="-128"/>
              </a:rPr>
              <a:t>Appropriate footwear, warm-up and surface are paramount</a:t>
            </a:r>
          </a:p>
          <a:p>
            <a:pPr lvl="1">
              <a:spcBef>
                <a:spcPct val="0"/>
              </a:spcBef>
            </a:pPr>
            <a:r>
              <a:rPr lang="en-US" altLang="en-US" sz="1800" dirty="0">
                <a:ea typeface="ＭＳ Ｐゴシック" panose="020B0600070205080204" pitchFamily="34" charset="-128"/>
              </a:rPr>
              <a:t>Lower-intensity plyometrics exercises should be used initially, before progressing to harder exercises</a:t>
            </a:r>
          </a:p>
          <a:p>
            <a:pPr lvl="1">
              <a:spcBef>
                <a:spcPct val="0"/>
              </a:spcBef>
            </a:pPr>
            <a:r>
              <a:rPr lang="en-US" altLang="en-US" sz="1800" dirty="0">
                <a:ea typeface="ＭＳ Ｐゴシック" panose="020B0600070205080204" pitchFamily="34" charset="-128"/>
              </a:rPr>
              <a:t>Ample rest (at least one minute) is required </a:t>
            </a:r>
          </a:p>
          <a:p>
            <a:pPr marL="457200" lvl="1" indent="0">
              <a:spcBef>
                <a:spcPct val="0"/>
              </a:spcBef>
              <a:buNone/>
            </a:pPr>
            <a:r>
              <a:rPr lang="en-US" altLang="en-US" sz="1800" dirty="0">
                <a:ea typeface="ＭＳ Ｐゴシック" panose="020B0600070205080204" pitchFamily="34" charset="-128"/>
              </a:rPr>
              <a:t>      between sets</a:t>
            </a:r>
          </a:p>
          <a:p>
            <a:pPr lvl="1">
              <a:spcBef>
                <a:spcPct val="0"/>
              </a:spcBef>
            </a:pPr>
            <a:r>
              <a:rPr lang="en-US" altLang="en-US" sz="1800" dirty="0">
                <a:ea typeface="ＭＳ Ｐゴシック" panose="020B0600070205080204" pitchFamily="34" charset="-128"/>
              </a:rPr>
              <a:t>When performed concurrently with another </a:t>
            </a:r>
          </a:p>
          <a:p>
            <a:pPr marL="457200" lvl="1" indent="0">
              <a:spcBef>
                <a:spcPct val="0"/>
              </a:spcBef>
              <a:buNone/>
            </a:pPr>
            <a:r>
              <a:rPr lang="en-US" altLang="en-US" sz="1800" dirty="0">
                <a:ea typeface="ＭＳ Ｐゴシック" panose="020B0600070205080204" pitchFamily="34" charset="-128"/>
              </a:rPr>
              <a:t>      training method (such as short interval or </a:t>
            </a:r>
          </a:p>
          <a:p>
            <a:pPr marL="457200" lvl="1" indent="0">
              <a:spcBef>
                <a:spcPct val="0"/>
              </a:spcBef>
              <a:buNone/>
            </a:pPr>
            <a:r>
              <a:rPr lang="en-US" altLang="en-US" sz="1800" dirty="0">
                <a:ea typeface="ＭＳ Ｐゴシック" panose="020B0600070205080204" pitchFamily="34" charset="-128"/>
              </a:rPr>
              <a:t>      strength training), 2 sessions per week are  </a:t>
            </a:r>
          </a:p>
          <a:p>
            <a:pPr marL="0" indent="0">
              <a:spcBef>
                <a:spcPct val="0"/>
              </a:spcBef>
              <a:buNone/>
            </a:pPr>
            <a:r>
              <a:rPr lang="en-US" altLang="en-US" sz="1800" dirty="0">
                <a:ea typeface="ＭＳ Ｐゴシック" panose="020B0600070205080204" pitchFamily="34" charset="-128"/>
              </a:rPr>
              <a:t>              sufficient to elicit improvement / prevent injury</a:t>
            </a:r>
          </a:p>
          <a:p>
            <a:pPr marL="0" indent="0">
              <a:spcBef>
                <a:spcPct val="0"/>
              </a:spcBef>
              <a:buNone/>
            </a:pPr>
            <a:r>
              <a:rPr lang="en-US" altLang="en-US" sz="1800" dirty="0">
                <a:ea typeface="ＭＳ Ｐゴシック" panose="020B0600070205080204" pitchFamily="34" charset="-128"/>
              </a:rPr>
              <a:t>	</a:t>
            </a:r>
          </a:p>
        </p:txBody>
      </p:sp>
      <p:sp>
        <p:nvSpPr>
          <p:cNvPr id="12" name="TextBox 11">
            <a:extLst>
              <a:ext uri="{FF2B5EF4-FFF2-40B4-BE49-F238E27FC236}">
                <a16:creationId xmlns:a16="http://schemas.microsoft.com/office/drawing/2014/main" id="{5A11E431-E928-4ED6-A405-708F1EDFF51A}"/>
              </a:ext>
            </a:extLst>
          </p:cNvPr>
          <p:cNvSpPr txBox="1"/>
          <p:nvPr/>
        </p:nvSpPr>
        <p:spPr>
          <a:xfrm>
            <a:off x="294290" y="914400"/>
            <a:ext cx="3744310" cy="400110"/>
          </a:xfrm>
          <a:prstGeom prst="rect">
            <a:avLst/>
          </a:prstGeom>
          <a:solidFill>
            <a:srgbClr val="FF0000"/>
          </a:solidFill>
          <a:ln w="38100">
            <a:solidFill>
              <a:schemeClr val="bg1"/>
            </a:solidFill>
          </a:ln>
        </p:spPr>
        <p:txBody>
          <a:bodyPr wrap="square" rtlCol="0">
            <a:spAutoFit/>
          </a:bodyPr>
          <a:lstStyle/>
          <a:p>
            <a:pPr algn="ctr"/>
            <a:r>
              <a:rPr lang="en-GB" sz="2000" b="1" dirty="0">
                <a:solidFill>
                  <a:schemeClr val="bg1"/>
                </a:solidFill>
              </a:rPr>
              <a:t>PLYOMETRICS TRAINING cont.</a:t>
            </a:r>
          </a:p>
        </p:txBody>
      </p:sp>
      <p:sp>
        <p:nvSpPr>
          <p:cNvPr id="2" name="AutoShape 2" descr="Image result for jumping fitness">
            <a:extLst>
              <a:ext uri="{FF2B5EF4-FFF2-40B4-BE49-F238E27FC236}">
                <a16:creationId xmlns:a16="http://schemas.microsoft.com/office/drawing/2014/main" id="{AB304F9B-E614-4715-AE9A-2AF9D02A42C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race sprint jumper fitness sport runner run man jump athlete ">
            <a:extLst>
              <a:ext uri="{FF2B5EF4-FFF2-40B4-BE49-F238E27FC236}">
                <a16:creationId xmlns:a16="http://schemas.microsoft.com/office/drawing/2014/main" id="{7917E411-F8A5-416D-98F3-1D4A41989B0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7" name="AutoShape 12" descr="race sprint jumper fitness sport runner run man jump athlete ">
            <a:extLst>
              <a:ext uri="{FF2B5EF4-FFF2-40B4-BE49-F238E27FC236}">
                <a16:creationId xmlns:a16="http://schemas.microsoft.com/office/drawing/2014/main" id="{03260807-85AF-4134-976D-D369A0441AEA}"/>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8" name="AutoShape 14" descr="Image result for jumping fitness">
            <a:extLst>
              <a:ext uri="{FF2B5EF4-FFF2-40B4-BE49-F238E27FC236}">
                <a16:creationId xmlns:a16="http://schemas.microsoft.com/office/drawing/2014/main" id="{3065304B-2451-49B3-A7AA-7011F42BC925}"/>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9" name="AutoShape 16" descr="Image result for jumping fitness">
            <a:extLst>
              <a:ext uri="{FF2B5EF4-FFF2-40B4-BE49-F238E27FC236}">
                <a16:creationId xmlns:a16="http://schemas.microsoft.com/office/drawing/2014/main" id="{868A4DCE-91E0-44EF-AA97-07FF93A32191}"/>
              </a:ext>
            </a:extLst>
          </p:cNvPr>
          <p:cNvSpPr>
            <a:spLocks noChangeAspect="1" noChangeArrowheads="1"/>
          </p:cNvSpPr>
          <p:nvPr/>
        </p:nvSpPr>
        <p:spPr bwMode="auto">
          <a:xfrm>
            <a:off x="5029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88436" name="Picture 20" descr="Image result for jumping fitness plyometrics">
            <a:extLst>
              <a:ext uri="{FF2B5EF4-FFF2-40B4-BE49-F238E27FC236}">
                <a16:creationId xmlns:a16="http://schemas.microsoft.com/office/drawing/2014/main" id="{AFEF4639-D81C-4CAA-B5BC-1C67CC5A4B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3505200"/>
            <a:ext cx="3160458" cy="230159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CD7A0673-70A8-4974-B5FA-12764498198E}"/>
              </a:ext>
            </a:extLst>
          </p:cNvPr>
          <p:cNvSpPr/>
          <p:nvPr/>
        </p:nvSpPr>
        <p:spPr>
          <a:xfrm>
            <a:off x="6906546" y="5795647"/>
            <a:ext cx="2066925" cy="184666"/>
          </a:xfrm>
          <a:prstGeom prst="rect">
            <a:avLst/>
          </a:prstGeom>
        </p:spPr>
        <p:txBody>
          <a:bodyPr wrap="square">
            <a:spAutoFit/>
          </a:bodyPr>
          <a:lstStyle/>
          <a:p>
            <a:r>
              <a:rPr lang="en-AU" sz="600" dirty="0"/>
              <a:t>http://www.jbsa.mil/News/Photos/igphoto/2000909089/</a:t>
            </a:r>
          </a:p>
        </p:txBody>
      </p:sp>
      <p:sp>
        <p:nvSpPr>
          <p:cNvPr id="20" name="Title 1">
            <a:extLst>
              <a:ext uri="{FF2B5EF4-FFF2-40B4-BE49-F238E27FC236}">
                <a16:creationId xmlns:a16="http://schemas.microsoft.com/office/drawing/2014/main" id="{A1FA6750-32A6-D64D-ACD3-4F92E163677A}"/>
              </a:ext>
            </a:extLst>
          </p:cNvPr>
          <p:cNvSpPr>
            <a:spLocks noGrp="1"/>
          </p:cNvSpPr>
          <p:nvPr>
            <p:ph type="title"/>
          </p:nvPr>
        </p:nvSpPr>
        <p:spPr>
          <a:xfrm>
            <a:off x="0" y="0"/>
            <a:ext cx="9144000" cy="656381"/>
          </a:xfrm>
          <a:solidFill>
            <a:srgbClr val="FFC0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TRAINING METHODS</a:t>
            </a:r>
            <a:endParaRPr lang="en-US" sz="2400" b="1" dirty="0"/>
          </a:p>
        </p:txBody>
      </p:sp>
    </p:spTree>
    <p:extLst>
      <p:ext uri="{BB962C8B-B14F-4D97-AF65-F5344CB8AC3E}">
        <p14:creationId xmlns:p14="http://schemas.microsoft.com/office/powerpoint/2010/main" val="3639792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Table 44"/>
          <p:cNvGraphicFramePr>
            <a:graphicFrameLocks noGrp="1"/>
          </p:cNvGraphicFramePr>
          <p:nvPr>
            <p:extLst>
              <p:ext uri="{D42A27DB-BD31-4B8C-83A1-F6EECF244321}">
                <p14:modId xmlns:p14="http://schemas.microsoft.com/office/powerpoint/2010/main" val="4091784187"/>
              </p:ext>
            </p:extLst>
          </p:nvPr>
        </p:nvGraphicFramePr>
        <p:xfrm>
          <a:off x="0" y="-1"/>
          <a:ext cx="9144000" cy="6858000"/>
        </p:xfrm>
        <a:graphic>
          <a:graphicData uri="http://schemas.openxmlformats.org/drawingml/2006/table">
            <a:tbl>
              <a:tblPr firstRow="1" bandRow="1">
                <a:tableStyleId>{37CE84F3-28C3-443E-9E96-99CF82512B78}</a:tableStyleId>
              </a:tblPr>
              <a:tblGrid>
                <a:gridCol w="3276600">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609103">
                <a:tc>
                  <a:txBody>
                    <a:bodyPr/>
                    <a:lstStyle/>
                    <a:p>
                      <a:pPr algn="ctr"/>
                      <a:r>
                        <a:rPr lang="en-AU" sz="2000" dirty="0"/>
                        <a:t>FITNESS COMPONENT</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000" dirty="0"/>
                        <a:t>TRAINING METHOD</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12473">
                <a:tc>
                  <a:txBody>
                    <a:bodyPr/>
                    <a:lstStyle/>
                    <a:p>
                      <a:r>
                        <a:rPr lang="en-AU" sz="1800" b="1" dirty="0"/>
                        <a:t>Aerobic Capacity</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285750" indent="-285750">
                        <a:buFont typeface="Arial" panose="020B0604020202020204" pitchFamily="34" charset="0"/>
                        <a:buChar char="•"/>
                      </a:pPr>
                      <a:r>
                        <a:rPr lang="en-AU" dirty="0"/>
                        <a:t>Continuous training</a:t>
                      </a:r>
                    </a:p>
                    <a:p>
                      <a:pPr marL="285750" indent="-285750">
                        <a:buFont typeface="Arial" panose="020B0604020202020204" pitchFamily="34" charset="0"/>
                        <a:buChar char="•"/>
                      </a:pPr>
                      <a:r>
                        <a:rPr lang="en-AU" dirty="0"/>
                        <a:t>Fartlek training</a:t>
                      </a:r>
                    </a:p>
                    <a:p>
                      <a:pPr marL="285750" indent="-285750">
                        <a:buFont typeface="Arial" panose="020B0604020202020204" pitchFamily="34" charset="0"/>
                        <a:buChar char="•"/>
                      </a:pPr>
                      <a:r>
                        <a:rPr lang="en-AU" dirty="0"/>
                        <a:t>Circuit training</a:t>
                      </a:r>
                    </a:p>
                    <a:p>
                      <a:pPr marL="285750" indent="-285750">
                        <a:buFont typeface="Arial" panose="020B0604020202020204" pitchFamily="34" charset="0"/>
                        <a:buChar char="•"/>
                      </a:pPr>
                      <a:r>
                        <a:rPr lang="en-AU" dirty="0"/>
                        <a:t>Long Interval training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652870">
                <a:tc>
                  <a:txBody>
                    <a:bodyPr/>
                    <a:lstStyle/>
                    <a:p>
                      <a:r>
                        <a:rPr lang="en-AU" sz="1800" b="1" dirty="0"/>
                        <a:t>Strength</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285750" indent="-285750">
                        <a:buFont typeface="Arial" panose="020B0604020202020204" pitchFamily="34" charset="0"/>
                        <a:buChar char="•"/>
                      </a:pPr>
                      <a:r>
                        <a:rPr lang="en-AU" dirty="0"/>
                        <a:t>Weights training</a:t>
                      </a:r>
                    </a:p>
                    <a:p>
                      <a:pPr marL="285750" indent="-285750">
                        <a:buFont typeface="Arial" panose="020B0604020202020204" pitchFamily="34" charset="0"/>
                        <a:buChar char="•"/>
                      </a:pPr>
                      <a:r>
                        <a:rPr lang="en-AU" dirty="0"/>
                        <a:t>Circuit training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932671">
                <a:tc>
                  <a:txBody>
                    <a:bodyPr/>
                    <a:lstStyle/>
                    <a:p>
                      <a:r>
                        <a:rPr lang="en-AU" sz="1800" b="1" dirty="0"/>
                        <a:t>Power</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285750" indent="-285750">
                        <a:buFont typeface="Arial" panose="020B0604020202020204" pitchFamily="34" charset="0"/>
                        <a:buChar char="•"/>
                      </a:pPr>
                      <a:r>
                        <a:rPr lang="en-AU" dirty="0"/>
                        <a:t>Weights</a:t>
                      </a:r>
                      <a:r>
                        <a:rPr lang="en-AU" baseline="0" dirty="0"/>
                        <a:t> training</a:t>
                      </a:r>
                    </a:p>
                    <a:p>
                      <a:pPr marL="285750" indent="-285750">
                        <a:buFont typeface="Arial" panose="020B0604020202020204" pitchFamily="34" charset="0"/>
                        <a:buChar char="•"/>
                      </a:pPr>
                      <a:r>
                        <a:rPr lang="en-AU" baseline="0" dirty="0"/>
                        <a:t>Plyometrics</a:t>
                      </a:r>
                    </a:p>
                    <a:p>
                      <a:pPr marL="285750" indent="-285750">
                        <a:buFont typeface="Arial" panose="020B0604020202020204" pitchFamily="34" charset="0"/>
                        <a:buChar char="•"/>
                      </a:pPr>
                      <a:r>
                        <a:rPr lang="en-AU" baseline="0" dirty="0"/>
                        <a:t>Circuit training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932671">
                <a:tc>
                  <a:txBody>
                    <a:bodyPr/>
                    <a:lstStyle/>
                    <a:p>
                      <a:r>
                        <a:rPr lang="en-AU" sz="1800" b="1" dirty="0"/>
                        <a:t>Local muscular endurance</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285750" indent="-285750">
                        <a:buFont typeface="Arial" panose="020B0604020202020204" pitchFamily="34" charset="0"/>
                        <a:buChar char="•"/>
                      </a:pPr>
                      <a:r>
                        <a:rPr lang="en-AU" dirty="0"/>
                        <a:t>Weights training</a:t>
                      </a:r>
                    </a:p>
                    <a:p>
                      <a:pPr marL="285750" indent="-285750">
                        <a:buFont typeface="Arial" panose="020B0604020202020204" pitchFamily="34" charset="0"/>
                        <a:buChar char="•"/>
                      </a:pPr>
                      <a:r>
                        <a:rPr lang="en-AU" dirty="0"/>
                        <a:t>Continuous training</a:t>
                      </a:r>
                    </a:p>
                    <a:p>
                      <a:pPr marL="285750" indent="-285750">
                        <a:buFont typeface="Arial" panose="020B0604020202020204" pitchFamily="34" charset="0"/>
                        <a:buChar char="•"/>
                      </a:pPr>
                      <a:r>
                        <a:rPr lang="en-AU" dirty="0"/>
                        <a:t>Circuit training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932671">
                <a:tc>
                  <a:txBody>
                    <a:bodyPr/>
                    <a:lstStyle/>
                    <a:p>
                      <a:r>
                        <a:rPr lang="en-AU" sz="1800" b="1" dirty="0"/>
                        <a:t>Speed</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285750" indent="-285750">
                        <a:buFont typeface="Arial" panose="020B0604020202020204" pitchFamily="34" charset="0"/>
                        <a:buChar char="•"/>
                      </a:pPr>
                      <a:r>
                        <a:rPr lang="en-AU" dirty="0"/>
                        <a:t>Plyometrics training</a:t>
                      </a:r>
                    </a:p>
                    <a:p>
                      <a:pPr marL="285750" indent="-285750">
                        <a:buFont typeface="Arial" panose="020B0604020202020204" pitchFamily="34" charset="0"/>
                        <a:buChar char="•"/>
                      </a:pPr>
                      <a:r>
                        <a:rPr lang="en-AU" dirty="0"/>
                        <a:t>Short Interval training</a:t>
                      </a:r>
                    </a:p>
                    <a:p>
                      <a:pPr marL="285750" indent="-285750">
                        <a:buFont typeface="Arial" panose="020B0604020202020204" pitchFamily="34" charset="0"/>
                        <a:buChar char="•"/>
                      </a:pPr>
                      <a:r>
                        <a:rPr lang="en-AU" dirty="0"/>
                        <a:t>Weights training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r h="652870">
                <a:tc>
                  <a:txBody>
                    <a:bodyPr/>
                    <a:lstStyle/>
                    <a:p>
                      <a:r>
                        <a:rPr lang="en-AU" sz="1800" b="1" dirty="0"/>
                        <a:t>Agility</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285750" indent="-285750">
                        <a:buFont typeface="Arial" panose="020B0604020202020204" pitchFamily="34" charset="0"/>
                        <a:buChar char="•"/>
                      </a:pPr>
                      <a:r>
                        <a:rPr lang="en-AU" dirty="0"/>
                        <a:t>Interval training</a:t>
                      </a:r>
                    </a:p>
                    <a:p>
                      <a:pPr marL="285750" indent="-285750">
                        <a:buFont typeface="Arial" panose="020B0604020202020204" pitchFamily="34" charset="0"/>
                        <a:buChar char="•"/>
                      </a:pPr>
                      <a:r>
                        <a:rPr lang="en-AU" dirty="0"/>
                        <a:t>Circuit training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6"/>
                  </a:ext>
                </a:extLst>
              </a:tr>
              <a:tr h="932671">
                <a:tc>
                  <a:txBody>
                    <a:bodyPr/>
                    <a:lstStyle/>
                    <a:p>
                      <a:r>
                        <a:rPr lang="en-AU" sz="1800" b="1" dirty="0"/>
                        <a:t>Flexibility</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285750" indent="-285750">
                        <a:buFont typeface="Arial" panose="020B0604020202020204" pitchFamily="34" charset="0"/>
                        <a:buChar char="•"/>
                      </a:pPr>
                      <a:r>
                        <a:rPr lang="en-AU" dirty="0"/>
                        <a:t>Static stretching</a:t>
                      </a:r>
                    </a:p>
                    <a:p>
                      <a:pPr marL="285750" indent="-285750">
                        <a:buFont typeface="Arial" panose="020B0604020202020204" pitchFamily="34" charset="0"/>
                        <a:buChar char="•"/>
                      </a:pPr>
                      <a:r>
                        <a:rPr lang="en-AU" dirty="0"/>
                        <a:t>Dynamic stretching</a:t>
                      </a:r>
                    </a:p>
                    <a:p>
                      <a:pPr marL="285750" indent="-285750">
                        <a:buFont typeface="Arial" panose="020B0604020202020204" pitchFamily="34" charset="0"/>
                        <a:buChar char="•"/>
                      </a:pPr>
                      <a:r>
                        <a:rPr lang="en-AU" dirty="0"/>
                        <a:t>PNF stretching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sp>
        <p:nvSpPr>
          <p:cNvPr id="2" name="Footer Placeholder 1">
            <a:extLst>
              <a:ext uri="{FF2B5EF4-FFF2-40B4-BE49-F238E27FC236}">
                <a16:creationId xmlns:a16="http://schemas.microsoft.com/office/drawing/2014/main" id="{4A33C877-9568-45C2-9E26-FE99EFE12AFB}"/>
              </a:ext>
            </a:extLst>
          </p:cNvPr>
          <p:cNvSpPr>
            <a:spLocks noGrp="1"/>
          </p:cNvSpPr>
          <p:nvPr>
            <p:ph type="ftr" sz="quarter" idx="11"/>
          </p:nvPr>
        </p:nvSpPr>
        <p:spPr>
          <a:xfrm>
            <a:off x="5486400" y="6424612"/>
            <a:ext cx="2895600" cy="365125"/>
          </a:xfrm>
        </p:spPr>
        <p:txBody>
          <a:bodyPr/>
          <a:lstStyle/>
          <a:p>
            <a:r>
              <a:rPr lang="en-US" dirty="0"/>
              <a:t>©PE STUDIES RESOURCES</a:t>
            </a:r>
          </a:p>
        </p:txBody>
      </p:sp>
    </p:spTree>
    <p:extLst>
      <p:ext uri="{BB962C8B-B14F-4D97-AF65-F5344CB8AC3E}">
        <p14:creationId xmlns:p14="http://schemas.microsoft.com/office/powerpoint/2010/main" val="3614870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3C6C477-7E78-E346-8B0E-5A3C33D00623}"/>
              </a:ext>
            </a:extLst>
          </p:cNvPr>
          <p:cNvSpPr>
            <a:spLocks noGrp="1"/>
          </p:cNvSpPr>
          <p:nvPr>
            <p:ph type="ftr" sz="quarter" idx="11"/>
          </p:nvPr>
        </p:nvSpPr>
        <p:spPr/>
        <p:txBody>
          <a:bodyPr/>
          <a:lstStyle/>
          <a:p>
            <a:r>
              <a:rPr lang="en-US"/>
              <a:t>©PE STUDIES RESOURCES</a:t>
            </a:r>
          </a:p>
        </p:txBody>
      </p:sp>
      <p:sp>
        <p:nvSpPr>
          <p:cNvPr id="4" name="Slide Number Placeholder 3">
            <a:extLst>
              <a:ext uri="{FF2B5EF4-FFF2-40B4-BE49-F238E27FC236}">
                <a16:creationId xmlns:a16="http://schemas.microsoft.com/office/drawing/2014/main" id="{3AEF7680-ED13-7E46-B920-DCA6F62BF5BA}"/>
              </a:ext>
            </a:extLst>
          </p:cNvPr>
          <p:cNvSpPr>
            <a:spLocks noGrp="1"/>
          </p:cNvSpPr>
          <p:nvPr>
            <p:ph type="sldNum" sz="quarter" idx="12"/>
          </p:nvPr>
        </p:nvSpPr>
        <p:spPr/>
        <p:txBody>
          <a:bodyPr/>
          <a:lstStyle/>
          <a:p>
            <a:fld id="{B6F15528-21DE-4FAA-801E-634DDDAF4B2B}" type="slidenum">
              <a:rPr lang="en-US" smtClean="0"/>
              <a:pPr/>
              <a:t>73</a:t>
            </a:fld>
            <a:endParaRPr lang="en-US"/>
          </a:p>
        </p:txBody>
      </p:sp>
      <p:sp>
        <p:nvSpPr>
          <p:cNvPr id="5" name="Rectangle 4">
            <a:extLst>
              <a:ext uri="{FF2B5EF4-FFF2-40B4-BE49-F238E27FC236}">
                <a16:creationId xmlns:a16="http://schemas.microsoft.com/office/drawing/2014/main" id="{80B9BE03-84FF-9C46-A3BC-682949D7FF40}"/>
              </a:ext>
            </a:extLst>
          </p:cNvPr>
          <p:cNvSpPr/>
          <p:nvPr/>
        </p:nvSpPr>
        <p:spPr>
          <a:xfrm>
            <a:off x="225552" y="962025"/>
            <a:ext cx="8692896" cy="923330"/>
          </a:xfrm>
          <a:prstGeom prst="rect">
            <a:avLst/>
          </a:prstGeom>
          <a:solidFill>
            <a:schemeClr val="bg1"/>
          </a:solidFill>
          <a:ln>
            <a:solidFill>
              <a:schemeClr val="tx1"/>
            </a:solidFill>
          </a:ln>
        </p:spPr>
        <p:txBody>
          <a:bodyPr wrap="square">
            <a:spAutoFit/>
          </a:bodyPr>
          <a:lstStyle/>
          <a:p>
            <a:pPr marL="285750" indent="-285750">
              <a:buFont typeface="Arial" panose="020B0604020202020204" pitchFamily="34" charset="0"/>
              <a:buChar char="•"/>
            </a:pPr>
            <a:r>
              <a:rPr lang="en-AU" dirty="0">
                <a:highlight>
                  <a:srgbClr val="FFFF00"/>
                </a:highlight>
              </a:rPr>
              <a:t>Utilisation of carbohydrates, fats and proteins as energy sources for physical activity, and their role in the onset of fatigue</a:t>
            </a:r>
          </a:p>
          <a:p>
            <a:pPr marL="285750" lvl="0" indent="-285750">
              <a:buFont typeface="Arial" panose="020B0604020202020204" pitchFamily="34" charset="0"/>
              <a:buChar char="•"/>
            </a:pPr>
            <a:endParaRPr lang="en-AU" dirty="0">
              <a:highlight>
                <a:srgbClr val="FFFF00"/>
              </a:highlight>
            </a:endParaRPr>
          </a:p>
        </p:txBody>
      </p:sp>
      <p:pic>
        <p:nvPicPr>
          <p:cNvPr id="7" name="Picture 2" descr="C:\Program Files\Microsoft Office\MEDIA\CAGCAT10\j0185604.wmf">
            <a:hlinkClick r:id="rId2" action="ppaction://hlinksldjump"/>
            <a:extLst>
              <a:ext uri="{FF2B5EF4-FFF2-40B4-BE49-F238E27FC236}">
                <a16:creationId xmlns:a16="http://schemas.microsoft.com/office/drawing/2014/main" id="{D3547D4B-B5AB-254E-BA11-9FEB7886AC38}"/>
              </a:ext>
            </a:extLst>
          </p:cNvPr>
          <p:cNvPicPr>
            <a:picLocks noChangeAspect="1" noChangeArrowheads="1"/>
          </p:cNvPicPr>
          <p:nvPr/>
        </p:nvPicPr>
        <p:blipFill>
          <a:blip r:embed="rId3" cstate="print"/>
          <a:srcRect/>
          <a:stretch>
            <a:fillRect/>
          </a:stretch>
        </p:blipFill>
        <p:spPr bwMode="auto">
          <a:xfrm>
            <a:off x="80930" y="6189387"/>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8A181AB1-9AF3-0940-8009-3E7A47DC81B8}"/>
              </a:ext>
            </a:extLst>
          </p:cNvPr>
          <p:cNvSpPr txBox="1"/>
          <p:nvPr/>
        </p:nvSpPr>
        <p:spPr>
          <a:xfrm>
            <a:off x="-7147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11" name="TextBox 10">
            <a:extLst>
              <a:ext uri="{FF2B5EF4-FFF2-40B4-BE49-F238E27FC236}">
                <a16:creationId xmlns:a16="http://schemas.microsoft.com/office/drawing/2014/main" id="{5FF0491D-32F2-D94B-A186-E1F0653AB650}"/>
              </a:ext>
            </a:extLst>
          </p:cNvPr>
          <p:cNvSpPr txBox="1"/>
          <p:nvPr/>
        </p:nvSpPr>
        <p:spPr>
          <a:xfrm>
            <a:off x="2542226" y="1719764"/>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
        <p:nvSpPr>
          <p:cNvPr id="12" name="Title 1">
            <a:extLst>
              <a:ext uri="{FF2B5EF4-FFF2-40B4-BE49-F238E27FC236}">
                <a16:creationId xmlns:a16="http://schemas.microsoft.com/office/drawing/2014/main" id="{929B1A82-DB74-5D4E-8EB7-C8CFE46ACDCD}"/>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dirty="0"/>
          </a:p>
        </p:txBody>
      </p:sp>
      <p:pic>
        <p:nvPicPr>
          <p:cNvPr id="9" name="Picture 2" descr="Image result for banana after exercise">
            <a:extLst>
              <a:ext uri="{FF2B5EF4-FFF2-40B4-BE49-F238E27FC236}">
                <a16:creationId xmlns:a16="http://schemas.microsoft.com/office/drawing/2014/main" id="{F3990777-18E4-C04C-90A5-BFE52CE92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272556"/>
            <a:ext cx="7968206" cy="39841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C695BF6-7FD0-A840-806C-F2FDC396F348}"/>
              </a:ext>
            </a:extLst>
          </p:cNvPr>
          <p:cNvSpPr/>
          <p:nvPr/>
        </p:nvSpPr>
        <p:spPr>
          <a:xfrm>
            <a:off x="563508" y="6198523"/>
            <a:ext cx="4572000" cy="184666"/>
          </a:xfrm>
          <a:prstGeom prst="rect">
            <a:avLst/>
          </a:prstGeom>
        </p:spPr>
        <p:txBody>
          <a:bodyPr>
            <a:spAutoFit/>
          </a:bodyPr>
          <a:lstStyle/>
          <a:p>
            <a:r>
              <a:rPr lang="en-AU" sz="600" dirty="0"/>
              <a:t>http://www.netdoctor.co.uk/healthy-eating/advice/a26628/what-to-eat-post-exercise-based-on-workout/</a:t>
            </a:r>
          </a:p>
        </p:txBody>
      </p:sp>
    </p:spTree>
    <p:extLst>
      <p:ext uri="{BB962C8B-B14F-4D97-AF65-F5344CB8AC3E}">
        <p14:creationId xmlns:p14="http://schemas.microsoft.com/office/powerpoint/2010/main" val="2170924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dirty="0"/>
              <a:t>F</a:t>
            </a:r>
            <a:r>
              <a:rPr lang="en-AU" sz="2400" b="1" dirty="0"/>
              <a:t>UELS REQUIRED FOR RESYNTHESIS OF ATP</a:t>
            </a:r>
            <a:endParaRPr lang="en-US" sz="2400" b="1" dirty="0"/>
          </a:p>
        </p:txBody>
      </p:sp>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6" name="TextBox 15">
            <a:extLst>
              <a:ext uri="{FF2B5EF4-FFF2-40B4-BE49-F238E27FC236}">
                <a16:creationId xmlns:a16="http://schemas.microsoft.com/office/drawing/2014/main" id="{35DFD103-AECF-4F25-A185-74DB0F655478}"/>
              </a:ext>
            </a:extLst>
          </p:cNvPr>
          <p:cNvSpPr txBox="1"/>
          <p:nvPr/>
        </p:nvSpPr>
        <p:spPr>
          <a:xfrm>
            <a:off x="457200" y="777191"/>
            <a:ext cx="8229600" cy="1477328"/>
          </a:xfrm>
          <a:prstGeom prst="rect">
            <a:avLst/>
          </a:prstGeom>
          <a:ln>
            <a:solidFill>
              <a:srgbClr val="7030A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spcBef>
                <a:spcPts val="0"/>
              </a:spcBef>
              <a:buFont typeface="Arial" panose="020B0604020202020204" pitchFamily="34" charset="0"/>
              <a:buChar char="•"/>
              <a:defRPr/>
            </a:pPr>
            <a:r>
              <a:rPr lang="en-AU"/>
              <a:t>Consuming food provides the body with the energy required for the contraction of muscles </a:t>
            </a:r>
          </a:p>
          <a:p>
            <a:pPr marL="800100" lvl="1" indent="-342900">
              <a:buFont typeface="Cambria Math" panose="02040503050406030204" pitchFamily="18" charset="0"/>
              <a:buChar char="⎯"/>
              <a:defRPr/>
            </a:pPr>
            <a:r>
              <a:rPr lang="en-AU"/>
              <a:t>However, the energy contained in food cannot be used directly by the body, so instead it is used to form a chemical compound called ATP which is stored in the muscle fibre</a:t>
            </a:r>
            <a:endParaRPr lang="en-AU" b="1"/>
          </a:p>
        </p:txBody>
      </p:sp>
      <p:pic>
        <p:nvPicPr>
          <p:cNvPr id="115714" name="Picture 2" descr="Image result for food">
            <a:extLst>
              <a:ext uri="{FF2B5EF4-FFF2-40B4-BE49-F238E27FC236}">
                <a16:creationId xmlns:a16="http://schemas.microsoft.com/office/drawing/2014/main" id="{B99E8CEA-A0C5-4EEC-8579-AA932D955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18749"/>
            <a:ext cx="3996488" cy="20158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5A5570-9F57-42C4-A4E6-AA84A6AE927C}"/>
              </a:ext>
            </a:extLst>
          </p:cNvPr>
          <p:cNvSpPr/>
          <p:nvPr/>
        </p:nvSpPr>
        <p:spPr>
          <a:xfrm>
            <a:off x="3346690" y="5681799"/>
            <a:ext cx="1423788" cy="184666"/>
          </a:xfrm>
          <a:prstGeom prst="rect">
            <a:avLst/>
          </a:prstGeom>
        </p:spPr>
        <p:txBody>
          <a:bodyPr wrap="none">
            <a:spAutoFit/>
          </a:bodyPr>
          <a:lstStyle/>
          <a:p>
            <a:r>
              <a:rPr lang="en-AU" sz="600"/>
              <a:t>https://pxhere.com/en/photo/1165715</a:t>
            </a:r>
          </a:p>
        </p:txBody>
      </p:sp>
      <p:pic>
        <p:nvPicPr>
          <p:cNvPr id="115716" name="Picture 4" descr="https://upload.wikimedia.org/wikipedia/commons/2/2e/Fast_food_meal.jpg">
            <a:extLst>
              <a:ext uri="{FF2B5EF4-FFF2-40B4-BE49-F238E27FC236}">
                <a16:creationId xmlns:a16="http://schemas.microsoft.com/office/drawing/2014/main" id="{CA4DA6E7-6C25-4FB0-9640-87F12EEB17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155" y="2367892"/>
            <a:ext cx="3418356" cy="20158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8D8D192-97B0-4B0C-8A7D-12B95ED82F4B}"/>
              </a:ext>
            </a:extLst>
          </p:cNvPr>
          <p:cNvSpPr/>
          <p:nvPr/>
        </p:nvSpPr>
        <p:spPr>
          <a:xfrm>
            <a:off x="5968031" y="5667692"/>
            <a:ext cx="2778935" cy="184666"/>
          </a:xfrm>
          <a:prstGeom prst="rect">
            <a:avLst/>
          </a:prstGeom>
        </p:spPr>
        <p:txBody>
          <a:bodyPr wrap="square">
            <a:spAutoFit/>
          </a:bodyPr>
          <a:lstStyle/>
          <a:p>
            <a:r>
              <a:rPr lang="en-AU" sz="600"/>
              <a:t>https://upload.wikimedia.org/wikipedia/commons/2/2e/Fast_food_meal.jpg</a:t>
            </a:r>
          </a:p>
        </p:txBody>
      </p:sp>
      <p:pic>
        <p:nvPicPr>
          <p:cNvPr id="14" name="Picture 13">
            <a:extLst>
              <a:ext uri="{FF2B5EF4-FFF2-40B4-BE49-F238E27FC236}">
                <a16:creationId xmlns:a16="http://schemas.microsoft.com/office/drawing/2014/main" id="{2AE63E7D-A191-4D82-A5CE-7DBFE33538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034" y="4502316"/>
            <a:ext cx="8594566" cy="2224547"/>
          </a:xfrm>
          <a:prstGeom prst="rect">
            <a:avLst/>
          </a:prstGeom>
          <a:solidFill>
            <a:schemeClr val="accent2"/>
          </a:solidFill>
        </p:spPr>
      </p:pic>
    </p:spTree>
    <p:extLst>
      <p:ext uri="{BB962C8B-B14F-4D97-AF65-F5344CB8AC3E}">
        <p14:creationId xmlns:p14="http://schemas.microsoft.com/office/powerpoint/2010/main" val="282641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Minus 14">
            <a:extLst>
              <a:ext uri="{FF2B5EF4-FFF2-40B4-BE49-F238E27FC236}">
                <a16:creationId xmlns:a16="http://schemas.microsoft.com/office/drawing/2014/main" id="{D7832A88-DB4A-40A5-BFD3-2A3C4377B58F}"/>
              </a:ext>
            </a:extLst>
          </p:cNvPr>
          <p:cNvSpPr/>
          <p:nvPr/>
        </p:nvSpPr>
        <p:spPr>
          <a:xfrm>
            <a:off x="6858000" y="4876800"/>
            <a:ext cx="44669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a:xfrm>
            <a:off x="2667000" y="6553200"/>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6" name="TextBox 15">
            <a:extLst>
              <a:ext uri="{FF2B5EF4-FFF2-40B4-BE49-F238E27FC236}">
                <a16:creationId xmlns:a16="http://schemas.microsoft.com/office/drawing/2014/main" id="{35DFD103-AECF-4F25-A185-74DB0F655478}"/>
              </a:ext>
            </a:extLst>
          </p:cNvPr>
          <p:cNvSpPr txBox="1"/>
          <p:nvPr/>
        </p:nvSpPr>
        <p:spPr>
          <a:xfrm>
            <a:off x="304800" y="1448407"/>
            <a:ext cx="8523890" cy="2308324"/>
          </a:xfrm>
          <a:prstGeom prst="rect">
            <a:avLst/>
          </a:prstGeom>
          <a:ln>
            <a:solidFill>
              <a:srgbClr val="7030A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solidFill>
                  <a:schemeClr val="tx1"/>
                </a:solidFill>
              </a:rPr>
              <a:t>A chemical compound called </a:t>
            </a:r>
            <a:r>
              <a:rPr lang="en-US" b="1">
                <a:solidFill>
                  <a:schemeClr val="tx1"/>
                </a:solidFill>
              </a:rPr>
              <a:t>adenosine triphosphate (ATP</a:t>
            </a:r>
            <a:r>
              <a:rPr lang="en-US">
                <a:solidFill>
                  <a:schemeClr val="tx1"/>
                </a:solidFill>
              </a:rPr>
              <a:t>) is responsible for producing energy for movement.</a:t>
            </a:r>
          </a:p>
          <a:p>
            <a:endParaRPr lang="en-US">
              <a:solidFill>
                <a:schemeClr val="tx1"/>
              </a:solidFill>
            </a:endParaRPr>
          </a:p>
          <a:p>
            <a:r>
              <a:rPr lang="en-US">
                <a:solidFill>
                  <a:schemeClr val="tx1"/>
                </a:solidFill>
              </a:rPr>
              <a:t>When ATP is broken down energy is released</a:t>
            </a:r>
          </a:p>
          <a:p>
            <a:endParaRPr lang="en-US">
              <a:solidFill>
                <a:schemeClr val="tx1"/>
              </a:solidFill>
            </a:endParaRPr>
          </a:p>
          <a:p>
            <a:pPr marL="285750" indent="-285750">
              <a:buFont typeface="Arial" panose="020B0604020202020204" pitchFamily="34" charset="0"/>
              <a:buChar char="•"/>
            </a:pPr>
            <a:r>
              <a:rPr lang="en-GB">
                <a:solidFill>
                  <a:schemeClr val="tx1"/>
                </a:solidFill>
              </a:rPr>
              <a:t>ATP is an adenosine molecule with three phosphate molecules attached </a:t>
            </a:r>
          </a:p>
          <a:p>
            <a:pPr marL="285750" indent="-285750">
              <a:buFont typeface="Arial" panose="020B0604020202020204" pitchFamily="34" charset="0"/>
              <a:buChar char="•"/>
            </a:pPr>
            <a:r>
              <a:rPr lang="en-GB">
                <a:solidFill>
                  <a:schemeClr val="tx1"/>
                </a:solidFill>
              </a:rPr>
              <a:t>When energy is required for muscular contraction, one of the phosphate molecules (P) breaks off, releasing energy</a:t>
            </a:r>
          </a:p>
        </p:txBody>
      </p:sp>
      <p:sp>
        <p:nvSpPr>
          <p:cNvPr id="31" name="16-Point Star 5">
            <a:extLst>
              <a:ext uri="{FF2B5EF4-FFF2-40B4-BE49-F238E27FC236}">
                <a16:creationId xmlns:a16="http://schemas.microsoft.com/office/drawing/2014/main" id="{803C99DB-B21B-4687-8762-5351F1859C3A}"/>
              </a:ext>
            </a:extLst>
          </p:cNvPr>
          <p:cNvSpPr/>
          <p:nvPr/>
        </p:nvSpPr>
        <p:spPr bwMode="auto">
          <a:xfrm>
            <a:off x="4876800" y="2023383"/>
            <a:ext cx="2743200" cy="838200"/>
          </a:xfrm>
          <a:prstGeom prst="star16">
            <a:avLst/>
          </a:prstGeom>
          <a:solidFill>
            <a:srgbClr val="FFFF00"/>
          </a:solidFill>
          <a:ln w="41275">
            <a:solidFill>
              <a:srgbClr val="FFFF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b="1">
                <a:solidFill>
                  <a:schemeClr val="tx1"/>
                </a:solidFill>
                <a:ea typeface="ＭＳ Ｐゴシック" charset="-128"/>
                <a:cs typeface="ＭＳ Ｐゴシック" charset="-128"/>
              </a:rPr>
              <a:t>ATP = Energy</a:t>
            </a:r>
          </a:p>
        </p:txBody>
      </p:sp>
      <p:grpSp>
        <p:nvGrpSpPr>
          <p:cNvPr id="32" name="Group 31">
            <a:extLst>
              <a:ext uri="{FF2B5EF4-FFF2-40B4-BE49-F238E27FC236}">
                <a16:creationId xmlns:a16="http://schemas.microsoft.com/office/drawing/2014/main" id="{49F98610-9235-4180-9F0E-5E23D01387E2}"/>
              </a:ext>
            </a:extLst>
          </p:cNvPr>
          <p:cNvGrpSpPr/>
          <p:nvPr/>
        </p:nvGrpSpPr>
        <p:grpSpPr>
          <a:xfrm>
            <a:off x="141890" y="3886200"/>
            <a:ext cx="8686800" cy="2530475"/>
            <a:chOff x="304800" y="3974495"/>
            <a:chExt cx="8686800" cy="2530475"/>
          </a:xfrm>
        </p:grpSpPr>
        <p:sp>
          <p:nvSpPr>
            <p:cNvPr id="41" name="Minus 14">
              <a:extLst>
                <a:ext uri="{FF2B5EF4-FFF2-40B4-BE49-F238E27FC236}">
                  <a16:creationId xmlns:a16="http://schemas.microsoft.com/office/drawing/2014/main" id="{23210C18-C06C-4A4A-9E3B-1DDA9ACA46C1}"/>
                </a:ext>
              </a:extLst>
            </p:cNvPr>
            <p:cNvSpPr/>
            <p:nvPr/>
          </p:nvSpPr>
          <p:spPr>
            <a:xfrm>
              <a:off x="6324600" y="4953000"/>
              <a:ext cx="391510" cy="5781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inus 9">
              <a:extLst>
                <a:ext uri="{FF2B5EF4-FFF2-40B4-BE49-F238E27FC236}">
                  <a16:creationId xmlns:a16="http://schemas.microsoft.com/office/drawing/2014/main" id="{BEABF71E-5821-400F-A445-F6736F2D2A76}"/>
                </a:ext>
              </a:extLst>
            </p:cNvPr>
            <p:cNvSpPr/>
            <p:nvPr/>
          </p:nvSpPr>
          <p:spPr>
            <a:xfrm>
              <a:off x="2362200" y="4953000"/>
              <a:ext cx="381000" cy="5781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95AE858-F3A2-4AC2-8551-0CCE0214432B}"/>
                </a:ext>
              </a:extLst>
            </p:cNvPr>
            <p:cNvSpPr/>
            <p:nvPr/>
          </p:nvSpPr>
          <p:spPr>
            <a:xfrm>
              <a:off x="304800" y="4724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ADENOSINE</a:t>
              </a:r>
              <a:endParaRPr lang="en-US"/>
            </a:p>
          </p:txBody>
        </p:sp>
        <p:sp>
          <p:nvSpPr>
            <p:cNvPr id="34" name="Minus 7">
              <a:extLst>
                <a:ext uri="{FF2B5EF4-FFF2-40B4-BE49-F238E27FC236}">
                  <a16:creationId xmlns:a16="http://schemas.microsoft.com/office/drawing/2014/main" id="{440AF719-8F8C-43DA-8170-0EAF41ABBF0E}"/>
                </a:ext>
              </a:extLst>
            </p:cNvPr>
            <p:cNvSpPr/>
            <p:nvPr/>
          </p:nvSpPr>
          <p:spPr>
            <a:xfrm>
              <a:off x="1714499" y="4953000"/>
              <a:ext cx="342901" cy="5781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EE6B301-098E-49AA-82A2-D49056B1BE7C}"/>
                </a:ext>
              </a:extLst>
            </p:cNvPr>
            <p:cNvSpPr/>
            <p:nvPr/>
          </p:nvSpPr>
          <p:spPr>
            <a:xfrm>
              <a:off x="19812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37" name="Rectangle 36">
              <a:extLst>
                <a:ext uri="{FF2B5EF4-FFF2-40B4-BE49-F238E27FC236}">
                  <a16:creationId xmlns:a16="http://schemas.microsoft.com/office/drawing/2014/main" id="{4E3DA4F7-DF86-4111-B82D-84BD51A0ECF5}"/>
                </a:ext>
              </a:extLst>
            </p:cNvPr>
            <p:cNvSpPr/>
            <p:nvPr/>
          </p:nvSpPr>
          <p:spPr>
            <a:xfrm>
              <a:off x="26670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38" name="Minus 11">
              <a:extLst>
                <a:ext uri="{FF2B5EF4-FFF2-40B4-BE49-F238E27FC236}">
                  <a16:creationId xmlns:a16="http://schemas.microsoft.com/office/drawing/2014/main" id="{30563E5F-AF63-4839-985F-4FBC823115F1}"/>
                </a:ext>
              </a:extLst>
            </p:cNvPr>
            <p:cNvSpPr/>
            <p:nvPr/>
          </p:nvSpPr>
          <p:spPr>
            <a:xfrm>
              <a:off x="3124200" y="4953000"/>
              <a:ext cx="38100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234D99D-206A-460B-91A4-83F1355190E4}"/>
                </a:ext>
              </a:extLst>
            </p:cNvPr>
            <p:cNvSpPr/>
            <p:nvPr/>
          </p:nvSpPr>
          <p:spPr>
            <a:xfrm>
              <a:off x="34290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40" name="Rectangle 39">
              <a:extLst>
                <a:ext uri="{FF2B5EF4-FFF2-40B4-BE49-F238E27FC236}">
                  <a16:creationId xmlns:a16="http://schemas.microsoft.com/office/drawing/2014/main" id="{70E2A957-CEC8-4FB9-AAE1-A5A7368C6094}"/>
                </a:ext>
              </a:extLst>
            </p:cNvPr>
            <p:cNvSpPr/>
            <p:nvPr/>
          </p:nvSpPr>
          <p:spPr>
            <a:xfrm>
              <a:off x="4953000" y="4724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ADENOSINE</a:t>
              </a:r>
              <a:endParaRPr lang="en-US"/>
            </a:p>
          </p:txBody>
        </p:sp>
        <p:sp>
          <p:nvSpPr>
            <p:cNvPr id="42" name="Rectangle 41">
              <a:extLst>
                <a:ext uri="{FF2B5EF4-FFF2-40B4-BE49-F238E27FC236}">
                  <a16:creationId xmlns:a16="http://schemas.microsoft.com/office/drawing/2014/main" id="{A0C92A09-6C39-4E30-9255-C04F5E1ABA61}"/>
                </a:ext>
              </a:extLst>
            </p:cNvPr>
            <p:cNvSpPr/>
            <p:nvPr/>
          </p:nvSpPr>
          <p:spPr>
            <a:xfrm>
              <a:off x="66294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43" name="Rectangle 42">
              <a:extLst>
                <a:ext uri="{FF2B5EF4-FFF2-40B4-BE49-F238E27FC236}">
                  <a16:creationId xmlns:a16="http://schemas.microsoft.com/office/drawing/2014/main" id="{8C94E898-B60E-495E-B44D-55088F1826DB}"/>
                </a:ext>
              </a:extLst>
            </p:cNvPr>
            <p:cNvSpPr/>
            <p:nvPr/>
          </p:nvSpPr>
          <p:spPr>
            <a:xfrm>
              <a:off x="73152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44" name="Rectangle 43">
              <a:extLst>
                <a:ext uri="{FF2B5EF4-FFF2-40B4-BE49-F238E27FC236}">
                  <a16:creationId xmlns:a16="http://schemas.microsoft.com/office/drawing/2014/main" id="{E28F314D-8E18-40A2-9E01-3AB3CDD8AB5F}"/>
                </a:ext>
              </a:extLst>
            </p:cNvPr>
            <p:cNvSpPr/>
            <p:nvPr/>
          </p:nvSpPr>
          <p:spPr>
            <a:xfrm>
              <a:off x="85344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Pi</a:t>
              </a:r>
              <a:endParaRPr lang="en-US"/>
            </a:p>
          </p:txBody>
        </p:sp>
        <p:sp>
          <p:nvSpPr>
            <p:cNvPr id="45" name="Right Arrow 20">
              <a:extLst>
                <a:ext uri="{FF2B5EF4-FFF2-40B4-BE49-F238E27FC236}">
                  <a16:creationId xmlns:a16="http://schemas.microsoft.com/office/drawing/2014/main" id="{5C756CE1-9177-4620-AED0-AADB1AA8B151}"/>
                </a:ext>
              </a:extLst>
            </p:cNvPr>
            <p:cNvSpPr/>
            <p:nvPr/>
          </p:nvSpPr>
          <p:spPr>
            <a:xfrm>
              <a:off x="3962400" y="4800600"/>
              <a:ext cx="914400" cy="3810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Plus 21">
              <a:extLst>
                <a:ext uri="{FF2B5EF4-FFF2-40B4-BE49-F238E27FC236}">
                  <a16:creationId xmlns:a16="http://schemas.microsoft.com/office/drawing/2014/main" id="{243AAB91-DEA9-4B7E-B196-6F892398FF4F}"/>
                </a:ext>
              </a:extLst>
            </p:cNvPr>
            <p:cNvSpPr/>
            <p:nvPr/>
          </p:nvSpPr>
          <p:spPr>
            <a:xfrm>
              <a:off x="7924800" y="4724400"/>
              <a:ext cx="533400" cy="533400"/>
            </a:xfrm>
            <a:prstGeom prst="mathPlu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A12CAB9-540F-4B43-82FF-A6E3442C362C}"/>
                </a:ext>
              </a:extLst>
            </p:cNvPr>
            <p:cNvSpPr/>
            <p:nvPr/>
          </p:nvSpPr>
          <p:spPr>
            <a:xfrm>
              <a:off x="1143000" y="3974495"/>
              <a:ext cx="2209800" cy="533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AU" b="1"/>
                <a:t>ATP</a:t>
              </a:r>
              <a:endParaRPr lang="en-US" b="1"/>
            </a:p>
          </p:txBody>
        </p:sp>
        <p:sp>
          <p:nvSpPr>
            <p:cNvPr id="48" name="Right Arrow 24">
              <a:extLst>
                <a:ext uri="{FF2B5EF4-FFF2-40B4-BE49-F238E27FC236}">
                  <a16:creationId xmlns:a16="http://schemas.microsoft.com/office/drawing/2014/main" id="{A788A157-541F-4632-898F-CDE58B06925C}"/>
                </a:ext>
              </a:extLst>
            </p:cNvPr>
            <p:cNvSpPr/>
            <p:nvPr/>
          </p:nvSpPr>
          <p:spPr>
            <a:xfrm>
              <a:off x="3962400" y="4050695"/>
              <a:ext cx="914400" cy="3810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A910766-9D17-43A6-9799-ABA27D9A5EF4}"/>
                </a:ext>
              </a:extLst>
            </p:cNvPr>
            <p:cNvSpPr/>
            <p:nvPr/>
          </p:nvSpPr>
          <p:spPr>
            <a:xfrm>
              <a:off x="5715000" y="3974495"/>
              <a:ext cx="2209800" cy="533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AU" b="1"/>
                <a:t>ADP + Pi</a:t>
              </a:r>
              <a:endParaRPr lang="en-US" b="1"/>
            </a:p>
          </p:txBody>
        </p:sp>
        <p:sp>
          <p:nvSpPr>
            <p:cNvPr id="50" name="Rectangle 49">
              <a:extLst>
                <a:ext uri="{FF2B5EF4-FFF2-40B4-BE49-F238E27FC236}">
                  <a16:creationId xmlns:a16="http://schemas.microsoft.com/office/drawing/2014/main" id="{6F247B47-076D-4C3E-ABA6-A34BA78D109A}"/>
                </a:ext>
              </a:extLst>
            </p:cNvPr>
            <p:cNvSpPr/>
            <p:nvPr/>
          </p:nvSpPr>
          <p:spPr>
            <a:xfrm>
              <a:off x="4305300" y="5742970"/>
              <a:ext cx="4495800" cy="762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AU" b="1"/>
                <a:t>The breaking of this phosphate bond releases energy for movement</a:t>
              </a:r>
              <a:endParaRPr lang="en-US" b="1"/>
            </a:p>
          </p:txBody>
        </p:sp>
        <p:cxnSp>
          <p:nvCxnSpPr>
            <p:cNvPr id="51" name="Straight Arrow Connector 50">
              <a:extLst>
                <a:ext uri="{FF2B5EF4-FFF2-40B4-BE49-F238E27FC236}">
                  <a16:creationId xmlns:a16="http://schemas.microsoft.com/office/drawing/2014/main" id="{CFD7DF4F-5411-4CDF-97F5-CD9B04F7F5AB}"/>
                </a:ext>
              </a:extLst>
            </p:cNvPr>
            <p:cNvCxnSpPr>
              <a:endCxn id="38" idx="1"/>
            </p:cNvCxnSpPr>
            <p:nvPr/>
          </p:nvCxnSpPr>
          <p:spPr>
            <a:xfrm rot="16200000" flipV="1">
              <a:off x="2828586" y="5467350"/>
              <a:ext cx="1010328" cy="3810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53" name="16-Point Star 5">
            <a:extLst>
              <a:ext uri="{FF2B5EF4-FFF2-40B4-BE49-F238E27FC236}">
                <a16:creationId xmlns:a16="http://schemas.microsoft.com/office/drawing/2014/main" id="{88FCEE08-4D46-4F36-B714-B534B1F1AE0B}"/>
              </a:ext>
            </a:extLst>
          </p:cNvPr>
          <p:cNvSpPr/>
          <p:nvPr/>
        </p:nvSpPr>
        <p:spPr bwMode="auto">
          <a:xfrm>
            <a:off x="2148867" y="5407095"/>
            <a:ext cx="1993524" cy="1209149"/>
          </a:xfrm>
          <a:prstGeom prst="star16">
            <a:avLst/>
          </a:prstGeom>
          <a:solidFill>
            <a:schemeClr val="accent2"/>
          </a:solidFill>
          <a:ln w="41275">
            <a:solidFill>
              <a:srgbClr val="FFFF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sp>
        <p:nvSpPr>
          <p:cNvPr id="54" name="TextBox 42">
            <a:extLst>
              <a:ext uri="{FF2B5EF4-FFF2-40B4-BE49-F238E27FC236}">
                <a16:creationId xmlns:a16="http://schemas.microsoft.com/office/drawing/2014/main" id="{B3E7365F-20A2-45AD-AB39-8EEEEBE21BD8}"/>
              </a:ext>
            </a:extLst>
          </p:cNvPr>
          <p:cNvSpPr txBox="1">
            <a:spLocks noChangeArrowheads="1"/>
          </p:cNvSpPr>
          <p:nvPr/>
        </p:nvSpPr>
        <p:spPr bwMode="auto">
          <a:xfrm>
            <a:off x="2199290" y="5575879"/>
            <a:ext cx="1932327" cy="276012"/>
          </a:xfrm>
          <a:prstGeom prst="rect">
            <a:avLst/>
          </a:prstGeom>
          <a:noFill/>
          <a:ln w="9525">
            <a:noFill/>
            <a:miter lim="800000"/>
            <a:headEnd/>
            <a:tailEnd/>
          </a:ln>
        </p:spPr>
        <p:txBody>
          <a:bodyPr>
            <a:prstTxWarp prst="textNoShape">
              <a:avLst/>
            </a:prstTxWarp>
            <a:spAutoFit/>
          </a:bodyPr>
          <a:lstStyle/>
          <a:p>
            <a:pPr algn="ctr"/>
            <a:r>
              <a:rPr lang="en-US" sz="2400" dirty="0">
                <a:solidFill>
                  <a:srgbClr val="FFFFFF"/>
                </a:solidFill>
              </a:rPr>
              <a:t>Energy released</a:t>
            </a:r>
          </a:p>
        </p:txBody>
      </p:sp>
      <p:sp>
        <p:nvSpPr>
          <p:cNvPr id="56" name="Rectangle 2">
            <a:extLst>
              <a:ext uri="{FF2B5EF4-FFF2-40B4-BE49-F238E27FC236}">
                <a16:creationId xmlns:a16="http://schemas.microsoft.com/office/drawing/2014/main" id="{33CBC048-079B-4F3C-8421-25970BA2AB09}"/>
              </a:ext>
            </a:extLst>
          </p:cNvPr>
          <p:cNvSpPr txBox="1">
            <a:spLocks noRot="1" noChangeArrowheads="1"/>
          </p:cNvSpPr>
          <p:nvPr/>
        </p:nvSpPr>
        <p:spPr>
          <a:xfrm>
            <a:off x="304800" y="881113"/>
            <a:ext cx="1799896" cy="457200"/>
          </a:xfrm>
          <a:prstGeom prst="rect">
            <a:avLst/>
          </a:prstGeom>
          <a:solidFill>
            <a:srgbClr val="FFFF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AU" sz="2000" b="1">
                <a:solidFill>
                  <a:schemeClr val="tx1"/>
                </a:solidFill>
              </a:rPr>
              <a:t>WHAT IS ATP?</a:t>
            </a:r>
          </a:p>
        </p:txBody>
      </p:sp>
      <p:sp>
        <p:nvSpPr>
          <p:cNvPr id="52" name="Title 1">
            <a:extLst>
              <a:ext uri="{FF2B5EF4-FFF2-40B4-BE49-F238E27FC236}">
                <a16:creationId xmlns:a16="http://schemas.microsoft.com/office/drawing/2014/main" id="{DEFE71B8-FC10-4947-AC55-1B79777B3D0F}"/>
              </a:ext>
            </a:extLst>
          </p:cNvPr>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t>F</a:t>
            </a:r>
            <a:r>
              <a:rPr lang="en-AU" sz="2400" b="1"/>
              <a:t>UELS REQUIRED FOR RESYNTHESIS OF ATP</a:t>
            </a:r>
            <a:endParaRPr lang="en-US" sz="2400" b="1"/>
          </a:p>
        </p:txBody>
      </p:sp>
    </p:spTree>
    <p:extLst>
      <p:ext uri="{BB962C8B-B14F-4D97-AF65-F5344CB8AC3E}">
        <p14:creationId xmlns:p14="http://schemas.microsoft.com/office/powerpoint/2010/main" val="26651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416675"/>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6" name="TextBox 15">
            <a:extLst>
              <a:ext uri="{FF2B5EF4-FFF2-40B4-BE49-F238E27FC236}">
                <a16:creationId xmlns:a16="http://schemas.microsoft.com/office/drawing/2014/main" id="{35DFD103-AECF-4F25-A185-74DB0F655478}"/>
              </a:ext>
            </a:extLst>
          </p:cNvPr>
          <p:cNvSpPr txBox="1"/>
          <p:nvPr/>
        </p:nvSpPr>
        <p:spPr>
          <a:xfrm>
            <a:off x="228600" y="1700248"/>
            <a:ext cx="4114800" cy="301621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US">
                <a:solidFill>
                  <a:schemeClr val="tx1"/>
                </a:solidFill>
              </a:rPr>
              <a:t>Only a very small amount of ATP is stored within muscles, so ATP must continually be rebuilt / resynthesised </a:t>
            </a:r>
            <a:r>
              <a:rPr lang="en-GB">
                <a:solidFill>
                  <a:schemeClr val="tx1"/>
                </a:solidFill>
              </a:rPr>
              <a:t>so that energy can be provided for longer periods of time.</a:t>
            </a:r>
          </a:p>
          <a:p>
            <a:pPr marL="285750" indent="-285750">
              <a:buFont typeface="Arial" panose="020B0604020202020204" pitchFamily="34" charset="0"/>
              <a:buChar char="•"/>
            </a:pPr>
            <a:endParaRPr lang="en-GB" sz="1000">
              <a:solidFill>
                <a:schemeClr val="tx1"/>
              </a:solidFill>
            </a:endParaRPr>
          </a:p>
          <a:p>
            <a:pPr marL="285750" indent="-285750">
              <a:buFont typeface="Arial" panose="020B0604020202020204" pitchFamily="34" charset="0"/>
              <a:buChar char="•"/>
            </a:pPr>
            <a:r>
              <a:rPr lang="en-US">
                <a:solidFill>
                  <a:schemeClr val="tx1"/>
                </a:solidFill>
              </a:rPr>
              <a:t>ATP can be rebuilt / resynthesised from the breakdown of phosphate creatine (PC) or from the breakdown of macronutrients (carbohydrates, proteins &amp; fats) from our diet.</a:t>
            </a:r>
          </a:p>
        </p:txBody>
      </p:sp>
      <p:sp>
        <p:nvSpPr>
          <p:cNvPr id="34" name="Rectangle 33">
            <a:extLst>
              <a:ext uri="{FF2B5EF4-FFF2-40B4-BE49-F238E27FC236}">
                <a16:creationId xmlns:a16="http://schemas.microsoft.com/office/drawing/2014/main" id="{D12C2360-9687-41D4-A75A-435CF2851406}"/>
              </a:ext>
            </a:extLst>
          </p:cNvPr>
          <p:cNvSpPr/>
          <p:nvPr/>
        </p:nvSpPr>
        <p:spPr>
          <a:xfrm>
            <a:off x="762000" y="5029200"/>
            <a:ext cx="7761463" cy="922373"/>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GB" b="1"/>
              <a:t>Only a very small amount of ATP exists at the muscles – sufficient for a few maximal contractions lasting 2 – 3 seconds (e.g. powerful, explosive actions such as jumps or 5 to 10 metre sprints).</a:t>
            </a:r>
          </a:p>
        </p:txBody>
      </p:sp>
      <p:pic>
        <p:nvPicPr>
          <p:cNvPr id="35" name="Picture 2" descr="www.army.mil by The U.S. Army.">
            <a:extLst>
              <a:ext uri="{FF2B5EF4-FFF2-40B4-BE49-F238E27FC236}">
                <a16:creationId xmlns:a16="http://schemas.microsoft.com/office/drawing/2014/main" id="{16B51850-6F77-44EA-88CD-803951C2887E}"/>
              </a:ext>
            </a:extLst>
          </p:cNvPr>
          <p:cNvPicPr>
            <a:picLocks noChangeAspect="1" noChangeArrowheads="1"/>
          </p:cNvPicPr>
          <p:nvPr/>
        </p:nvPicPr>
        <p:blipFill>
          <a:blip r:embed="rId4" cstate="print"/>
          <a:srcRect/>
          <a:stretch>
            <a:fillRect/>
          </a:stretch>
        </p:blipFill>
        <p:spPr bwMode="auto">
          <a:xfrm>
            <a:off x="4495800" y="1715574"/>
            <a:ext cx="4427278" cy="3003419"/>
          </a:xfrm>
          <a:prstGeom prst="rect">
            <a:avLst/>
          </a:prstGeom>
          <a:noFill/>
          <a:ln w="28575">
            <a:solidFill>
              <a:schemeClr val="tx1"/>
            </a:solidFill>
          </a:ln>
        </p:spPr>
      </p:pic>
      <p:sp>
        <p:nvSpPr>
          <p:cNvPr id="36" name="Rectangle 35">
            <a:extLst>
              <a:ext uri="{FF2B5EF4-FFF2-40B4-BE49-F238E27FC236}">
                <a16:creationId xmlns:a16="http://schemas.microsoft.com/office/drawing/2014/main" id="{924885B8-DB4A-45DB-B53E-286624B68ABB}"/>
              </a:ext>
            </a:extLst>
          </p:cNvPr>
          <p:cNvSpPr/>
          <p:nvPr/>
        </p:nvSpPr>
        <p:spPr>
          <a:xfrm>
            <a:off x="6210300" y="4728673"/>
            <a:ext cx="2819400" cy="184666"/>
          </a:xfrm>
          <a:prstGeom prst="rect">
            <a:avLst/>
          </a:prstGeom>
        </p:spPr>
        <p:txBody>
          <a:bodyPr wrap="square">
            <a:spAutoFit/>
          </a:bodyPr>
          <a:lstStyle/>
          <a:p>
            <a:pPr algn="r"/>
            <a:r>
              <a:rPr lang="en-US" sz="600"/>
              <a:t>www.flickr.com/photos/soldiersmediacenter/2606873855/</a:t>
            </a:r>
          </a:p>
        </p:txBody>
      </p:sp>
      <p:sp>
        <p:nvSpPr>
          <p:cNvPr id="39" name="Rectangle 2">
            <a:extLst>
              <a:ext uri="{FF2B5EF4-FFF2-40B4-BE49-F238E27FC236}">
                <a16:creationId xmlns:a16="http://schemas.microsoft.com/office/drawing/2014/main" id="{55340CFF-E787-4D51-A206-69742B07C117}"/>
              </a:ext>
            </a:extLst>
          </p:cNvPr>
          <p:cNvSpPr txBox="1">
            <a:spLocks noRot="1" noChangeArrowheads="1"/>
          </p:cNvSpPr>
          <p:nvPr/>
        </p:nvSpPr>
        <p:spPr>
          <a:xfrm>
            <a:off x="228600" y="1103804"/>
            <a:ext cx="1799896" cy="457200"/>
          </a:xfrm>
          <a:prstGeom prst="rect">
            <a:avLst/>
          </a:prstGeom>
          <a:solidFill>
            <a:srgbClr val="FFFF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AU" sz="2000" b="1">
                <a:solidFill>
                  <a:schemeClr val="tx1"/>
                </a:solidFill>
              </a:rPr>
              <a:t>WHAT IS ATP?</a:t>
            </a:r>
          </a:p>
        </p:txBody>
      </p:sp>
      <p:sp>
        <p:nvSpPr>
          <p:cNvPr id="14" name="Title 1">
            <a:extLst>
              <a:ext uri="{FF2B5EF4-FFF2-40B4-BE49-F238E27FC236}">
                <a16:creationId xmlns:a16="http://schemas.microsoft.com/office/drawing/2014/main" id="{45EBB5EE-5BA2-B44A-9C9C-36490894BB59}"/>
              </a:ext>
            </a:extLst>
          </p:cNvPr>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t>F</a:t>
            </a:r>
            <a:r>
              <a:rPr lang="en-AU" sz="2400" b="1"/>
              <a:t>UELS REQUIRED FOR RESYNTHESIS OF ATP</a:t>
            </a:r>
            <a:endParaRPr lang="en-US" sz="2400" b="1"/>
          </a:p>
        </p:txBody>
      </p:sp>
    </p:spTree>
    <p:extLst>
      <p:ext uri="{BB962C8B-B14F-4D97-AF65-F5344CB8AC3E}">
        <p14:creationId xmlns:p14="http://schemas.microsoft.com/office/powerpoint/2010/main" val="339186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28"/>
          <p:cNvSpPr>
            <a:spLocks noGrp="1"/>
          </p:cNvSpPr>
          <p:nvPr>
            <p:ph type="ftr" sz="quarter" idx="11"/>
          </p:nvPr>
        </p:nvSpPr>
        <p:spPr>
          <a:xfrm>
            <a:off x="2438400" y="6492875"/>
            <a:ext cx="2895600" cy="365125"/>
          </a:xfrm>
        </p:spPr>
        <p:txBody>
          <a:bodyPr/>
          <a:lstStyle/>
          <a:p>
            <a:r>
              <a:rPr lang="en-US"/>
              <a:t>©PE STUDIES RESOURCES</a:t>
            </a:r>
          </a:p>
        </p:txBody>
      </p:sp>
      <p:sp>
        <p:nvSpPr>
          <p:cNvPr id="28" name="Slide Number Placeholder 27"/>
          <p:cNvSpPr>
            <a:spLocks noGrp="1"/>
          </p:cNvSpPr>
          <p:nvPr>
            <p:ph type="sldNum" sz="quarter" idx="12"/>
          </p:nvPr>
        </p:nvSpPr>
        <p:spPr/>
        <p:txBody>
          <a:bodyPr/>
          <a:lstStyle/>
          <a:p>
            <a:fld id="{B6F15528-21DE-4FAA-801E-634DDDAF4B2B}" type="slidenum">
              <a:rPr lang="en-US" smtClean="0"/>
              <a:pPr/>
              <a:t>77</a:t>
            </a:fld>
            <a:endParaRPr lang="en-US"/>
          </a:p>
        </p:txBody>
      </p:sp>
      <p:pic>
        <p:nvPicPr>
          <p:cNvPr id="3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2" name="TextBox 31">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34" name="TextBox 33">
            <a:extLst>
              <a:ext uri="{FF2B5EF4-FFF2-40B4-BE49-F238E27FC236}">
                <a16:creationId xmlns:a16="http://schemas.microsoft.com/office/drawing/2014/main" id="{1022D075-5C46-454A-B310-EFBF80776BAD}"/>
              </a:ext>
            </a:extLst>
          </p:cNvPr>
          <p:cNvSpPr txBox="1"/>
          <p:nvPr/>
        </p:nvSpPr>
        <p:spPr>
          <a:xfrm>
            <a:off x="753351" y="5992002"/>
            <a:ext cx="2211622" cy="369332"/>
          </a:xfrm>
          <a:prstGeom prst="rect">
            <a:avLst/>
          </a:prstGeom>
          <a:solidFill>
            <a:srgbClr val="FF0000"/>
          </a:solidFill>
        </p:spPr>
        <p:txBody>
          <a:bodyPr wrap="square" rtlCol="0">
            <a:spAutoFit/>
          </a:bodyPr>
          <a:lstStyle/>
          <a:p>
            <a:pPr algn="ctr"/>
            <a:r>
              <a:rPr lang="en-AU" b="1">
                <a:solidFill>
                  <a:schemeClr val="bg1"/>
                </a:solidFill>
              </a:rPr>
              <a:t>Protein</a:t>
            </a:r>
          </a:p>
        </p:txBody>
      </p:sp>
      <p:sp>
        <p:nvSpPr>
          <p:cNvPr id="35" name="Right Arrow 14">
            <a:extLst>
              <a:ext uri="{FF2B5EF4-FFF2-40B4-BE49-F238E27FC236}">
                <a16:creationId xmlns:a16="http://schemas.microsoft.com/office/drawing/2014/main" id="{4AEEF3FA-6E4B-41B2-9F15-DE13B5A34F45}"/>
              </a:ext>
            </a:extLst>
          </p:cNvPr>
          <p:cNvSpPr/>
          <p:nvPr/>
        </p:nvSpPr>
        <p:spPr>
          <a:xfrm>
            <a:off x="3123367" y="6069616"/>
            <a:ext cx="710294" cy="291581"/>
          </a:xfrm>
          <a:prstGeom prst="rightArrow">
            <a:avLst/>
          </a:prstGeom>
          <a:solidFill>
            <a:srgbClr val="EE932E"/>
          </a:solidFill>
          <a:ln>
            <a:solidFill>
              <a:srgbClr val="F1B6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4F435AB5-80E4-4FE1-BA49-8FA091C7FAB6}"/>
              </a:ext>
            </a:extLst>
          </p:cNvPr>
          <p:cNvSpPr txBox="1"/>
          <p:nvPr/>
        </p:nvSpPr>
        <p:spPr>
          <a:xfrm>
            <a:off x="7701600" y="3345957"/>
            <a:ext cx="1095296" cy="646331"/>
          </a:xfrm>
          <a:prstGeom prst="rect">
            <a:avLst/>
          </a:prstGeom>
          <a:noFill/>
        </p:spPr>
        <p:txBody>
          <a:bodyPr wrap="square" rtlCol="0">
            <a:spAutoFit/>
          </a:bodyPr>
          <a:lstStyle/>
          <a:p>
            <a:pPr algn="ctr"/>
            <a:r>
              <a:rPr lang="en-AU"/>
              <a:t>stored in muscle</a:t>
            </a:r>
          </a:p>
        </p:txBody>
      </p:sp>
      <p:sp>
        <p:nvSpPr>
          <p:cNvPr id="38" name="TextBox 37">
            <a:extLst>
              <a:ext uri="{FF2B5EF4-FFF2-40B4-BE49-F238E27FC236}">
                <a16:creationId xmlns:a16="http://schemas.microsoft.com/office/drawing/2014/main" id="{331124CA-C52F-474B-B5AA-264C900DBA07}"/>
              </a:ext>
            </a:extLst>
          </p:cNvPr>
          <p:cNvSpPr txBox="1"/>
          <p:nvPr/>
        </p:nvSpPr>
        <p:spPr>
          <a:xfrm>
            <a:off x="766347" y="4408203"/>
            <a:ext cx="2241390" cy="369332"/>
          </a:xfrm>
          <a:prstGeom prst="rect">
            <a:avLst/>
          </a:prstGeom>
          <a:solidFill>
            <a:srgbClr val="FF0000"/>
          </a:solidFill>
        </p:spPr>
        <p:txBody>
          <a:bodyPr wrap="square" rtlCol="0">
            <a:spAutoFit/>
          </a:bodyPr>
          <a:lstStyle/>
          <a:p>
            <a:pPr algn="ctr"/>
            <a:r>
              <a:rPr lang="en-AU" b="1">
                <a:solidFill>
                  <a:schemeClr val="bg1"/>
                </a:solidFill>
              </a:rPr>
              <a:t>Carbohydrates (CHO)</a:t>
            </a:r>
          </a:p>
        </p:txBody>
      </p:sp>
      <p:sp>
        <p:nvSpPr>
          <p:cNvPr id="39" name="TextBox 38">
            <a:extLst>
              <a:ext uri="{FF2B5EF4-FFF2-40B4-BE49-F238E27FC236}">
                <a16:creationId xmlns:a16="http://schemas.microsoft.com/office/drawing/2014/main" id="{5D26662D-BAC2-4D20-AAE3-68144F1A5E09}"/>
              </a:ext>
            </a:extLst>
          </p:cNvPr>
          <p:cNvSpPr txBox="1"/>
          <p:nvPr/>
        </p:nvSpPr>
        <p:spPr>
          <a:xfrm>
            <a:off x="751628" y="5225105"/>
            <a:ext cx="2241390" cy="369332"/>
          </a:xfrm>
          <a:prstGeom prst="rect">
            <a:avLst/>
          </a:prstGeom>
          <a:solidFill>
            <a:srgbClr val="FF0000"/>
          </a:solidFill>
        </p:spPr>
        <p:txBody>
          <a:bodyPr wrap="square" rtlCol="0">
            <a:spAutoFit/>
          </a:bodyPr>
          <a:lstStyle/>
          <a:p>
            <a:pPr algn="ctr"/>
            <a:r>
              <a:rPr lang="en-AU" b="1">
                <a:solidFill>
                  <a:schemeClr val="bg1"/>
                </a:solidFill>
              </a:rPr>
              <a:t>Fats</a:t>
            </a:r>
          </a:p>
        </p:txBody>
      </p:sp>
      <p:sp>
        <p:nvSpPr>
          <p:cNvPr id="40" name="TextBox 39">
            <a:extLst>
              <a:ext uri="{FF2B5EF4-FFF2-40B4-BE49-F238E27FC236}">
                <a16:creationId xmlns:a16="http://schemas.microsoft.com/office/drawing/2014/main" id="{31B2504B-F85A-43EA-A990-92901DA5071F}"/>
              </a:ext>
            </a:extLst>
          </p:cNvPr>
          <p:cNvSpPr txBox="1"/>
          <p:nvPr/>
        </p:nvSpPr>
        <p:spPr>
          <a:xfrm>
            <a:off x="4150455" y="3750414"/>
            <a:ext cx="2580995" cy="369332"/>
          </a:xfrm>
          <a:prstGeom prst="rect">
            <a:avLst/>
          </a:prstGeom>
          <a:solidFill>
            <a:schemeClr val="tx1"/>
          </a:solidFill>
        </p:spPr>
        <p:txBody>
          <a:bodyPr wrap="square" rtlCol="0">
            <a:spAutoFit/>
          </a:bodyPr>
          <a:lstStyle/>
          <a:p>
            <a:pPr algn="ctr"/>
            <a:r>
              <a:rPr lang="en-AU" b="1">
                <a:solidFill>
                  <a:schemeClr val="bg1"/>
                </a:solidFill>
              </a:rPr>
              <a:t>Phosphate Creatine (PC)</a:t>
            </a:r>
          </a:p>
        </p:txBody>
      </p:sp>
      <p:sp>
        <p:nvSpPr>
          <p:cNvPr id="41" name="Right Arrow 3">
            <a:extLst>
              <a:ext uri="{FF2B5EF4-FFF2-40B4-BE49-F238E27FC236}">
                <a16:creationId xmlns:a16="http://schemas.microsoft.com/office/drawing/2014/main" id="{918C250A-3151-43C3-AEAE-541EB9489EE1}"/>
              </a:ext>
            </a:extLst>
          </p:cNvPr>
          <p:cNvSpPr/>
          <p:nvPr/>
        </p:nvSpPr>
        <p:spPr>
          <a:xfrm>
            <a:off x="3151412" y="5220510"/>
            <a:ext cx="747226" cy="282948"/>
          </a:xfrm>
          <a:prstGeom prst="rightArrow">
            <a:avLst/>
          </a:prstGeom>
          <a:solidFill>
            <a:srgbClr val="EE932E"/>
          </a:solidFill>
          <a:ln>
            <a:solidFill>
              <a:srgbClr val="F1B6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ight Arrow 13">
            <a:extLst>
              <a:ext uri="{FF2B5EF4-FFF2-40B4-BE49-F238E27FC236}">
                <a16:creationId xmlns:a16="http://schemas.microsoft.com/office/drawing/2014/main" id="{E5BDA534-A89A-499E-A60B-4BCE32E2EB7A}"/>
              </a:ext>
            </a:extLst>
          </p:cNvPr>
          <p:cNvSpPr/>
          <p:nvPr/>
        </p:nvSpPr>
        <p:spPr>
          <a:xfrm>
            <a:off x="3129641" y="4451395"/>
            <a:ext cx="747226" cy="282948"/>
          </a:xfrm>
          <a:prstGeom prst="rightArrow">
            <a:avLst/>
          </a:prstGeom>
          <a:solidFill>
            <a:srgbClr val="EE932E"/>
          </a:solidFill>
          <a:ln>
            <a:solidFill>
              <a:srgbClr val="F1B6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084D5BD7-0767-463A-B6F4-BACA6E948B26}"/>
              </a:ext>
            </a:extLst>
          </p:cNvPr>
          <p:cNvSpPr txBox="1"/>
          <p:nvPr/>
        </p:nvSpPr>
        <p:spPr>
          <a:xfrm>
            <a:off x="381001" y="1632079"/>
            <a:ext cx="3505200"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a:solidFill>
                  <a:schemeClr val="tx1"/>
                </a:solidFill>
              </a:rPr>
              <a:t>Energy from the breakdown of PC or the stored forms of CHO, fats and protein are used to re-join ADP &amp; inorganic Phosphate (Pi) to resynthesise ATP.</a:t>
            </a:r>
          </a:p>
        </p:txBody>
      </p:sp>
      <p:sp>
        <p:nvSpPr>
          <p:cNvPr id="26" name="Rectangle 2">
            <a:extLst>
              <a:ext uri="{FF2B5EF4-FFF2-40B4-BE49-F238E27FC236}">
                <a16:creationId xmlns:a16="http://schemas.microsoft.com/office/drawing/2014/main" id="{6F7DDF90-0F4C-42FE-8EE2-203AF4873A9D}"/>
              </a:ext>
            </a:extLst>
          </p:cNvPr>
          <p:cNvSpPr txBox="1">
            <a:spLocks noRot="1" noChangeArrowheads="1"/>
          </p:cNvSpPr>
          <p:nvPr/>
        </p:nvSpPr>
        <p:spPr>
          <a:xfrm>
            <a:off x="381000" y="1015418"/>
            <a:ext cx="4114800" cy="457200"/>
          </a:xfrm>
          <a:prstGeom prst="rect">
            <a:avLst/>
          </a:prstGeom>
          <a:solidFill>
            <a:srgbClr val="FFFF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GB" sz="2000" b="1">
                <a:solidFill>
                  <a:schemeClr val="tx1"/>
                </a:solidFill>
              </a:rPr>
              <a:t>FOOD FUELS V CHEMICAL FUELS</a:t>
            </a:r>
            <a:endParaRPr lang="en-AU" sz="2000" b="1">
              <a:solidFill>
                <a:schemeClr val="tx1"/>
              </a:solidFill>
            </a:endParaRPr>
          </a:p>
        </p:txBody>
      </p:sp>
      <p:sp>
        <p:nvSpPr>
          <p:cNvPr id="47" name="Rectangle 2">
            <a:extLst>
              <a:ext uri="{FF2B5EF4-FFF2-40B4-BE49-F238E27FC236}">
                <a16:creationId xmlns:a16="http://schemas.microsoft.com/office/drawing/2014/main" id="{FDD6B0DA-205D-40CE-B375-4460CFEA773A}"/>
              </a:ext>
            </a:extLst>
          </p:cNvPr>
          <p:cNvSpPr txBox="1">
            <a:spLocks noRot="1" noChangeArrowheads="1"/>
          </p:cNvSpPr>
          <p:nvPr/>
        </p:nvSpPr>
        <p:spPr>
          <a:xfrm>
            <a:off x="650168" y="3421839"/>
            <a:ext cx="2509985" cy="729915"/>
          </a:xfrm>
          <a:prstGeom prst="rect">
            <a:avLst/>
          </a:prstGeom>
          <a:solidFill>
            <a:srgbClr val="FF0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GB" sz="2400" b="1">
                <a:solidFill>
                  <a:schemeClr val="bg1"/>
                </a:solidFill>
              </a:rPr>
              <a:t>FOOD FUELS</a:t>
            </a:r>
            <a:endParaRPr lang="en-AU" sz="2400" b="1">
              <a:solidFill>
                <a:schemeClr val="bg1"/>
              </a:solidFill>
            </a:endParaRPr>
          </a:p>
        </p:txBody>
      </p:sp>
      <p:sp>
        <p:nvSpPr>
          <p:cNvPr id="48" name="Rectangle 2">
            <a:extLst>
              <a:ext uri="{FF2B5EF4-FFF2-40B4-BE49-F238E27FC236}">
                <a16:creationId xmlns:a16="http://schemas.microsoft.com/office/drawing/2014/main" id="{6A47981B-36B7-4DDC-9469-35D4CD7FB8F6}"/>
              </a:ext>
            </a:extLst>
          </p:cNvPr>
          <p:cNvSpPr txBox="1">
            <a:spLocks noRot="1" noChangeArrowheads="1"/>
          </p:cNvSpPr>
          <p:nvPr/>
        </p:nvSpPr>
        <p:spPr>
          <a:xfrm>
            <a:off x="4198794" y="1963537"/>
            <a:ext cx="2509985" cy="760939"/>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GB" sz="2400" b="1">
                <a:solidFill>
                  <a:schemeClr val="bg1"/>
                </a:solidFill>
              </a:rPr>
              <a:t>CHEMICAL FUELS</a:t>
            </a:r>
            <a:endParaRPr lang="en-AU" sz="2400" b="1">
              <a:solidFill>
                <a:schemeClr val="bg1"/>
              </a:solidFill>
            </a:endParaRPr>
          </a:p>
        </p:txBody>
      </p:sp>
      <p:sp>
        <p:nvSpPr>
          <p:cNvPr id="49" name="TextBox 48">
            <a:extLst>
              <a:ext uri="{FF2B5EF4-FFF2-40B4-BE49-F238E27FC236}">
                <a16:creationId xmlns:a16="http://schemas.microsoft.com/office/drawing/2014/main" id="{45232F85-530B-4C21-B9C5-D00BBC4686F7}"/>
              </a:ext>
            </a:extLst>
          </p:cNvPr>
          <p:cNvSpPr txBox="1"/>
          <p:nvPr/>
        </p:nvSpPr>
        <p:spPr>
          <a:xfrm>
            <a:off x="4190999" y="2980539"/>
            <a:ext cx="2580409" cy="369332"/>
          </a:xfrm>
          <a:prstGeom prst="rect">
            <a:avLst/>
          </a:prstGeom>
          <a:solidFill>
            <a:schemeClr val="tx1"/>
          </a:solidFill>
        </p:spPr>
        <p:txBody>
          <a:bodyPr wrap="square" rtlCol="0">
            <a:spAutoFit/>
          </a:bodyPr>
          <a:lstStyle/>
          <a:p>
            <a:pPr algn="ctr"/>
            <a:r>
              <a:rPr lang="en-AU" b="1">
                <a:solidFill>
                  <a:schemeClr val="bg1"/>
                </a:solidFill>
              </a:rPr>
              <a:t>ATP</a:t>
            </a:r>
          </a:p>
        </p:txBody>
      </p:sp>
      <p:sp>
        <p:nvSpPr>
          <p:cNvPr id="50" name="TextBox 49">
            <a:extLst>
              <a:ext uri="{FF2B5EF4-FFF2-40B4-BE49-F238E27FC236}">
                <a16:creationId xmlns:a16="http://schemas.microsoft.com/office/drawing/2014/main" id="{CC79CB06-EE81-4FBA-8EBA-C4D10F99AF8E}"/>
              </a:ext>
            </a:extLst>
          </p:cNvPr>
          <p:cNvSpPr txBox="1"/>
          <p:nvPr/>
        </p:nvSpPr>
        <p:spPr>
          <a:xfrm>
            <a:off x="4163288" y="4408203"/>
            <a:ext cx="2580995" cy="369332"/>
          </a:xfrm>
          <a:prstGeom prst="rect">
            <a:avLst/>
          </a:prstGeom>
          <a:solidFill>
            <a:schemeClr val="tx1"/>
          </a:solidFill>
        </p:spPr>
        <p:txBody>
          <a:bodyPr wrap="square" rtlCol="0">
            <a:spAutoFit/>
          </a:bodyPr>
          <a:lstStyle/>
          <a:p>
            <a:pPr algn="ctr"/>
            <a:r>
              <a:rPr lang="en-AU" b="1">
                <a:solidFill>
                  <a:schemeClr val="bg1"/>
                </a:solidFill>
              </a:rPr>
              <a:t>Glycogen &amp; Glucose</a:t>
            </a:r>
          </a:p>
        </p:txBody>
      </p:sp>
      <p:sp>
        <p:nvSpPr>
          <p:cNvPr id="51" name="TextBox 50">
            <a:extLst>
              <a:ext uri="{FF2B5EF4-FFF2-40B4-BE49-F238E27FC236}">
                <a16:creationId xmlns:a16="http://schemas.microsoft.com/office/drawing/2014/main" id="{15980597-87A6-4856-A98D-6082AC9FC93C}"/>
              </a:ext>
            </a:extLst>
          </p:cNvPr>
          <p:cNvSpPr txBox="1"/>
          <p:nvPr/>
        </p:nvSpPr>
        <p:spPr>
          <a:xfrm>
            <a:off x="4147242" y="5121845"/>
            <a:ext cx="2580995" cy="646331"/>
          </a:xfrm>
          <a:prstGeom prst="rect">
            <a:avLst/>
          </a:prstGeom>
          <a:solidFill>
            <a:schemeClr val="tx1"/>
          </a:solidFill>
        </p:spPr>
        <p:txBody>
          <a:bodyPr wrap="square" rtlCol="0">
            <a:spAutoFit/>
          </a:bodyPr>
          <a:lstStyle/>
          <a:p>
            <a:pPr algn="ctr"/>
            <a:r>
              <a:rPr lang="en-AU" b="1">
                <a:solidFill>
                  <a:schemeClr val="bg1"/>
                </a:solidFill>
              </a:rPr>
              <a:t>Free Fatty Acids &amp; Triglycerides </a:t>
            </a:r>
          </a:p>
        </p:txBody>
      </p:sp>
      <p:sp>
        <p:nvSpPr>
          <p:cNvPr id="52" name="TextBox 51">
            <a:extLst>
              <a:ext uri="{FF2B5EF4-FFF2-40B4-BE49-F238E27FC236}">
                <a16:creationId xmlns:a16="http://schemas.microsoft.com/office/drawing/2014/main" id="{D62812B0-FDDE-4414-897C-05205F4BAC8E}"/>
              </a:ext>
            </a:extLst>
          </p:cNvPr>
          <p:cNvSpPr txBox="1"/>
          <p:nvPr/>
        </p:nvSpPr>
        <p:spPr>
          <a:xfrm>
            <a:off x="4119147" y="6114181"/>
            <a:ext cx="2580995" cy="369332"/>
          </a:xfrm>
          <a:prstGeom prst="rect">
            <a:avLst/>
          </a:prstGeom>
          <a:solidFill>
            <a:schemeClr val="tx1"/>
          </a:solidFill>
        </p:spPr>
        <p:txBody>
          <a:bodyPr wrap="square" rtlCol="0">
            <a:spAutoFit/>
          </a:bodyPr>
          <a:lstStyle/>
          <a:p>
            <a:pPr algn="ctr"/>
            <a:r>
              <a:rPr lang="en-AU" b="1">
                <a:solidFill>
                  <a:schemeClr val="bg1"/>
                </a:solidFill>
              </a:rPr>
              <a:t>Amino Acids</a:t>
            </a:r>
          </a:p>
        </p:txBody>
      </p:sp>
      <p:sp>
        <p:nvSpPr>
          <p:cNvPr id="53" name="TextBox 52">
            <a:extLst>
              <a:ext uri="{FF2B5EF4-FFF2-40B4-BE49-F238E27FC236}">
                <a16:creationId xmlns:a16="http://schemas.microsoft.com/office/drawing/2014/main" id="{E8087BA6-16B7-4E73-9B95-B3133D2D9BBA}"/>
              </a:ext>
            </a:extLst>
          </p:cNvPr>
          <p:cNvSpPr txBox="1"/>
          <p:nvPr/>
        </p:nvSpPr>
        <p:spPr>
          <a:xfrm>
            <a:off x="7675868" y="5025463"/>
            <a:ext cx="1247696" cy="923330"/>
          </a:xfrm>
          <a:prstGeom prst="rect">
            <a:avLst/>
          </a:prstGeom>
          <a:noFill/>
        </p:spPr>
        <p:txBody>
          <a:bodyPr wrap="square" rtlCol="0">
            <a:spAutoFit/>
          </a:bodyPr>
          <a:lstStyle/>
          <a:p>
            <a:pPr algn="ctr"/>
            <a:r>
              <a:rPr lang="en-AU"/>
              <a:t>stored form in the body</a:t>
            </a:r>
          </a:p>
        </p:txBody>
      </p:sp>
      <p:sp>
        <p:nvSpPr>
          <p:cNvPr id="9" name="Right Brace 8">
            <a:extLst>
              <a:ext uri="{FF2B5EF4-FFF2-40B4-BE49-F238E27FC236}">
                <a16:creationId xmlns:a16="http://schemas.microsoft.com/office/drawing/2014/main" id="{4CF91334-B841-4FE4-ADAF-D9CB37C822F0}"/>
              </a:ext>
            </a:extLst>
          </p:cNvPr>
          <p:cNvSpPr/>
          <p:nvPr/>
        </p:nvSpPr>
        <p:spPr>
          <a:xfrm>
            <a:off x="6807650" y="3140397"/>
            <a:ext cx="868218" cy="884633"/>
          </a:xfrm>
          <a:prstGeom prst="rightBrace">
            <a:avLst/>
          </a:prstGeom>
          <a:ln w="5715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AU"/>
          </a:p>
        </p:txBody>
      </p:sp>
      <p:sp>
        <p:nvSpPr>
          <p:cNvPr id="54" name="Right Brace 53">
            <a:extLst>
              <a:ext uri="{FF2B5EF4-FFF2-40B4-BE49-F238E27FC236}">
                <a16:creationId xmlns:a16="http://schemas.microsoft.com/office/drawing/2014/main" id="{837A9B08-E77D-43EC-AA78-F1B55B76D26B}"/>
              </a:ext>
            </a:extLst>
          </p:cNvPr>
          <p:cNvSpPr/>
          <p:nvPr/>
        </p:nvSpPr>
        <p:spPr>
          <a:xfrm>
            <a:off x="6771409" y="4432587"/>
            <a:ext cx="868218" cy="2039782"/>
          </a:xfrm>
          <a:prstGeom prst="rightBrace">
            <a:avLst/>
          </a:prstGeom>
          <a:ln w="5715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AU"/>
          </a:p>
        </p:txBody>
      </p:sp>
      <p:sp>
        <p:nvSpPr>
          <p:cNvPr id="27" name="Title 1">
            <a:extLst>
              <a:ext uri="{FF2B5EF4-FFF2-40B4-BE49-F238E27FC236}">
                <a16:creationId xmlns:a16="http://schemas.microsoft.com/office/drawing/2014/main" id="{C566DF38-9BEE-664A-BE25-468E146C3194}"/>
              </a:ext>
            </a:extLst>
          </p:cNvPr>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t>F</a:t>
            </a:r>
            <a:r>
              <a:rPr lang="en-AU" sz="2400" b="1"/>
              <a:t>UELS REQUIRED FOR RESYNTHESIS OF ATP</a:t>
            </a:r>
            <a:endParaRPr lang="en-US" sz="2400" b="1"/>
          </a:p>
        </p:txBody>
      </p:sp>
    </p:spTree>
    <p:extLst>
      <p:ext uri="{BB962C8B-B14F-4D97-AF65-F5344CB8AC3E}">
        <p14:creationId xmlns:p14="http://schemas.microsoft.com/office/powerpoint/2010/main" val="131929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8" grpId="0" animBg="1"/>
      <p:bldP spid="39" grpId="0" animBg="1"/>
      <p:bldP spid="40" grpId="0" animBg="1"/>
      <p:bldP spid="41" grpId="0" animBg="1"/>
      <p:bldP spid="42" grpId="0" animBg="1"/>
      <p:bldP spid="22" grpId="0" animBg="1"/>
      <p:bldP spid="26" grpId="0" animBg="1"/>
      <p:bldP spid="47" grpId="0" animBg="1"/>
      <p:bldP spid="48" grpId="0" animBg="1"/>
      <p:bldP spid="49" grpId="0" animBg="1"/>
      <p:bldP spid="50" grpId="0" animBg="1"/>
      <p:bldP spid="51" grpId="0" animBg="1"/>
      <p:bldP spid="52" grpId="0" animBg="1"/>
      <p:bldP spid="53" grpId="0"/>
      <p:bldP spid="9" grpId="0" animBg="1"/>
      <p:bldP spid="5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ABDC19-A385-4BD2-95C6-EE49B698146D}"/>
              </a:ext>
            </a:extLst>
          </p:cNvPr>
          <p:cNvSpPr/>
          <p:nvPr/>
        </p:nvSpPr>
        <p:spPr>
          <a:xfrm>
            <a:off x="1600200" y="2819400"/>
            <a:ext cx="5710238" cy="3428998"/>
          </a:xfrm>
          <a:prstGeom prst="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ooter Placeholder 28"/>
          <p:cNvSpPr>
            <a:spLocks noGrp="1"/>
          </p:cNvSpPr>
          <p:nvPr>
            <p:ph type="ftr" sz="quarter" idx="11"/>
          </p:nvPr>
        </p:nvSpPr>
        <p:spPr>
          <a:xfrm>
            <a:off x="2438400" y="6492875"/>
            <a:ext cx="2895600" cy="365125"/>
          </a:xfrm>
        </p:spPr>
        <p:txBody>
          <a:bodyPr/>
          <a:lstStyle/>
          <a:p>
            <a:r>
              <a:rPr lang="en-US"/>
              <a:t>©PE STUDIES RESOURCES</a:t>
            </a:r>
          </a:p>
        </p:txBody>
      </p:sp>
      <p:sp>
        <p:nvSpPr>
          <p:cNvPr id="28" name="Slide Number Placeholder 27"/>
          <p:cNvSpPr>
            <a:spLocks noGrp="1"/>
          </p:cNvSpPr>
          <p:nvPr>
            <p:ph type="sldNum" sz="quarter" idx="12"/>
          </p:nvPr>
        </p:nvSpPr>
        <p:spPr/>
        <p:txBody>
          <a:bodyPr/>
          <a:lstStyle/>
          <a:p>
            <a:fld id="{B6F15528-21DE-4FAA-801E-634DDDAF4B2B}" type="slidenum">
              <a:rPr lang="en-US" smtClean="0"/>
              <a:pPr/>
              <a:t>78</a:t>
            </a:fld>
            <a:endParaRPr lang="en-US"/>
          </a:p>
        </p:txBody>
      </p:sp>
      <p:pic>
        <p:nvPicPr>
          <p:cNvPr id="3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2" name="TextBox 31">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22" name="TextBox 21">
            <a:extLst>
              <a:ext uri="{FF2B5EF4-FFF2-40B4-BE49-F238E27FC236}">
                <a16:creationId xmlns:a16="http://schemas.microsoft.com/office/drawing/2014/main" id="{084D5BD7-0767-463A-B6F4-BACA6E948B26}"/>
              </a:ext>
            </a:extLst>
          </p:cNvPr>
          <p:cNvSpPr txBox="1"/>
          <p:nvPr/>
        </p:nvSpPr>
        <p:spPr>
          <a:xfrm>
            <a:off x="542821" y="1493729"/>
            <a:ext cx="8372579" cy="1200329"/>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GB">
                <a:solidFill>
                  <a:schemeClr val="tx1"/>
                </a:solidFill>
              </a:rPr>
              <a:t>Broken down into glucose for blood transportation</a:t>
            </a:r>
          </a:p>
          <a:p>
            <a:pPr marL="285750" indent="-285750">
              <a:buFont typeface="Arial" panose="020B0604020202020204" pitchFamily="34" charset="0"/>
              <a:buChar char="•"/>
            </a:pPr>
            <a:r>
              <a:rPr lang="en-GB">
                <a:solidFill>
                  <a:schemeClr val="tx1"/>
                </a:solidFill>
              </a:rPr>
              <a:t>Stored as glycogen in the muscles &amp; liver</a:t>
            </a:r>
          </a:p>
          <a:p>
            <a:pPr marL="285750" indent="-285750">
              <a:buFont typeface="Arial" panose="020B0604020202020204" pitchFamily="34" charset="0"/>
              <a:buChar char="•"/>
            </a:pPr>
            <a:r>
              <a:rPr lang="en-GB">
                <a:solidFill>
                  <a:schemeClr val="tx1"/>
                </a:solidFill>
              </a:rPr>
              <a:t>Carbohydrates (sugars &amp; starches, in foods such as fruit, cereal, bread, pasta &amp; vegetables) are the body’s preferred source of fuel, particularly during exercise</a:t>
            </a:r>
          </a:p>
        </p:txBody>
      </p:sp>
      <p:grpSp>
        <p:nvGrpSpPr>
          <p:cNvPr id="27" name="Group 22">
            <a:extLst>
              <a:ext uri="{FF2B5EF4-FFF2-40B4-BE49-F238E27FC236}">
                <a16:creationId xmlns:a16="http://schemas.microsoft.com/office/drawing/2014/main" id="{D70AECFF-AF68-46B5-AADB-CCA127085B6E}"/>
              </a:ext>
            </a:extLst>
          </p:cNvPr>
          <p:cNvGrpSpPr>
            <a:grpSpLocks/>
          </p:cNvGrpSpPr>
          <p:nvPr/>
        </p:nvGrpSpPr>
        <p:grpSpPr bwMode="auto">
          <a:xfrm>
            <a:off x="1600201" y="2819400"/>
            <a:ext cx="5710238" cy="3541653"/>
            <a:chOff x="1283939" y="975216"/>
            <a:chExt cx="7402866" cy="4551285"/>
          </a:xfrm>
        </p:grpSpPr>
        <p:grpSp>
          <p:nvGrpSpPr>
            <p:cNvPr id="31" name="Group 41">
              <a:extLst>
                <a:ext uri="{FF2B5EF4-FFF2-40B4-BE49-F238E27FC236}">
                  <a16:creationId xmlns:a16="http://schemas.microsoft.com/office/drawing/2014/main" id="{B6172AFB-CA4A-48BD-9073-C1EA84C30C16}"/>
                </a:ext>
              </a:extLst>
            </p:cNvPr>
            <p:cNvGrpSpPr/>
            <p:nvPr/>
          </p:nvGrpSpPr>
          <p:grpSpPr>
            <a:xfrm>
              <a:off x="1283939" y="975216"/>
              <a:ext cx="7402866" cy="4551285"/>
              <a:chOff x="1283939" y="975216"/>
              <a:chExt cx="6717065" cy="4551285"/>
            </a:xfrm>
            <a:solidFill>
              <a:schemeClr val="bg1"/>
            </a:solidFill>
          </p:grpSpPr>
          <p:grpSp>
            <p:nvGrpSpPr>
              <p:cNvPr id="45" name="Group 35">
                <a:extLst>
                  <a:ext uri="{FF2B5EF4-FFF2-40B4-BE49-F238E27FC236}">
                    <a16:creationId xmlns:a16="http://schemas.microsoft.com/office/drawing/2014/main" id="{DD843ACA-490B-4C16-927B-66865F15EFE7}"/>
                  </a:ext>
                </a:extLst>
              </p:cNvPr>
              <p:cNvGrpSpPr/>
              <p:nvPr/>
            </p:nvGrpSpPr>
            <p:grpSpPr>
              <a:xfrm rot="5400000">
                <a:off x="2366829" y="-107674"/>
                <a:ext cx="4551285" cy="6717065"/>
                <a:chOff x="1634782" y="709787"/>
                <a:chExt cx="6172235" cy="5691013"/>
              </a:xfrm>
              <a:grpFill/>
            </p:grpSpPr>
            <p:grpSp>
              <p:nvGrpSpPr>
                <p:cNvPr id="58" name="Group 27">
                  <a:extLst>
                    <a:ext uri="{FF2B5EF4-FFF2-40B4-BE49-F238E27FC236}">
                      <a16:creationId xmlns:a16="http://schemas.microsoft.com/office/drawing/2014/main" id="{849C4474-4A06-4DA3-AC2F-F8830DA9A74B}"/>
                    </a:ext>
                  </a:extLst>
                </p:cNvPr>
                <p:cNvGrpSpPr/>
                <p:nvPr/>
              </p:nvGrpSpPr>
              <p:grpSpPr>
                <a:xfrm>
                  <a:off x="1634783" y="709787"/>
                  <a:ext cx="6172232" cy="1908180"/>
                  <a:chOff x="1634783" y="709786"/>
                  <a:chExt cx="6172232" cy="2568401"/>
                </a:xfrm>
                <a:grpFill/>
              </p:grpSpPr>
              <p:sp>
                <p:nvSpPr>
                  <p:cNvPr id="65" name="Rectangle 64">
                    <a:extLst>
                      <a:ext uri="{FF2B5EF4-FFF2-40B4-BE49-F238E27FC236}">
                        <a16:creationId xmlns:a16="http://schemas.microsoft.com/office/drawing/2014/main" id="{62F6A4F3-D344-4976-8187-0133B0D2A389}"/>
                      </a:ext>
                    </a:extLst>
                  </p:cNvPr>
                  <p:cNvSpPr/>
                  <p:nvPr/>
                </p:nvSpPr>
                <p:spPr bwMode="auto">
                  <a:xfrm>
                    <a:off x="3205725" y="709786"/>
                    <a:ext cx="4601290" cy="2568401"/>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 name="TextBox 65">
                    <a:extLst>
                      <a:ext uri="{FF2B5EF4-FFF2-40B4-BE49-F238E27FC236}">
                        <a16:creationId xmlns:a16="http://schemas.microsoft.com/office/drawing/2014/main" id="{DD18171C-89BA-49FB-8A61-2A1CD27D79CA}"/>
                      </a:ext>
                    </a:extLst>
                  </p:cNvPr>
                  <p:cNvSpPr txBox="1"/>
                  <p:nvPr/>
                </p:nvSpPr>
                <p:spPr bwMode="auto">
                  <a:xfrm>
                    <a:off x="1634783" y="709788"/>
                    <a:ext cx="1770052" cy="2566811"/>
                  </a:xfrm>
                  <a:prstGeom prst="rect">
                    <a:avLst/>
                  </a:prstGeom>
                  <a:solidFill>
                    <a:srgbClr val="7030A0"/>
                  </a:solidFill>
                  <a:ln>
                    <a:solidFill>
                      <a:schemeClr val="tx1"/>
                    </a:solidFill>
                  </a:ln>
                </p:spPr>
                <p:txBody>
                  <a:bodyPr vert="vert270" anchor="ctr">
                    <a:spAutoFit/>
                  </a:bodyPr>
                  <a:lstStyle/>
                  <a:p>
                    <a:pPr algn="ctr">
                      <a:defRPr/>
                    </a:pPr>
                    <a:endParaRPr lang="en-US" b="1">
                      <a:solidFill>
                        <a:schemeClr val="bg1"/>
                      </a:solidFill>
                    </a:endParaRPr>
                  </a:p>
                  <a:p>
                    <a:pPr algn="ctr">
                      <a:defRPr/>
                    </a:pPr>
                    <a:r>
                      <a:rPr lang="en-US" b="1">
                        <a:solidFill>
                          <a:schemeClr val="bg1"/>
                        </a:solidFill>
                      </a:rPr>
                      <a:t>Glycogen</a:t>
                    </a:r>
                  </a:p>
                  <a:p>
                    <a:pPr algn="ctr">
                      <a:defRPr/>
                    </a:pPr>
                    <a:endParaRPr lang="en-US" b="1">
                      <a:solidFill>
                        <a:schemeClr val="bg1"/>
                      </a:solidFill>
                    </a:endParaRPr>
                  </a:p>
                </p:txBody>
              </p:sp>
            </p:grpSp>
            <p:grpSp>
              <p:nvGrpSpPr>
                <p:cNvPr id="59" name="Group 28">
                  <a:extLst>
                    <a:ext uri="{FF2B5EF4-FFF2-40B4-BE49-F238E27FC236}">
                      <a16:creationId xmlns:a16="http://schemas.microsoft.com/office/drawing/2014/main" id="{F1C4F9C6-1A1F-475C-B81D-5DE48CBFB401}"/>
                    </a:ext>
                  </a:extLst>
                </p:cNvPr>
                <p:cNvGrpSpPr/>
                <p:nvPr/>
              </p:nvGrpSpPr>
              <p:grpSpPr>
                <a:xfrm>
                  <a:off x="1634783" y="2617966"/>
                  <a:ext cx="6172232" cy="1881013"/>
                  <a:chOff x="1634783" y="709786"/>
                  <a:chExt cx="6172232" cy="2568401"/>
                </a:xfrm>
                <a:grpFill/>
              </p:grpSpPr>
              <p:sp>
                <p:nvSpPr>
                  <p:cNvPr id="63" name="Rectangle 62">
                    <a:extLst>
                      <a:ext uri="{FF2B5EF4-FFF2-40B4-BE49-F238E27FC236}">
                        <a16:creationId xmlns:a16="http://schemas.microsoft.com/office/drawing/2014/main" id="{019DF1AE-025A-43AF-AF6B-13DA0ABD1D71}"/>
                      </a:ext>
                    </a:extLst>
                  </p:cNvPr>
                  <p:cNvSpPr/>
                  <p:nvPr/>
                </p:nvSpPr>
                <p:spPr bwMode="auto">
                  <a:xfrm>
                    <a:off x="3205725" y="709786"/>
                    <a:ext cx="4601290" cy="2568401"/>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TextBox 63">
                    <a:extLst>
                      <a:ext uri="{FF2B5EF4-FFF2-40B4-BE49-F238E27FC236}">
                        <a16:creationId xmlns:a16="http://schemas.microsoft.com/office/drawing/2014/main" id="{BAB6DE57-60DF-45C1-BD02-4516DB1659E6}"/>
                      </a:ext>
                    </a:extLst>
                  </p:cNvPr>
                  <p:cNvSpPr txBox="1"/>
                  <p:nvPr/>
                </p:nvSpPr>
                <p:spPr bwMode="auto">
                  <a:xfrm>
                    <a:off x="1634783" y="709788"/>
                    <a:ext cx="1770052" cy="2566813"/>
                  </a:xfrm>
                  <a:prstGeom prst="rect">
                    <a:avLst/>
                  </a:prstGeom>
                  <a:solidFill>
                    <a:srgbClr val="7030A0"/>
                  </a:solidFill>
                  <a:ln>
                    <a:solidFill>
                      <a:schemeClr val="tx1"/>
                    </a:solidFill>
                  </a:ln>
                </p:spPr>
                <p:txBody>
                  <a:bodyPr vert="vert270" anchor="ctr">
                    <a:spAutoFit/>
                  </a:bodyPr>
                  <a:lstStyle/>
                  <a:p>
                    <a:pPr algn="ctr">
                      <a:defRPr/>
                    </a:pPr>
                    <a:endParaRPr lang="en-US" b="1">
                      <a:solidFill>
                        <a:schemeClr val="bg1"/>
                      </a:solidFill>
                    </a:endParaRPr>
                  </a:p>
                  <a:p>
                    <a:pPr algn="ctr">
                      <a:defRPr/>
                    </a:pPr>
                    <a:r>
                      <a:rPr lang="en-US" b="1">
                        <a:solidFill>
                          <a:schemeClr val="bg1"/>
                        </a:solidFill>
                      </a:rPr>
                      <a:t>Glucose</a:t>
                    </a:r>
                  </a:p>
                  <a:p>
                    <a:pPr algn="ctr">
                      <a:defRPr/>
                    </a:pPr>
                    <a:endParaRPr lang="en-US" b="1">
                      <a:solidFill>
                        <a:schemeClr val="bg1"/>
                      </a:solidFill>
                    </a:endParaRPr>
                  </a:p>
                </p:txBody>
              </p:sp>
            </p:grpSp>
            <p:grpSp>
              <p:nvGrpSpPr>
                <p:cNvPr id="60" name="Group 31">
                  <a:extLst>
                    <a:ext uri="{FF2B5EF4-FFF2-40B4-BE49-F238E27FC236}">
                      <a16:creationId xmlns:a16="http://schemas.microsoft.com/office/drawing/2014/main" id="{A8F497FB-ACC1-453D-BC66-D1C40C07F6D5}"/>
                    </a:ext>
                  </a:extLst>
                </p:cNvPr>
                <p:cNvGrpSpPr/>
                <p:nvPr/>
              </p:nvGrpSpPr>
              <p:grpSpPr>
                <a:xfrm>
                  <a:off x="1634782" y="4492620"/>
                  <a:ext cx="6172235" cy="1908180"/>
                  <a:chOff x="1634782" y="709787"/>
                  <a:chExt cx="6172235" cy="2568401"/>
                </a:xfrm>
                <a:grpFill/>
              </p:grpSpPr>
              <p:sp>
                <p:nvSpPr>
                  <p:cNvPr id="61" name="Rectangle 60">
                    <a:extLst>
                      <a:ext uri="{FF2B5EF4-FFF2-40B4-BE49-F238E27FC236}">
                        <a16:creationId xmlns:a16="http://schemas.microsoft.com/office/drawing/2014/main" id="{76B8C542-D73F-4546-80E5-0B7DE5AEA1F5}"/>
                      </a:ext>
                    </a:extLst>
                  </p:cNvPr>
                  <p:cNvSpPr/>
                  <p:nvPr/>
                </p:nvSpPr>
                <p:spPr bwMode="auto">
                  <a:xfrm>
                    <a:off x="3205726" y="709787"/>
                    <a:ext cx="4601291" cy="2568401"/>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TextBox 61">
                    <a:extLst>
                      <a:ext uri="{FF2B5EF4-FFF2-40B4-BE49-F238E27FC236}">
                        <a16:creationId xmlns:a16="http://schemas.microsoft.com/office/drawing/2014/main" id="{992D0B2A-B51C-4E0D-BEA6-4D78119F3805}"/>
                      </a:ext>
                    </a:extLst>
                  </p:cNvPr>
                  <p:cNvSpPr txBox="1"/>
                  <p:nvPr/>
                </p:nvSpPr>
                <p:spPr bwMode="auto">
                  <a:xfrm>
                    <a:off x="1634782" y="709788"/>
                    <a:ext cx="1770052" cy="2566811"/>
                  </a:xfrm>
                  <a:prstGeom prst="rect">
                    <a:avLst/>
                  </a:prstGeom>
                  <a:solidFill>
                    <a:srgbClr val="7030A0"/>
                  </a:solidFill>
                  <a:ln>
                    <a:solidFill>
                      <a:schemeClr val="tx1"/>
                    </a:solidFill>
                  </a:ln>
                </p:spPr>
                <p:txBody>
                  <a:bodyPr vert="vert270" anchor="ctr">
                    <a:spAutoFit/>
                  </a:bodyPr>
                  <a:lstStyle/>
                  <a:p>
                    <a:pPr algn="ctr">
                      <a:defRPr/>
                    </a:pPr>
                    <a:endParaRPr lang="en-US" b="1">
                      <a:solidFill>
                        <a:schemeClr val="bg1"/>
                      </a:solidFill>
                    </a:endParaRPr>
                  </a:p>
                  <a:p>
                    <a:pPr algn="ctr">
                      <a:defRPr/>
                    </a:pPr>
                    <a:r>
                      <a:rPr lang="en-US" b="1">
                        <a:solidFill>
                          <a:schemeClr val="bg1"/>
                        </a:solidFill>
                      </a:rPr>
                      <a:t>Carbohydrates</a:t>
                    </a:r>
                  </a:p>
                  <a:p>
                    <a:pPr algn="ctr">
                      <a:defRPr/>
                    </a:pPr>
                    <a:endParaRPr lang="en-US" b="1">
                      <a:solidFill>
                        <a:schemeClr val="bg1"/>
                      </a:solidFill>
                    </a:endParaRPr>
                  </a:p>
                </p:txBody>
              </p:sp>
            </p:grpSp>
          </p:grpSp>
          <p:pic>
            <p:nvPicPr>
              <p:cNvPr id="46" name="Picture 45" descr="liver.jpg">
                <a:extLst>
                  <a:ext uri="{FF2B5EF4-FFF2-40B4-BE49-F238E27FC236}">
                    <a16:creationId xmlns:a16="http://schemas.microsoft.com/office/drawing/2014/main" id="{49B8B010-2D88-47A3-B89B-067FC7E64F93}"/>
                  </a:ext>
                </a:extLst>
              </p:cNvPr>
              <p:cNvPicPr>
                <a:picLocks noChangeAspect="1"/>
              </p:cNvPicPr>
              <p:nvPr/>
            </p:nvPicPr>
            <p:blipFill>
              <a:blip r:embed="rId4"/>
              <a:stretch>
                <a:fillRect/>
              </a:stretch>
            </p:blipFill>
            <p:spPr>
              <a:xfrm>
                <a:off x="6019799" y="2365797"/>
                <a:ext cx="1736202" cy="1143000"/>
              </a:xfrm>
              <a:prstGeom prst="rect">
                <a:avLst/>
              </a:prstGeom>
              <a:grpFill/>
            </p:spPr>
          </p:pic>
          <p:sp>
            <p:nvSpPr>
              <p:cNvPr id="55" name="TextBox 54">
                <a:extLst>
                  <a:ext uri="{FF2B5EF4-FFF2-40B4-BE49-F238E27FC236}">
                    <a16:creationId xmlns:a16="http://schemas.microsoft.com/office/drawing/2014/main" id="{16D1B983-A8C5-4900-8341-5AD98CE6844B}"/>
                  </a:ext>
                </a:extLst>
              </p:cNvPr>
              <p:cNvSpPr txBox="1"/>
              <p:nvPr/>
            </p:nvSpPr>
            <p:spPr>
              <a:xfrm>
                <a:off x="7102998" y="3048000"/>
                <a:ext cx="821802" cy="369332"/>
              </a:xfrm>
              <a:prstGeom prst="rect">
                <a:avLst/>
              </a:prstGeom>
              <a:grpFill/>
            </p:spPr>
            <p:txBody>
              <a:bodyPr>
                <a:spAutoFit/>
              </a:bodyPr>
              <a:lstStyle/>
              <a:p>
                <a:pPr>
                  <a:defRPr/>
                </a:pPr>
                <a:r>
                  <a:rPr lang="en-US"/>
                  <a:t>Liver</a:t>
                </a:r>
              </a:p>
            </p:txBody>
          </p:sp>
          <p:sp>
            <p:nvSpPr>
              <p:cNvPr id="57" name="TextBox 56">
                <a:extLst>
                  <a:ext uri="{FF2B5EF4-FFF2-40B4-BE49-F238E27FC236}">
                    <a16:creationId xmlns:a16="http://schemas.microsoft.com/office/drawing/2014/main" id="{E26C1690-4FA8-4E6D-B306-604B9F938CDB}"/>
                  </a:ext>
                </a:extLst>
              </p:cNvPr>
              <p:cNvSpPr txBox="1"/>
              <p:nvPr/>
            </p:nvSpPr>
            <p:spPr>
              <a:xfrm>
                <a:off x="6858000" y="4953000"/>
                <a:ext cx="1050402" cy="369332"/>
              </a:xfrm>
              <a:prstGeom prst="rect">
                <a:avLst/>
              </a:prstGeom>
              <a:grpFill/>
            </p:spPr>
            <p:txBody>
              <a:bodyPr>
                <a:spAutoFit/>
              </a:bodyPr>
              <a:lstStyle/>
              <a:p>
                <a:pPr algn="r">
                  <a:defRPr/>
                </a:pPr>
                <a:r>
                  <a:rPr lang="en-US"/>
                  <a:t>Muscle</a:t>
                </a:r>
              </a:p>
            </p:txBody>
          </p:sp>
        </p:grpSp>
        <p:pic>
          <p:nvPicPr>
            <p:cNvPr id="44" name="Picture 27" descr="blood glucose.png">
              <a:extLst>
                <a:ext uri="{FF2B5EF4-FFF2-40B4-BE49-F238E27FC236}">
                  <a16:creationId xmlns:a16="http://schemas.microsoft.com/office/drawing/2014/main" id="{0CA08607-A41F-422A-AF3D-7F941EA4E1C5}"/>
                </a:ext>
              </a:extLst>
            </p:cNvPr>
            <p:cNvPicPr>
              <a:picLocks noChangeAspect="1"/>
            </p:cNvPicPr>
            <p:nvPr/>
          </p:nvPicPr>
          <p:blipFill>
            <a:blip r:embed="rId5"/>
            <a:srcRect/>
            <a:stretch>
              <a:fillRect/>
            </a:stretch>
          </p:blipFill>
          <p:spPr bwMode="auto">
            <a:xfrm>
              <a:off x="3886200" y="2617965"/>
              <a:ext cx="2214239" cy="2396967"/>
            </a:xfrm>
            <a:prstGeom prst="rect">
              <a:avLst/>
            </a:prstGeom>
            <a:noFill/>
            <a:ln w="9525">
              <a:noFill/>
              <a:miter lim="800000"/>
              <a:headEnd/>
              <a:tailEnd/>
            </a:ln>
          </p:spPr>
        </p:pic>
      </p:grpSp>
      <p:pic>
        <p:nvPicPr>
          <p:cNvPr id="120834" name="Picture 2" descr="Image result for carbohydrates">
            <a:extLst>
              <a:ext uri="{FF2B5EF4-FFF2-40B4-BE49-F238E27FC236}">
                <a16:creationId xmlns:a16="http://schemas.microsoft.com/office/drawing/2014/main" id="{02970E01-1A55-48A0-8368-669A488E5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1840" y="3926045"/>
            <a:ext cx="1171016" cy="948741"/>
          </a:xfrm>
          <a:prstGeom prst="rect">
            <a:avLst/>
          </a:prstGeom>
          <a:noFill/>
          <a:extLst>
            <a:ext uri="{909E8E84-426E-40DD-AFC4-6F175D3DCCD1}">
              <a14:hiddenFill xmlns:a14="http://schemas.microsoft.com/office/drawing/2010/main">
                <a:solidFill>
                  <a:srgbClr val="FFFFFF"/>
                </a:solidFill>
              </a14:hiddenFill>
            </a:ext>
          </a:extLst>
        </p:spPr>
      </p:pic>
      <p:pic>
        <p:nvPicPr>
          <p:cNvPr id="120838" name="Picture 6" descr="plant fruit sweet food produce vegetable yellow banana bananas carbohydrates flowering plant land plant banana family cooking plantain">
            <a:extLst>
              <a:ext uri="{FF2B5EF4-FFF2-40B4-BE49-F238E27FC236}">
                <a16:creationId xmlns:a16="http://schemas.microsoft.com/office/drawing/2014/main" id="{C5D7DF60-C514-4BEC-8894-01C4BAA9D8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14916" y="5309003"/>
            <a:ext cx="1307371" cy="879298"/>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1">
            <a:extLst>
              <a:ext uri="{FF2B5EF4-FFF2-40B4-BE49-F238E27FC236}">
                <a16:creationId xmlns:a16="http://schemas.microsoft.com/office/drawing/2014/main" id="{FD97BA33-35FD-CA4F-A421-6CA469AD9FF2}"/>
              </a:ext>
            </a:extLst>
          </p:cNvPr>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t>F</a:t>
            </a:r>
            <a:r>
              <a:rPr lang="en-AU" sz="2400" b="1"/>
              <a:t>UELS REQUIRED FOR RESYNTHESIS OF ATP</a:t>
            </a:r>
            <a:endParaRPr lang="en-US" sz="2400" b="1"/>
          </a:p>
        </p:txBody>
      </p:sp>
      <p:sp>
        <p:nvSpPr>
          <p:cNvPr id="38" name="TextBox 37">
            <a:extLst>
              <a:ext uri="{FF2B5EF4-FFF2-40B4-BE49-F238E27FC236}">
                <a16:creationId xmlns:a16="http://schemas.microsoft.com/office/drawing/2014/main" id="{331124CA-C52F-474B-B5AA-264C900DBA07}"/>
              </a:ext>
            </a:extLst>
          </p:cNvPr>
          <p:cNvSpPr txBox="1"/>
          <p:nvPr/>
        </p:nvSpPr>
        <p:spPr>
          <a:xfrm rot="20942098">
            <a:off x="174759" y="939645"/>
            <a:ext cx="2707503" cy="400110"/>
          </a:xfrm>
          <a:prstGeom prst="rect">
            <a:avLst/>
          </a:prstGeom>
          <a:solidFill>
            <a:srgbClr val="FF0000"/>
          </a:solidFill>
          <a:ln>
            <a:solidFill>
              <a:schemeClr val="bg1"/>
            </a:solidFill>
          </a:ln>
        </p:spPr>
        <p:txBody>
          <a:bodyPr wrap="square" rtlCol="0">
            <a:spAutoFit/>
          </a:bodyPr>
          <a:lstStyle/>
          <a:p>
            <a:pPr algn="ctr"/>
            <a:r>
              <a:rPr lang="en-AU" sz="2000" b="1">
                <a:solidFill>
                  <a:schemeClr val="bg1"/>
                </a:solidFill>
              </a:rPr>
              <a:t>Carbohydrates (CHO)</a:t>
            </a:r>
          </a:p>
        </p:txBody>
      </p:sp>
      <p:sp>
        <p:nvSpPr>
          <p:cNvPr id="2" name="Rectangle 1">
            <a:extLst>
              <a:ext uri="{FF2B5EF4-FFF2-40B4-BE49-F238E27FC236}">
                <a16:creationId xmlns:a16="http://schemas.microsoft.com/office/drawing/2014/main" id="{EC0F517A-112F-8A48-BE3A-FE7BA1CA4FDC}"/>
              </a:ext>
            </a:extLst>
          </p:cNvPr>
          <p:cNvSpPr/>
          <p:nvPr/>
        </p:nvSpPr>
        <p:spPr>
          <a:xfrm>
            <a:off x="3548407" y="6170016"/>
            <a:ext cx="1913441" cy="184666"/>
          </a:xfrm>
          <a:prstGeom prst="rect">
            <a:avLst/>
          </a:prstGeom>
        </p:spPr>
        <p:txBody>
          <a:bodyPr wrap="square">
            <a:spAutoFit/>
          </a:bodyPr>
          <a:lstStyle/>
          <a:p>
            <a:r>
              <a:rPr lang="en-US" sz="600"/>
              <a:t>https://</a:t>
            </a:r>
            <a:r>
              <a:rPr lang="en-US" sz="600" err="1"/>
              <a:t>medlineplus.gov</a:t>
            </a:r>
            <a:r>
              <a:rPr lang="en-US" sz="600"/>
              <a:t>/</a:t>
            </a:r>
            <a:r>
              <a:rPr lang="en-US" sz="600" err="1"/>
              <a:t>ency</a:t>
            </a:r>
            <a:r>
              <a:rPr lang="en-US" sz="600"/>
              <a:t>/</a:t>
            </a:r>
            <a:r>
              <a:rPr lang="en-US" sz="600" err="1"/>
              <a:t>imagepages</a:t>
            </a:r>
            <a:r>
              <a:rPr lang="en-US" sz="600"/>
              <a:t>/19825.htm</a:t>
            </a:r>
          </a:p>
        </p:txBody>
      </p:sp>
      <p:pic>
        <p:nvPicPr>
          <p:cNvPr id="5" name="Picture 4">
            <a:extLst>
              <a:ext uri="{FF2B5EF4-FFF2-40B4-BE49-F238E27FC236}">
                <a16:creationId xmlns:a16="http://schemas.microsoft.com/office/drawing/2014/main" id="{3CB0B082-18FD-144C-A74F-46167D5CF0BF}"/>
              </a:ext>
            </a:extLst>
          </p:cNvPr>
          <p:cNvPicPr>
            <a:picLocks noChangeAspect="1"/>
          </p:cNvPicPr>
          <p:nvPr/>
        </p:nvPicPr>
        <p:blipFill>
          <a:blip r:embed="rId8"/>
          <a:stretch>
            <a:fillRect/>
          </a:stretch>
        </p:blipFill>
        <p:spPr>
          <a:xfrm>
            <a:off x="6258379" y="4857118"/>
            <a:ext cx="892956" cy="1088556"/>
          </a:xfrm>
          <a:prstGeom prst="rect">
            <a:avLst/>
          </a:prstGeom>
        </p:spPr>
      </p:pic>
      <p:sp>
        <p:nvSpPr>
          <p:cNvPr id="6" name="Rectangle 5">
            <a:extLst>
              <a:ext uri="{FF2B5EF4-FFF2-40B4-BE49-F238E27FC236}">
                <a16:creationId xmlns:a16="http://schemas.microsoft.com/office/drawing/2014/main" id="{22B99E1D-BEC5-EE4E-97C7-973E960C1399}"/>
              </a:ext>
            </a:extLst>
          </p:cNvPr>
          <p:cNvSpPr/>
          <p:nvPr/>
        </p:nvSpPr>
        <p:spPr>
          <a:xfrm>
            <a:off x="5430400" y="6131551"/>
            <a:ext cx="1913441" cy="276999"/>
          </a:xfrm>
          <a:prstGeom prst="rect">
            <a:avLst/>
          </a:prstGeom>
        </p:spPr>
        <p:txBody>
          <a:bodyPr wrap="square">
            <a:spAutoFit/>
          </a:bodyPr>
          <a:lstStyle/>
          <a:p>
            <a:r>
              <a:rPr lang="en-US" sz="600"/>
              <a:t>https://</a:t>
            </a:r>
            <a:r>
              <a:rPr lang="en-US" sz="600" err="1"/>
              <a:t>pixabay.com</a:t>
            </a:r>
            <a:r>
              <a:rPr lang="en-US" sz="600"/>
              <a:t>/illustrations/man-muscles-fitness-studio-sixpack-3133301/</a:t>
            </a:r>
          </a:p>
        </p:txBody>
      </p:sp>
    </p:spTree>
    <p:extLst>
      <p:ext uri="{BB962C8B-B14F-4D97-AF65-F5344CB8AC3E}">
        <p14:creationId xmlns:p14="http://schemas.microsoft.com/office/powerpoint/2010/main" val="423879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982142"/>
            <a:ext cx="8777318" cy="1457315"/>
          </a:xfrm>
          <a:solidFill>
            <a:schemeClr val="bg1"/>
          </a:solidFill>
          <a:ln w="28575">
            <a:solidFill>
              <a:srgbClr val="7030A0"/>
            </a:solidFill>
          </a:ln>
        </p:spPr>
        <p:txBody>
          <a:bodyPr>
            <a:normAutofit/>
          </a:bodyPr>
          <a:lstStyle/>
          <a:p>
            <a:pPr>
              <a:buNone/>
              <a:defRPr/>
            </a:pPr>
            <a:r>
              <a:rPr lang="en-AU" sz="2000" b="1">
                <a:solidFill>
                  <a:srgbClr val="C00000"/>
                </a:solidFill>
              </a:rPr>
              <a:t>GLYCEMIC INDEX (GI)</a:t>
            </a:r>
          </a:p>
          <a:p>
            <a:pPr>
              <a:defRPr/>
            </a:pPr>
            <a:r>
              <a:rPr lang="en-AU" sz="1800"/>
              <a:t>Ranking of carbohydrates based on their immediate effect on blood glucose (blood sugar) levels.</a:t>
            </a:r>
          </a:p>
          <a:p>
            <a:pPr>
              <a:defRPr/>
            </a:pPr>
            <a:r>
              <a:rPr lang="en-AU" sz="1800"/>
              <a:t>Measured on a scale of 1 – 100</a:t>
            </a:r>
          </a:p>
        </p:txBody>
      </p:sp>
      <p:sp>
        <p:nvSpPr>
          <p:cNvPr id="13" name="Footer Placeholder 12"/>
          <p:cNvSpPr>
            <a:spLocks noGrp="1"/>
          </p:cNvSpPr>
          <p:nvPr>
            <p:ph type="ftr" sz="quarter" idx="11"/>
          </p:nvPr>
        </p:nvSpPr>
        <p:spPr>
          <a:xfrm>
            <a:off x="2438400" y="6492875"/>
            <a:ext cx="2895600" cy="365125"/>
          </a:xfrm>
        </p:spPr>
        <p:txBody>
          <a:bodyPr/>
          <a:lstStyle/>
          <a:p>
            <a:r>
              <a:rPr lang="en-US"/>
              <a:t>©PE STUDIES RESOURCES</a:t>
            </a:r>
          </a:p>
        </p:txBody>
      </p:sp>
      <p:sp>
        <p:nvSpPr>
          <p:cNvPr id="12" name="Slide Number Placeholder 11"/>
          <p:cNvSpPr>
            <a:spLocks noGrp="1"/>
          </p:cNvSpPr>
          <p:nvPr>
            <p:ph type="sldNum" sz="quarter" idx="12"/>
          </p:nvPr>
        </p:nvSpPr>
        <p:spPr/>
        <p:txBody>
          <a:bodyPr/>
          <a:lstStyle/>
          <a:p>
            <a:fld id="{B6F15528-21DE-4FAA-801E-634DDDAF4B2B}" type="slidenum">
              <a:rPr lang="en-US" smtClean="0"/>
              <a:pPr/>
              <a:t>79</a:t>
            </a:fld>
            <a:endParaRPr lang="en-US"/>
          </a:p>
        </p:txBody>
      </p:sp>
      <p:sp>
        <p:nvSpPr>
          <p:cNvPr id="9" name="Rectangle 8"/>
          <p:cNvSpPr/>
          <p:nvPr/>
        </p:nvSpPr>
        <p:spPr>
          <a:xfrm>
            <a:off x="6143636" y="2500306"/>
            <a:ext cx="2786082" cy="209288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20040" lvl="1" indent="-320040" algn="ctr">
              <a:buClr>
                <a:schemeClr val="accent1"/>
              </a:buClr>
              <a:buSzPct val="70000"/>
              <a:defRPr/>
            </a:pPr>
            <a:r>
              <a:rPr lang="en-AU" sz="2000" b="1">
                <a:solidFill>
                  <a:srgbClr val="FF0000"/>
                </a:solidFill>
              </a:rPr>
              <a:t>HIGH GI FOODS</a:t>
            </a:r>
          </a:p>
          <a:p>
            <a:pPr marL="320040" lvl="1" indent="-320040">
              <a:buClr>
                <a:schemeClr val="accent1"/>
              </a:buClr>
              <a:buSzPct val="70000"/>
              <a:buFont typeface="Arial" pitchFamily="34" charset="0"/>
              <a:buChar char="•"/>
              <a:defRPr/>
            </a:pPr>
            <a:r>
              <a:rPr lang="en-AU"/>
              <a:t>Pure glucose which has a GI of 100</a:t>
            </a:r>
          </a:p>
          <a:p>
            <a:pPr marL="320040" lvl="1" indent="-320040">
              <a:buClr>
                <a:schemeClr val="accent1"/>
              </a:buClr>
              <a:buSzPct val="70000"/>
              <a:buFont typeface="Arial" pitchFamily="34" charset="0"/>
              <a:buChar char="•"/>
              <a:defRPr/>
            </a:pPr>
            <a:r>
              <a:rPr lang="en-AU"/>
              <a:t>Honey</a:t>
            </a:r>
          </a:p>
          <a:p>
            <a:pPr marL="320040" lvl="1" indent="-320040">
              <a:buClr>
                <a:schemeClr val="accent1"/>
              </a:buClr>
              <a:buSzPct val="70000"/>
              <a:buFont typeface="Arial" pitchFamily="34" charset="0"/>
              <a:buChar char="•"/>
              <a:defRPr/>
            </a:pPr>
            <a:r>
              <a:rPr lang="en-AU"/>
              <a:t>White bread</a:t>
            </a:r>
          </a:p>
          <a:p>
            <a:pPr marL="320040" lvl="1" indent="-320040">
              <a:buClr>
                <a:schemeClr val="accent1"/>
              </a:buClr>
              <a:buSzPct val="70000"/>
              <a:buFont typeface="Arial" pitchFamily="34" charset="0"/>
              <a:buChar char="•"/>
              <a:defRPr/>
            </a:pPr>
            <a:r>
              <a:rPr lang="en-AU"/>
              <a:t>White rice</a:t>
            </a:r>
          </a:p>
          <a:p>
            <a:pPr marL="320040" lvl="1" indent="-320040">
              <a:buClr>
                <a:schemeClr val="accent1"/>
              </a:buClr>
              <a:buSzPct val="70000"/>
              <a:buFont typeface="Arial" pitchFamily="34" charset="0"/>
              <a:buChar char="•"/>
              <a:defRPr/>
            </a:pPr>
            <a:r>
              <a:rPr lang="en-AU"/>
              <a:t>Gel shot</a:t>
            </a:r>
          </a:p>
        </p:txBody>
      </p:sp>
      <p:sp>
        <p:nvSpPr>
          <p:cNvPr id="10" name="Rectangle 9"/>
          <p:cNvSpPr/>
          <p:nvPr/>
        </p:nvSpPr>
        <p:spPr>
          <a:xfrm>
            <a:off x="3071802" y="2500306"/>
            <a:ext cx="2928942" cy="209288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20040" lvl="1" indent="-320040" algn="ctr">
              <a:buClr>
                <a:schemeClr val="accent1"/>
              </a:buClr>
              <a:buSzPct val="70000"/>
              <a:defRPr/>
            </a:pPr>
            <a:r>
              <a:rPr lang="en-AU" sz="2000" b="1">
                <a:solidFill>
                  <a:srgbClr val="FF0000"/>
                </a:solidFill>
              </a:rPr>
              <a:t>MODERATE GI FOODS</a:t>
            </a:r>
          </a:p>
          <a:p>
            <a:pPr marL="320040" lvl="1" indent="-320040">
              <a:buClr>
                <a:schemeClr val="accent1"/>
              </a:buClr>
              <a:buSzPct val="70000"/>
              <a:buFont typeface="Arial" pitchFamily="34" charset="0"/>
              <a:buChar char="•"/>
              <a:defRPr/>
            </a:pPr>
            <a:r>
              <a:rPr lang="en-AU"/>
              <a:t>Corn</a:t>
            </a:r>
          </a:p>
          <a:p>
            <a:pPr marL="320040" lvl="1" indent="-320040">
              <a:buClr>
                <a:schemeClr val="accent1"/>
              </a:buClr>
              <a:buSzPct val="70000"/>
              <a:buFont typeface="Arial" pitchFamily="34" charset="0"/>
              <a:buChar char="•"/>
              <a:defRPr/>
            </a:pPr>
            <a:r>
              <a:rPr lang="en-AU"/>
              <a:t>Peas</a:t>
            </a:r>
          </a:p>
          <a:p>
            <a:pPr marL="320040" lvl="1" indent="-320040">
              <a:buClr>
                <a:schemeClr val="accent1"/>
              </a:buClr>
              <a:buSzPct val="70000"/>
              <a:buFont typeface="Arial" pitchFamily="34" charset="0"/>
              <a:buChar char="•"/>
              <a:defRPr/>
            </a:pPr>
            <a:r>
              <a:rPr lang="en-AU"/>
              <a:t>White pasta</a:t>
            </a:r>
          </a:p>
          <a:p>
            <a:pPr marL="320040" lvl="1" indent="-320040">
              <a:buClr>
                <a:schemeClr val="accent1"/>
              </a:buClr>
              <a:buSzPct val="70000"/>
              <a:buFont typeface="Arial" pitchFamily="34" charset="0"/>
              <a:buChar char="•"/>
              <a:defRPr/>
            </a:pPr>
            <a:r>
              <a:rPr lang="en-AU"/>
              <a:t>Sweet potatoes</a:t>
            </a:r>
          </a:p>
          <a:p>
            <a:pPr marL="320040" lvl="1" indent="-320040">
              <a:buClr>
                <a:schemeClr val="accent1"/>
              </a:buClr>
              <a:buSzPct val="70000"/>
              <a:buFont typeface="Arial" pitchFamily="34" charset="0"/>
              <a:buChar char="•"/>
              <a:defRPr/>
            </a:pPr>
            <a:r>
              <a:rPr lang="en-AU"/>
              <a:t>Oranges</a:t>
            </a:r>
          </a:p>
          <a:p>
            <a:pPr marL="320040" lvl="1" indent="-320040">
              <a:buClr>
                <a:schemeClr val="accent1"/>
              </a:buClr>
              <a:buSzPct val="70000"/>
              <a:buFont typeface="Arial" pitchFamily="34" charset="0"/>
              <a:buChar char="•"/>
              <a:defRPr/>
            </a:pPr>
            <a:r>
              <a:rPr lang="en-AU"/>
              <a:t>Oatmeal</a:t>
            </a:r>
          </a:p>
        </p:txBody>
      </p:sp>
      <p:sp>
        <p:nvSpPr>
          <p:cNvPr id="11" name="Rectangle 10"/>
          <p:cNvSpPr/>
          <p:nvPr/>
        </p:nvSpPr>
        <p:spPr>
          <a:xfrm>
            <a:off x="142860" y="2500306"/>
            <a:ext cx="2786066" cy="209288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20040" lvl="1" indent="-320040" algn="ctr">
              <a:buClr>
                <a:schemeClr val="accent1"/>
              </a:buClr>
              <a:buSzPct val="70000"/>
              <a:defRPr/>
            </a:pPr>
            <a:r>
              <a:rPr lang="en-AU" sz="2000" b="1">
                <a:solidFill>
                  <a:srgbClr val="FF0000"/>
                </a:solidFill>
              </a:rPr>
              <a:t>LOW GI FOODS</a:t>
            </a:r>
          </a:p>
          <a:p>
            <a:pPr marL="320040" lvl="1" indent="-320040">
              <a:buClr>
                <a:schemeClr val="accent1"/>
              </a:buClr>
              <a:buSzPct val="70000"/>
              <a:buFont typeface="Arial" pitchFamily="34" charset="0"/>
              <a:buChar char="•"/>
              <a:defRPr/>
            </a:pPr>
            <a:r>
              <a:rPr lang="en-AU"/>
              <a:t>Apples</a:t>
            </a:r>
          </a:p>
          <a:p>
            <a:pPr marL="320040" lvl="1" indent="-320040">
              <a:buClr>
                <a:schemeClr val="accent1"/>
              </a:buClr>
              <a:buSzPct val="70000"/>
              <a:buFont typeface="Arial" pitchFamily="34" charset="0"/>
              <a:buChar char="•"/>
              <a:defRPr/>
            </a:pPr>
            <a:r>
              <a:rPr lang="en-AU"/>
              <a:t>Lentils</a:t>
            </a:r>
          </a:p>
          <a:p>
            <a:pPr marL="320040" lvl="1" indent="-320040">
              <a:buClr>
                <a:schemeClr val="accent1"/>
              </a:buClr>
              <a:buSzPct val="70000"/>
              <a:buFont typeface="Arial" pitchFamily="34" charset="0"/>
              <a:buChar char="•"/>
              <a:defRPr/>
            </a:pPr>
            <a:r>
              <a:rPr lang="en-AU"/>
              <a:t>Kidney beans</a:t>
            </a:r>
          </a:p>
          <a:p>
            <a:pPr marL="320040" lvl="1" indent="-320040">
              <a:buClr>
                <a:schemeClr val="accent1"/>
              </a:buClr>
              <a:buSzPct val="70000"/>
              <a:buFont typeface="Arial" pitchFamily="34" charset="0"/>
              <a:buChar char="•"/>
              <a:defRPr/>
            </a:pPr>
            <a:r>
              <a:rPr lang="en-AU"/>
              <a:t>Peanuts</a:t>
            </a:r>
          </a:p>
          <a:p>
            <a:pPr marL="320040" lvl="1" indent="-320040">
              <a:buClr>
                <a:schemeClr val="accent1"/>
              </a:buClr>
              <a:buSzPct val="70000"/>
              <a:buFont typeface="Arial" pitchFamily="34" charset="0"/>
              <a:buChar char="•"/>
              <a:defRPr/>
            </a:pPr>
            <a:r>
              <a:rPr lang="en-AU"/>
              <a:t>Navy beans</a:t>
            </a:r>
          </a:p>
          <a:p>
            <a:pPr marL="320040" lvl="1" indent="-320040">
              <a:buClr>
                <a:schemeClr val="accent1"/>
              </a:buClr>
              <a:buSzPct val="70000"/>
              <a:buFont typeface="Arial" pitchFamily="34" charset="0"/>
              <a:buChar char="•"/>
              <a:defRPr/>
            </a:pPr>
            <a:r>
              <a:rPr lang="en-AU"/>
              <a:t>Sausages</a:t>
            </a:r>
          </a:p>
        </p:txBody>
      </p:sp>
      <p:pic>
        <p:nvPicPr>
          <p:cNvPr id="113666" name="Picture 2" descr="http://www.restaurantwidow.com/images/2007/05/29/pasta.jpg"/>
          <p:cNvPicPr>
            <a:picLocks noChangeAspect="1" noChangeArrowheads="1"/>
          </p:cNvPicPr>
          <p:nvPr/>
        </p:nvPicPr>
        <p:blipFill>
          <a:blip r:embed="rId3" cstate="print"/>
          <a:srcRect/>
          <a:stretch>
            <a:fillRect/>
          </a:stretch>
        </p:blipFill>
        <p:spPr bwMode="auto">
          <a:xfrm>
            <a:off x="3071802" y="4714885"/>
            <a:ext cx="2928958" cy="1457315"/>
          </a:xfrm>
          <a:prstGeom prst="rect">
            <a:avLst/>
          </a:prstGeom>
          <a:noFill/>
        </p:spPr>
      </p:pic>
      <p:pic>
        <p:nvPicPr>
          <p:cNvPr id="113668" name="Picture 4" descr="http://www.mccullagh.org/db9/1ds2-4/kidney-beans.jpg"/>
          <p:cNvPicPr>
            <a:picLocks noChangeAspect="1" noChangeArrowheads="1"/>
          </p:cNvPicPr>
          <p:nvPr/>
        </p:nvPicPr>
        <p:blipFill>
          <a:blip r:embed="rId4" cstate="print"/>
          <a:srcRect/>
          <a:stretch>
            <a:fillRect/>
          </a:stretch>
        </p:blipFill>
        <p:spPr bwMode="auto">
          <a:xfrm>
            <a:off x="142844" y="4714885"/>
            <a:ext cx="2786082" cy="1457315"/>
          </a:xfrm>
          <a:prstGeom prst="rect">
            <a:avLst/>
          </a:prstGeom>
          <a:noFill/>
        </p:spPr>
      </p:pic>
      <p:pic>
        <p:nvPicPr>
          <p:cNvPr id="14" name="Picture 2" descr="C:\Program Files\Microsoft Office\MEDIA\CAGCAT10\j0185604.wmf">
            <a:hlinkClick r:id="rId5" action="ppaction://hlinksldjump"/>
          </p:cNvPr>
          <p:cNvPicPr>
            <a:picLocks noChangeAspect="1" noChangeArrowheads="1"/>
          </p:cNvPicPr>
          <p:nvPr/>
        </p:nvPicPr>
        <p:blipFill>
          <a:blip r:embed="rId6" cstate="print"/>
          <a:srcRect/>
          <a:stretch>
            <a:fillRect/>
          </a:stretch>
        </p:blipFill>
        <p:spPr bwMode="auto">
          <a:xfrm>
            <a:off x="152400" y="6337001"/>
            <a:ext cx="457501" cy="457955"/>
          </a:xfrm>
          <a:prstGeom prst="rect">
            <a:avLst/>
          </a:prstGeom>
          <a:noFill/>
        </p:spPr>
      </p:pic>
      <p:sp>
        <p:nvSpPr>
          <p:cNvPr id="15" name="TextBox 14">
            <a:hlinkClick r:id="rId5" action="ppaction://hlinksldjump"/>
          </p:cNvPr>
          <p:cNvSpPr txBox="1"/>
          <p:nvPr/>
        </p:nvSpPr>
        <p:spPr>
          <a:xfrm>
            <a:off x="0" y="6718756"/>
            <a:ext cx="838200" cy="215444"/>
          </a:xfrm>
          <a:prstGeom prst="rect">
            <a:avLst/>
          </a:prstGeom>
          <a:noFill/>
        </p:spPr>
        <p:txBody>
          <a:bodyPr wrap="square" rtlCol="0">
            <a:spAutoFit/>
          </a:bodyPr>
          <a:lstStyle/>
          <a:p>
            <a:pPr algn="ctr"/>
            <a:r>
              <a:rPr lang="en-AU" sz="800"/>
              <a:t>Home</a:t>
            </a:r>
            <a:endParaRPr lang="en-US" sz="800"/>
          </a:p>
        </p:txBody>
      </p:sp>
      <p:sp>
        <p:nvSpPr>
          <p:cNvPr id="16" name="Title 1">
            <a:extLst>
              <a:ext uri="{FF2B5EF4-FFF2-40B4-BE49-F238E27FC236}">
                <a16:creationId xmlns:a16="http://schemas.microsoft.com/office/drawing/2014/main" id="{6F01B5D4-78E6-FD49-B04A-BFA8E9BF8803}"/>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a:p>
        </p:txBody>
      </p:sp>
      <p:pic>
        <p:nvPicPr>
          <p:cNvPr id="17" name="Picture 2" descr="Image result for gel shot">
            <a:extLst>
              <a:ext uri="{FF2B5EF4-FFF2-40B4-BE49-F238E27FC236}">
                <a16:creationId xmlns:a16="http://schemas.microsoft.com/office/drawing/2014/main" id="{D91E2ACB-87F7-4C41-807F-9E670B0A1D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1777" y="4714885"/>
            <a:ext cx="2833539" cy="14573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188552D-4631-D94A-AA1F-0BCC285825E3}"/>
              </a:ext>
            </a:extLst>
          </p:cNvPr>
          <p:cNvSpPr/>
          <p:nvPr/>
        </p:nvSpPr>
        <p:spPr>
          <a:xfrm>
            <a:off x="7016865" y="6172199"/>
            <a:ext cx="2430016" cy="184666"/>
          </a:xfrm>
          <a:prstGeom prst="rect">
            <a:avLst/>
          </a:prstGeom>
        </p:spPr>
        <p:txBody>
          <a:bodyPr wrap="square">
            <a:spAutoFit/>
          </a:bodyPr>
          <a:lstStyle/>
          <a:p>
            <a:r>
              <a:rPr lang="en-AU" sz="600"/>
              <a:t>https://www.cranksports.com/products/eGel/comp/efs.asp</a:t>
            </a:r>
          </a:p>
        </p:txBody>
      </p:sp>
      <p:sp>
        <p:nvSpPr>
          <p:cNvPr id="3" name="Rectangle 2">
            <a:extLst>
              <a:ext uri="{FF2B5EF4-FFF2-40B4-BE49-F238E27FC236}">
                <a16:creationId xmlns:a16="http://schemas.microsoft.com/office/drawing/2014/main" id="{7E0E49E7-D36C-5F4D-A8CC-239AB4A9EDDC}"/>
              </a:ext>
            </a:extLst>
          </p:cNvPr>
          <p:cNvSpPr/>
          <p:nvPr/>
        </p:nvSpPr>
        <p:spPr>
          <a:xfrm>
            <a:off x="4658096" y="6177932"/>
            <a:ext cx="1385316" cy="184666"/>
          </a:xfrm>
          <a:prstGeom prst="rect">
            <a:avLst/>
          </a:prstGeom>
        </p:spPr>
        <p:txBody>
          <a:bodyPr wrap="none">
            <a:spAutoFit/>
          </a:bodyPr>
          <a:lstStyle/>
          <a:p>
            <a:r>
              <a:rPr lang="en-US" sz="600"/>
              <a:t>https://</a:t>
            </a:r>
            <a:r>
              <a:rPr lang="en-US" sz="600" err="1"/>
              <a:t>pxhere.com</a:t>
            </a:r>
            <a:r>
              <a:rPr lang="en-US" sz="600"/>
              <a:t>/</a:t>
            </a:r>
            <a:r>
              <a:rPr lang="en-US" sz="600" err="1"/>
              <a:t>en</a:t>
            </a:r>
            <a:r>
              <a:rPr lang="en-US" sz="600"/>
              <a:t>/photo/807306</a:t>
            </a:r>
          </a:p>
        </p:txBody>
      </p:sp>
      <p:sp>
        <p:nvSpPr>
          <p:cNvPr id="4" name="Rectangle 3">
            <a:extLst>
              <a:ext uri="{FF2B5EF4-FFF2-40B4-BE49-F238E27FC236}">
                <a16:creationId xmlns:a16="http://schemas.microsoft.com/office/drawing/2014/main" id="{08B9CCDD-928F-864D-AADE-C6098B8DA259}"/>
              </a:ext>
            </a:extLst>
          </p:cNvPr>
          <p:cNvSpPr/>
          <p:nvPr/>
        </p:nvSpPr>
        <p:spPr>
          <a:xfrm>
            <a:off x="1388810" y="6172199"/>
            <a:ext cx="1587294" cy="184666"/>
          </a:xfrm>
          <a:prstGeom prst="rect">
            <a:avLst/>
          </a:prstGeom>
        </p:spPr>
        <p:txBody>
          <a:bodyPr wrap="none">
            <a:spAutoFit/>
          </a:bodyPr>
          <a:lstStyle/>
          <a:p>
            <a:r>
              <a:rPr lang="en-US" sz="600"/>
              <a:t>https://</a:t>
            </a:r>
            <a:r>
              <a:rPr lang="en-US" sz="600" err="1"/>
              <a:t>pixnio.com</a:t>
            </a:r>
            <a:r>
              <a:rPr lang="en-US" sz="600"/>
              <a:t>/flora-plants/seeds/lentils</a:t>
            </a:r>
          </a:p>
        </p:txBody>
      </p:sp>
    </p:spTree>
    <p:extLst>
      <p:ext uri="{BB962C8B-B14F-4D97-AF65-F5344CB8AC3E}">
        <p14:creationId xmlns:p14="http://schemas.microsoft.com/office/powerpoint/2010/main" val="103390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8</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 name="Rectangle 1">
            <a:extLst>
              <a:ext uri="{FF2B5EF4-FFF2-40B4-BE49-F238E27FC236}">
                <a16:creationId xmlns:a16="http://schemas.microsoft.com/office/drawing/2014/main" id="{CB986205-EAAF-479E-8D1E-47993D7B96CC}"/>
              </a:ext>
            </a:extLst>
          </p:cNvPr>
          <p:cNvSpPr/>
          <p:nvPr/>
        </p:nvSpPr>
        <p:spPr>
          <a:xfrm>
            <a:off x="242580" y="1418246"/>
            <a:ext cx="4329420"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t>Fitness, Health &amp; Wellness</a:t>
            </a:r>
            <a:endParaRPr lang="en-GB" sz="2000" b="1" dirty="0">
              <a:solidFill>
                <a:prstClr val="black"/>
              </a:solidFill>
              <a:cs typeface="Arial" charset="0"/>
            </a:endParaRPr>
          </a:p>
          <a:p>
            <a:pPr fontAlgn="base">
              <a:spcBef>
                <a:spcPct val="0"/>
              </a:spcBef>
              <a:spcAft>
                <a:spcPct val="0"/>
              </a:spcAft>
            </a:pPr>
            <a:endParaRPr lang="en-GB" sz="1000" dirty="0">
              <a:solidFill>
                <a:prstClr val="black"/>
              </a:solidFill>
              <a:cs typeface="Arial" charset="0"/>
            </a:endParaRPr>
          </a:p>
          <a:p>
            <a:pPr marL="342900" indent="-342900" fontAlgn="base">
              <a:spcBef>
                <a:spcPct val="0"/>
              </a:spcBef>
              <a:spcAft>
                <a:spcPct val="0"/>
              </a:spcAft>
              <a:buFont typeface="Arial" panose="020B0604020202020204" pitchFamily="34" charset="0"/>
              <a:buChar char="•"/>
            </a:pPr>
            <a:r>
              <a:rPr lang="en-GB" dirty="0">
                <a:solidFill>
                  <a:prstClr val="black"/>
                </a:solidFill>
                <a:cs typeface="Arial" charset="0"/>
              </a:rPr>
              <a:t>Being physically fit is only one dimension of health</a:t>
            </a:r>
          </a:p>
          <a:p>
            <a:pPr marL="342900" indent="-342900" fontAlgn="base">
              <a:spcBef>
                <a:spcPct val="0"/>
              </a:spcBef>
              <a:spcAft>
                <a:spcPct val="0"/>
              </a:spcAft>
              <a:buFont typeface="Arial" panose="020B0604020202020204" pitchFamily="34" charset="0"/>
              <a:buChar char="•"/>
            </a:pPr>
            <a:r>
              <a:rPr lang="en-GB" dirty="0">
                <a:solidFill>
                  <a:prstClr val="black"/>
                </a:solidFill>
                <a:cs typeface="Arial" charset="0"/>
              </a:rPr>
              <a:t>Fitness is difficult to define as it means different things to different people in different contexts</a:t>
            </a:r>
          </a:p>
        </p:txBody>
      </p:sp>
      <p:pic>
        <p:nvPicPr>
          <p:cNvPr id="9" name="Picture 2" descr="File:2017 London Marathon - Jessica Trengove.jpg">
            <a:extLst>
              <a:ext uri="{FF2B5EF4-FFF2-40B4-BE49-F238E27FC236}">
                <a16:creationId xmlns:a16="http://schemas.microsoft.com/office/drawing/2014/main" id="{A2EF9855-49FE-4DA9-8FCA-30EFF7E562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25" b="27159"/>
          <a:stretch/>
        </p:blipFill>
        <p:spPr bwMode="auto">
          <a:xfrm>
            <a:off x="4645273" y="1060618"/>
            <a:ext cx="4329420" cy="51957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4F07B65-8198-4EBD-BBA5-814965D5BCF9}"/>
              </a:ext>
            </a:extLst>
          </p:cNvPr>
          <p:cNvSpPr/>
          <p:nvPr/>
        </p:nvSpPr>
        <p:spPr>
          <a:xfrm>
            <a:off x="6078570" y="6216134"/>
            <a:ext cx="3217830" cy="184666"/>
          </a:xfrm>
          <a:prstGeom prst="rect">
            <a:avLst/>
          </a:prstGeom>
        </p:spPr>
        <p:txBody>
          <a:bodyPr wrap="square">
            <a:spAutoFit/>
          </a:bodyPr>
          <a:lstStyle/>
          <a:p>
            <a:r>
              <a:rPr lang="en-AU" sz="600" dirty="0"/>
              <a:t>https://commons.wikimedia.org/wiki/File:2017_London_Marathon_-_Jessica_Trengove.jpg</a:t>
            </a:r>
          </a:p>
        </p:txBody>
      </p:sp>
      <p:sp>
        <p:nvSpPr>
          <p:cNvPr id="12" name="Rectangle 2">
            <a:extLst>
              <a:ext uri="{FF2B5EF4-FFF2-40B4-BE49-F238E27FC236}">
                <a16:creationId xmlns:a16="http://schemas.microsoft.com/office/drawing/2014/main" id="{ABF363F4-4772-794D-BB3E-4C7F750BA1E5}"/>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
        <p:nvSpPr>
          <p:cNvPr id="3" name="Rectangle 2">
            <a:extLst>
              <a:ext uri="{FF2B5EF4-FFF2-40B4-BE49-F238E27FC236}">
                <a16:creationId xmlns:a16="http://schemas.microsoft.com/office/drawing/2014/main" id="{F8EFD2A4-CCD6-4648-BDFE-E9B631F9FC33}"/>
              </a:ext>
            </a:extLst>
          </p:cNvPr>
          <p:cNvSpPr/>
          <p:nvPr/>
        </p:nvSpPr>
        <p:spPr>
          <a:xfrm>
            <a:off x="236049" y="3886200"/>
            <a:ext cx="4329420" cy="1477328"/>
          </a:xfrm>
          <a:prstGeom prst="rect">
            <a:avLst/>
          </a:prstGeom>
          <a:solidFill>
            <a:srgbClr val="FFFF00"/>
          </a:solidFill>
          <a:ln>
            <a:solidFill>
              <a:schemeClr val="tx1"/>
            </a:solidFill>
          </a:ln>
        </p:spPr>
        <p:txBody>
          <a:bodyPr wrap="square">
            <a:spAutoFit/>
          </a:bodyPr>
          <a:lstStyle/>
          <a:p>
            <a:pPr fontAlgn="base">
              <a:spcBef>
                <a:spcPct val="0"/>
              </a:spcBef>
              <a:spcAft>
                <a:spcPct val="0"/>
              </a:spcAft>
            </a:pPr>
            <a:r>
              <a:rPr lang="en-GB" dirty="0">
                <a:solidFill>
                  <a:prstClr val="black"/>
                </a:solidFill>
                <a:cs typeface="Arial" charset="0"/>
              </a:rPr>
              <a:t>A widely accepted definition of fitness</a:t>
            </a:r>
          </a:p>
          <a:p>
            <a:pPr fontAlgn="base">
              <a:spcBef>
                <a:spcPct val="0"/>
              </a:spcBef>
              <a:spcAft>
                <a:spcPct val="0"/>
              </a:spcAft>
            </a:pPr>
            <a:r>
              <a:rPr lang="en-GB" dirty="0">
                <a:solidFill>
                  <a:prstClr val="black"/>
                </a:solidFill>
                <a:cs typeface="Arial" charset="0"/>
              </a:rPr>
              <a:t>is ‘the ability to perform moderate to </a:t>
            </a:r>
          </a:p>
          <a:p>
            <a:pPr fontAlgn="base">
              <a:spcBef>
                <a:spcPct val="0"/>
              </a:spcBef>
              <a:spcAft>
                <a:spcPct val="0"/>
              </a:spcAft>
            </a:pPr>
            <a:r>
              <a:rPr lang="en-GB" dirty="0">
                <a:solidFill>
                  <a:prstClr val="black"/>
                </a:solidFill>
                <a:cs typeface="Arial" charset="0"/>
              </a:rPr>
              <a:t>vigorous levels of physical activity </a:t>
            </a:r>
          </a:p>
          <a:p>
            <a:pPr fontAlgn="base">
              <a:spcBef>
                <a:spcPct val="0"/>
              </a:spcBef>
              <a:spcAft>
                <a:spcPct val="0"/>
              </a:spcAft>
            </a:pPr>
            <a:r>
              <a:rPr lang="en-GB" dirty="0">
                <a:solidFill>
                  <a:prstClr val="black"/>
                </a:solidFill>
                <a:cs typeface="Arial" charset="0"/>
              </a:rPr>
              <a:t>without undue fatigue, &amp; the capability</a:t>
            </a:r>
          </a:p>
          <a:p>
            <a:pPr fontAlgn="base">
              <a:spcBef>
                <a:spcPct val="0"/>
              </a:spcBef>
              <a:spcAft>
                <a:spcPct val="0"/>
              </a:spcAft>
            </a:pPr>
            <a:r>
              <a:rPr lang="en-GB" dirty="0">
                <a:solidFill>
                  <a:prstClr val="black"/>
                </a:solidFill>
                <a:cs typeface="Arial" charset="0"/>
              </a:rPr>
              <a:t>of maintaining such ability throughout life’</a:t>
            </a:r>
          </a:p>
        </p:txBody>
      </p:sp>
    </p:spTree>
    <p:extLst>
      <p:ext uri="{BB962C8B-B14F-4D97-AF65-F5344CB8AC3E}">
        <p14:creationId xmlns:p14="http://schemas.microsoft.com/office/powerpoint/2010/main" val="408164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828081"/>
            <a:ext cx="8839200" cy="3139321"/>
          </a:xfrm>
          <a:prstGeom prst="rect">
            <a:avLst/>
          </a:prstGeom>
          <a:solidFill>
            <a:schemeClr val="tx1"/>
          </a:solidFill>
          <a:ln>
            <a:solidFill>
              <a:schemeClr val="bg1"/>
            </a:solidFill>
          </a:ln>
        </p:spPr>
        <p:style>
          <a:lnRef idx="3">
            <a:schemeClr val="lt1"/>
          </a:lnRef>
          <a:fillRef idx="1">
            <a:schemeClr val="dk1"/>
          </a:fillRef>
          <a:effectRef idx="1">
            <a:schemeClr val="dk1"/>
          </a:effectRef>
          <a:fontRef idx="minor">
            <a:schemeClr val="lt1"/>
          </a:fontRef>
        </p:style>
        <p:txBody>
          <a:bodyPr wrap="square">
            <a:spAutoFit/>
          </a:bodyPr>
          <a:lstStyle/>
          <a:p>
            <a:pPr>
              <a:defRPr/>
            </a:pPr>
            <a:r>
              <a:rPr lang="en-AU" b="1" dirty="0">
                <a:solidFill>
                  <a:srgbClr val="FFFF00"/>
                </a:solidFill>
                <a:latin typeface="+mn-lt"/>
              </a:rPr>
              <a:t>HIGH GI FOODS</a:t>
            </a:r>
          </a:p>
          <a:p>
            <a:pPr marL="342900" indent="-342900">
              <a:buFont typeface="Arial" panose="020B0604020202020204" pitchFamily="34" charset="0"/>
              <a:buChar char="•"/>
              <a:defRPr/>
            </a:pPr>
            <a:r>
              <a:rPr lang="en-AU" u="sng" dirty="0">
                <a:solidFill>
                  <a:srgbClr val="92D050"/>
                </a:solidFill>
                <a:latin typeface="+mn-lt"/>
              </a:rPr>
              <a:t>Break down quickly during digestion – therefore have immediate effect on increasing blood sugar levels</a:t>
            </a:r>
          </a:p>
          <a:p>
            <a:pPr marL="342900" indent="-342900">
              <a:buFont typeface="Arial" panose="020B0604020202020204" pitchFamily="34" charset="0"/>
              <a:buChar char="•"/>
              <a:defRPr/>
            </a:pPr>
            <a:r>
              <a:rPr lang="en-AU" dirty="0">
                <a:solidFill>
                  <a:schemeClr val="bg1"/>
                </a:solidFill>
                <a:latin typeface="+mn-lt"/>
              </a:rPr>
              <a:t>Best consumed during and immediately after the event</a:t>
            </a:r>
          </a:p>
          <a:p>
            <a:pPr marL="800100" lvl="1" indent="-342900">
              <a:buFont typeface="Cambria Math" panose="02040503050406030204" pitchFamily="18" charset="0"/>
              <a:buChar char="⎯"/>
              <a:defRPr/>
            </a:pPr>
            <a:r>
              <a:rPr lang="en-AU" b="1" dirty="0">
                <a:solidFill>
                  <a:srgbClr val="FF0000"/>
                </a:solidFill>
                <a:latin typeface="+mn-lt"/>
              </a:rPr>
              <a:t>DURING EXERCISE</a:t>
            </a:r>
          </a:p>
          <a:p>
            <a:pPr marL="1257300" lvl="2" indent="-342900">
              <a:buFont typeface="Wingdings" pitchFamily="2" charset="2"/>
              <a:buChar char="§"/>
              <a:defRPr/>
            </a:pPr>
            <a:r>
              <a:rPr lang="en-AU" dirty="0">
                <a:solidFill>
                  <a:schemeClr val="bg1"/>
                </a:solidFill>
              </a:rPr>
              <a:t>Rapid absorption and release of energy into bloodstream provides opportunity to top up glycogen stores, helping to delay the depletion of glycogen stores</a:t>
            </a:r>
          </a:p>
          <a:p>
            <a:pPr marL="800100" lvl="1" indent="-342900">
              <a:buFont typeface="Cambria Math" panose="02040503050406030204" pitchFamily="18" charset="0"/>
              <a:buChar char="⎯"/>
              <a:defRPr/>
            </a:pPr>
            <a:r>
              <a:rPr lang="en-AU" b="1" dirty="0">
                <a:solidFill>
                  <a:srgbClr val="FF0000"/>
                </a:solidFill>
                <a:latin typeface="+mn-lt"/>
              </a:rPr>
              <a:t>IMMEDIATELY AFTER EXERCISE (within 30min)</a:t>
            </a:r>
          </a:p>
          <a:p>
            <a:pPr marL="1257300" lvl="2" indent="-342900">
              <a:buFont typeface="Wingdings" pitchFamily="2" charset="2"/>
              <a:buChar char="§"/>
              <a:defRPr/>
            </a:pPr>
            <a:r>
              <a:rPr lang="en-AU" dirty="0">
                <a:solidFill>
                  <a:schemeClr val="bg1"/>
                </a:solidFill>
              </a:rPr>
              <a:t>Immediately after exercise muscles are most responsive to topping up fuel supplies, therefore  high GI foods need to be consumed within 30 minutes of the activity finishing</a:t>
            </a:r>
          </a:p>
        </p:txBody>
      </p:sp>
      <p:sp>
        <p:nvSpPr>
          <p:cNvPr id="8" name="Footer Placeholder 7"/>
          <p:cNvSpPr>
            <a:spLocks noGrp="1"/>
          </p:cNvSpPr>
          <p:nvPr>
            <p:ph type="ftr" sz="quarter" idx="11"/>
          </p:nvPr>
        </p:nvSpPr>
        <p:spPr>
          <a:xfrm>
            <a:off x="1355818" y="6499158"/>
            <a:ext cx="2895600" cy="365125"/>
          </a:xfrm>
        </p:spPr>
        <p:txBody>
          <a:bodyPr/>
          <a:lstStyle/>
          <a:p>
            <a:r>
              <a:rPr lang="en-US"/>
              <a:t>©PE STUDIES RESOURCES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80</a:t>
            </a:fld>
            <a:endParaRPr lang="en-US"/>
          </a:p>
        </p:txBody>
      </p:sp>
      <p:pic>
        <p:nvPicPr>
          <p:cNvPr id="9"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337001"/>
            <a:ext cx="457501" cy="457955"/>
          </a:xfrm>
          <a:prstGeom prst="rect">
            <a:avLst/>
          </a:prstGeom>
          <a:noFill/>
        </p:spPr>
      </p:pic>
      <p:sp>
        <p:nvSpPr>
          <p:cNvPr id="10" name="TextBox 9">
            <a:hlinkClick r:id="rId2" action="ppaction://hlinksldjump"/>
          </p:cNvPr>
          <p:cNvSpPr txBox="1"/>
          <p:nvPr/>
        </p:nvSpPr>
        <p:spPr>
          <a:xfrm>
            <a:off x="0" y="6718756"/>
            <a:ext cx="838200" cy="215444"/>
          </a:xfrm>
          <a:prstGeom prst="rect">
            <a:avLst/>
          </a:prstGeom>
          <a:noFill/>
        </p:spPr>
        <p:txBody>
          <a:bodyPr wrap="square" rtlCol="0">
            <a:spAutoFit/>
          </a:bodyPr>
          <a:lstStyle/>
          <a:p>
            <a:pPr algn="ctr"/>
            <a:r>
              <a:rPr lang="en-AU" sz="800"/>
              <a:t>Home</a:t>
            </a:r>
            <a:endParaRPr lang="en-US" sz="800"/>
          </a:p>
        </p:txBody>
      </p:sp>
      <p:sp>
        <p:nvSpPr>
          <p:cNvPr id="12" name="Title 1">
            <a:extLst>
              <a:ext uri="{FF2B5EF4-FFF2-40B4-BE49-F238E27FC236}">
                <a16:creationId xmlns:a16="http://schemas.microsoft.com/office/drawing/2014/main" id="{FE8CBCD6-A005-7546-81AA-262073473976}"/>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a:p>
        </p:txBody>
      </p:sp>
      <p:pic>
        <p:nvPicPr>
          <p:cNvPr id="11" name="Picture 2" descr="Image result for marathon eating">
            <a:extLst>
              <a:ext uri="{FF2B5EF4-FFF2-40B4-BE49-F238E27FC236}">
                <a16:creationId xmlns:a16="http://schemas.microsoft.com/office/drawing/2014/main" id="{73D5120A-1BA4-904F-8BDC-F8FA375F45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5831" y="4093921"/>
            <a:ext cx="3869969" cy="26087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A7FD691-0EA0-8848-844F-04BB95C7EA7F}"/>
              </a:ext>
            </a:extLst>
          </p:cNvPr>
          <p:cNvSpPr/>
          <p:nvPr/>
        </p:nvSpPr>
        <p:spPr>
          <a:xfrm>
            <a:off x="4887324" y="6679617"/>
            <a:ext cx="3614040" cy="184666"/>
          </a:xfrm>
          <a:prstGeom prst="rect">
            <a:avLst/>
          </a:prstGeom>
        </p:spPr>
        <p:txBody>
          <a:bodyPr wrap="square">
            <a:spAutoFit/>
          </a:bodyPr>
          <a:lstStyle/>
          <a:p>
            <a:r>
              <a:rPr lang="en-AU" sz="600"/>
              <a:t>https://hi.wikipedia.org/wiki/%E0%A4%AE%E0%A5%88%E0%A4%B0%E0%A4%BE%E0%A4%A5%E0%A4%A8</a:t>
            </a:r>
          </a:p>
        </p:txBody>
      </p:sp>
    </p:spTree>
    <p:extLst>
      <p:ext uri="{BB962C8B-B14F-4D97-AF65-F5344CB8AC3E}">
        <p14:creationId xmlns:p14="http://schemas.microsoft.com/office/powerpoint/2010/main" val="1773411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6809" y="1023617"/>
            <a:ext cx="4672042" cy="4801314"/>
          </a:xfrm>
          <a:prstGeom prst="rect">
            <a:avLst/>
          </a:prstGeom>
          <a:solidFill>
            <a:schemeClr val="tx1"/>
          </a:solidFill>
          <a:ln>
            <a:solidFill>
              <a:schemeClr val="bg1"/>
            </a:solidFill>
          </a:ln>
        </p:spPr>
        <p:style>
          <a:lnRef idx="3">
            <a:schemeClr val="lt1"/>
          </a:lnRef>
          <a:fillRef idx="1">
            <a:schemeClr val="dk1"/>
          </a:fillRef>
          <a:effectRef idx="1">
            <a:schemeClr val="dk1"/>
          </a:effectRef>
          <a:fontRef idx="minor">
            <a:schemeClr val="lt1"/>
          </a:fontRef>
        </p:style>
        <p:txBody>
          <a:bodyPr wrap="square">
            <a:spAutoFit/>
          </a:bodyPr>
          <a:lstStyle/>
          <a:p>
            <a:pPr>
              <a:defRPr/>
            </a:pPr>
            <a:r>
              <a:rPr lang="en-AU" b="1">
                <a:solidFill>
                  <a:srgbClr val="FFFF00"/>
                </a:solidFill>
                <a:latin typeface="+mn-lt"/>
              </a:rPr>
              <a:t>LOW GI FOODS</a:t>
            </a:r>
          </a:p>
          <a:p>
            <a:pPr marL="342900" indent="-342900">
              <a:buFont typeface="Arial" panose="020B0604020202020204" pitchFamily="34" charset="0"/>
              <a:buChar char="•"/>
              <a:defRPr/>
            </a:pPr>
            <a:r>
              <a:rPr lang="en-AU" u="sng">
                <a:solidFill>
                  <a:srgbClr val="92D050"/>
                </a:solidFill>
                <a:latin typeface="+mn-lt"/>
              </a:rPr>
              <a:t>Break down slowly during digestion resulting in a slow release of glucose into the blood stream</a:t>
            </a:r>
          </a:p>
          <a:p>
            <a:pPr marL="342900" indent="-342900">
              <a:buFont typeface="Arial" panose="020B0604020202020204" pitchFamily="34" charset="0"/>
              <a:buChar char="•"/>
              <a:defRPr/>
            </a:pPr>
            <a:r>
              <a:rPr lang="en-AU">
                <a:solidFill>
                  <a:schemeClr val="bg1"/>
                </a:solidFill>
                <a:latin typeface="+mn-lt"/>
              </a:rPr>
              <a:t>Best consumed as part of the pre-event meal and after the event to replenish supplies</a:t>
            </a:r>
          </a:p>
          <a:p>
            <a:pPr marL="800100" lvl="1" indent="-342900">
              <a:buFont typeface="Cambria Math" panose="02040503050406030204" pitchFamily="18" charset="0"/>
              <a:buChar char="⎯"/>
              <a:defRPr/>
            </a:pPr>
            <a:r>
              <a:rPr lang="en-AU" b="1">
                <a:solidFill>
                  <a:srgbClr val="FF0000"/>
                </a:solidFill>
              </a:rPr>
              <a:t>PRE – EVENT MEAL (1 – 4hrs prior)</a:t>
            </a:r>
          </a:p>
          <a:p>
            <a:pPr marL="1257300" lvl="2" indent="-342900">
              <a:buFont typeface="Wingdings" pitchFamily="2" charset="2"/>
              <a:buChar char="§"/>
              <a:defRPr/>
            </a:pPr>
            <a:r>
              <a:rPr lang="en-AU">
                <a:solidFill>
                  <a:schemeClr val="bg1"/>
                </a:solidFill>
              </a:rPr>
              <a:t>Slower release of glucose into bloodstream helps keeps blood glucose levels topped up prior to race</a:t>
            </a:r>
          </a:p>
          <a:p>
            <a:pPr marL="800100" lvl="1" indent="-342900">
              <a:buFont typeface="Cambria Math" panose="02040503050406030204" pitchFamily="18" charset="0"/>
              <a:buChar char="⎯"/>
              <a:defRPr/>
            </a:pPr>
            <a:r>
              <a:rPr lang="en-AU" b="1">
                <a:solidFill>
                  <a:srgbClr val="FF0000"/>
                </a:solidFill>
                <a:latin typeface="+mn-lt"/>
              </a:rPr>
              <a:t>AFTER EXERCISE (1</a:t>
            </a:r>
            <a:r>
              <a:rPr lang="en-AU" b="1">
                <a:solidFill>
                  <a:srgbClr val="FF0000"/>
                </a:solidFill>
              </a:rPr>
              <a:t> – </a:t>
            </a:r>
            <a:r>
              <a:rPr lang="en-AU" b="1">
                <a:solidFill>
                  <a:srgbClr val="FF0000"/>
                </a:solidFill>
                <a:latin typeface="+mn-lt"/>
              </a:rPr>
              <a:t>24hrs post exercise)</a:t>
            </a:r>
          </a:p>
          <a:p>
            <a:pPr marL="1257300" lvl="2" indent="-342900">
              <a:buFont typeface="Wingdings" pitchFamily="2" charset="2"/>
              <a:buChar char="§"/>
              <a:defRPr/>
            </a:pPr>
            <a:r>
              <a:rPr lang="en-AU">
                <a:solidFill>
                  <a:schemeClr val="bg1"/>
                </a:solidFill>
              </a:rPr>
              <a:t>Assists with repletion of muscle and liver glycogen stores in the 24hr post exercise</a:t>
            </a:r>
          </a:p>
        </p:txBody>
      </p:sp>
      <p:sp>
        <p:nvSpPr>
          <p:cNvPr id="7" name="Footer Placeholder 6"/>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pic>
        <p:nvPicPr>
          <p:cNvPr id="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76200" y="6337001"/>
            <a:ext cx="457501" cy="457955"/>
          </a:xfrm>
          <a:prstGeom prst="rect">
            <a:avLst/>
          </a:prstGeom>
          <a:noFill/>
        </p:spPr>
      </p:pic>
      <p:sp>
        <p:nvSpPr>
          <p:cNvPr id="9" name="TextBox 8">
            <a:hlinkClick r:id="rId2" action="ppaction://hlinksldjump"/>
          </p:cNvPr>
          <p:cNvSpPr txBox="1"/>
          <p:nvPr/>
        </p:nvSpPr>
        <p:spPr>
          <a:xfrm>
            <a:off x="-76200" y="6718756"/>
            <a:ext cx="838200" cy="215444"/>
          </a:xfrm>
          <a:prstGeom prst="rect">
            <a:avLst/>
          </a:prstGeom>
          <a:noFill/>
        </p:spPr>
        <p:txBody>
          <a:bodyPr wrap="square" rtlCol="0">
            <a:spAutoFit/>
          </a:bodyPr>
          <a:lstStyle/>
          <a:p>
            <a:pPr algn="ctr"/>
            <a:r>
              <a:rPr lang="en-AU" sz="800"/>
              <a:t>Home</a:t>
            </a:r>
            <a:endParaRPr lang="en-US" sz="800"/>
          </a:p>
        </p:txBody>
      </p:sp>
      <p:sp>
        <p:nvSpPr>
          <p:cNvPr id="10" name="Title 1">
            <a:extLst>
              <a:ext uri="{FF2B5EF4-FFF2-40B4-BE49-F238E27FC236}">
                <a16:creationId xmlns:a16="http://schemas.microsoft.com/office/drawing/2014/main" id="{ADEAC152-8767-D64D-BF03-4479B9C92200}"/>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a:p>
        </p:txBody>
      </p:sp>
      <p:pic>
        <p:nvPicPr>
          <p:cNvPr id="11" name="Picture 2" descr="Image result for female triathlon">
            <a:extLst>
              <a:ext uri="{FF2B5EF4-FFF2-40B4-BE49-F238E27FC236}">
                <a16:creationId xmlns:a16="http://schemas.microsoft.com/office/drawing/2014/main" id="{6FEDB54B-6D54-C942-8F46-FA082A4E32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1015909"/>
            <a:ext cx="3457575" cy="51816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9F0EC98-4A75-B546-9A5E-B2DD06CCD8F5}"/>
              </a:ext>
            </a:extLst>
          </p:cNvPr>
          <p:cNvSpPr/>
          <p:nvPr/>
        </p:nvSpPr>
        <p:spPr>
          <a:xfrm>
            <a:off x="6224972" y="6197510"/>
            <a:ext cx="2790056" cy="184666"/>
          </a:xfrm>
          <a:prstGeom prst="rect">
            <a:avLst/>
          </a:prstGeom>
        </p:spPr>
        <p:txBody>
          <a:bodyPr wrap="square">
            <a:spAutoFit/>
          </a:bodyPr>
          <a:lstStyle/>
          <a:p>
            <a:r>
              <a:rPr lang="en-AU" sz="600"/>
              <a:t>https://commons.wikimedia.org/wiki/File:Charlotte_Morel_Lausanne2012b.JPG</a:t>
            </a:r>
          </a:p>
        </p:txBody>
      </p:sp>
    </p:spTree>
    <p:extLst>
      <p:ext uri="{BB962C8B-B14F-4D97-AF65-F5344CB8AC3E}">
        <p14:creationId xmlns:p14="http://schemas.microsoft.com/office/powerpoint/2010/main" val="2084965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838200"/>
            <a:ext cx="8839200" cy="5909310"/>
          </a:xfrm>
          <a:prstGeom prst="rect">
            <a:avLst/>
          </a:prstGeom>
          <a:solidFill>
            <a:schemeClr val="tx1"/>
          </a:solidFill>
          <a:ln w="38100">
            <a:solidFill>
              <a:schemeClr val="bg1"/>
            </a:solidFill>
          </a:ln>
        </p:spPr>
        <p:txBody>
          <a:bodyPr wrap="square" rtlCol="0">
            <a:spAutoFit/>
          </a:bodyPr>
          <a:lstStyle/>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a:p>
            <a:endParaRPr lang="en-AU"/>
          </a:p>
        </p:txBody>
      </p:sp>
      <p:sp>
        <p:nvSpPr>
          <p:cNvPr id="5" name="Slide Number Placeholder 4"/>
          <p:cNvSpPr>
            <a:spLocks noGrp="1"/>
          </p:cNvSpPr>
          <p:nvPr>
            <p:ph type="sldNum" sz="quarter" idx="12"/>
          </p:nvPr>
        </p:nvSpPr>
        <p:spPr/>
        <p:txBody>
          <a:bodyPr/>
          <a:lstStyle/>
          <a:p>
            <a:fld id="{ED159240-0329-477E-B1DB-8906887F1505}" type="slidenum">
              <a:rPr lang="en-AU" smtClean="0"/>
              <a:pPr/>
              <a:t>82</a:t>
            </a:fld>
            <a:endParaRPr lang="en-AU"/>
          </a:p>
        </p:txBody>
      </p:sp>
      <p:cxnSp>
        <p:nvCxnSpPr>
          <p:cNvPr id="8" name="Straight Connector 7"/>
          <p:cNvCxnSpPr/>
          <p:nvPr/>
        </p:nvCxnSpPr>
        <p:spPr>
          <a:xfrm>
            <a:off x="1331640" y="1678360"/>
            <a:ext cx="0" cy="39604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338536" y="5589240"/>
            <a:ext cx="582426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43808" y="6300028"/>
            <a:ext cx="3456384" cy="400110"/>
          </a:xfrm>
          <a:prstGeom prst="rect">
            <a:avLst/>
          </a:prstGeom>
          <a:noFill/>
        </p:spPr>
        <p:txBody>
          <a:bodyPr wrap="square" rtlCol="0">
            <a:spAutoFit/>
          </a:bodyPr>
          <a:lstStyle/>
          <a:p>
            <a:r>
              <a:rPr lang="en-AU" sz="2000" b="1">
                <a:solidFill>
                  <a:schemeClr val="bg1"/>
                </a:solidFill>
              </a:rPr>
              <a:t>Time after eating (hours)</a:t>
            </a:r>
          </a:p>
        </p:txBody>
      </p:sp>
      <p:cxnSp>
        <p:nvCxnSpPr>
          <p:cNvPr id="13" name="Straight Connector 12"/>
          <p:cNvCxnSpPr/>
          <p:nvPr/>
        </p:nvCxnSpPr>
        <p:spPr>
          <a:xfrm>
            <a:off x="4171764" y="5589240"/>
            <a:ext cx="0" cy="288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162800" y="5589240"/>
            <a:ext cx="0" cy="288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331640" y="5597624"/>
            <a:ext cx="0" cy="288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15616" y="5949280"/>
            <a:ext cx="432048" cy="400110"/>
          </a:xfrm>
          <a:prstGeom prst="rect">
            <a:avLst/>
          </a:prstGeom>
          <a:noFill/>
        </p:spPr>
        <p:txBody>
          <a:bodyPr wrap="square" rtlCol="0">
            <a:spAutoFit/>
          </a:bodyPr>
          <a:lstStyle/>
          <a:p>
            <a:pPr algn="ctr"/>
            <a:r>
              <a:rPr lang="en-AU" sz="2000" b="1">
                <a:solidFill>
                  <a:schemeClr val="bg1"/>
                </a:solidFill>
              </a:rPr>
              <a:t>0</a:t>
            </a:r>
          </a:p>
        </p:txBody>
      </p:sp>
      <p:sp>
        <p:nvSpPr>
          <p:cNvPr id="17" name="TextBox 16"/>
          <p:cNvSpPr txBox="1"/>
          <p:nvPr/>
        </p:nvSpPr>
        <p:spPr>
          <a:xfrm>
            <a:off x="3955740" y="5937630"/>
            <a:ext cx="432048" cy="400110"/>
          </a:xfrm>
          <a:prstGeom prst="rect">
            <a:avLst/>
          </a:prstGeom>
          <a:noFill/>
        </p:spPr>
        <p:txBody>
          <a:bodyPr wrap="square" rtlCol="0">
            <a:spAutoFit/>
          </a:bodyPr>
          <a:lstStyle/>
          <a:p>
            <a:pPr algn="ctr"/>
            <a:r>
              <a:rPr lang="en-AU" sz="2000" b="1">
                <a:solidFill>
                  <a:schemeClr val="bg1"/>
                </a:solidFill>
              </a:rPr>
              <a:t>1</a:t>
            </a:r>
          </a:p>
        </p:txBody>
      </p:sp>
      <p:sp>
        <p:nvSpPr>
          <p:cNvPr id="18" name="TextBox 17"/>
          <p:cNvSpPr txBox="1"/>
          <p:nvPr/>
        </p:nvSpPr>
        <p:spPr>
          <a:xfrm>
            <a:off x="6867872" y="5917014"/>
            <a:ext cx="432048" cy="400110"/>
          </a:xfrm>
          <a:prstGeom prst="rect">
            <a:avLst/>
          </a:prstGeom>
          <a:noFill/>
        </p:spPr>
        <p:txBody>
          <a:bodyPr wrap="square" rtlCol="0">
            <a:spAutoFit/>
          </a:bodyPr>
          <a:lstStyle/>
          <a:p>
            <a:pPr algn="ctr"/>
            <a:r>
              <a:rPr lang="en-AU" sz="2000" b="1">
                <a:solidFill>
                  <a:schemeClr val="bg1"/>
                </a:solidFill>
              </a:rPr>
              <a:t>2</a:t>
            </a:r>
          </a:p>
        </p:txBody>
      </p:sp>
      <p:sp>
        <p:nvSpPr>
          <p:cNvPr id="19" name="TextBox 18"/>
          <p:cNvSpPr txBox="1"/>
          <p:nvPr/>
        </p:nvSpPr>
        <p:spPr>
          <a:xfrm>
            <a:off x="395536" y="1700808"/>
            <a:ext cx="553998" cy="3816424"/>
          </a:xfrm>
          <a:prstGeom prst="rect">
            <a:avLst/>
          </a:prstGeom>
          <a:noFill/>
        </p:spPr>
        <p:txBody>
          <a:bodyPr vert="vert270" wrap="square" rtlCol="0">
            <a:spAutoFit/>
          </a:bodyPr>
          <a:lstStyle/>
          <a:p>
            <a:pPr algn="ctr"/>
            <a:r>
              <a:rPr lang="en-AU" sz="2400" b="1">
                <a:solidFill>
                  <a:schemeClr val="bg1"/>
                </a:solidFill>
              </a:rPr>
              <a:t>Blood glucose concentration</a:t>
            </a:r>
          </a:p>
        </p:txBody>
      </p:sp>
      <p:sp>
        <p:nvSpPr>
          <p:cNvPr id="20" name="Freeform 19"/>
          <p:cNvSpPr/>
          <p:nvPr/>
        </p:nvSpPr>
        <p:spPr>
          <a:xfrm>
            <a:off x="1479176" y="1846795"/>
            <a:ext cx="4397189" cy="3464793"/>
          </a:xfrm>
          <a:custGeom>
            <a:avLst/>
            <a:gdLst>
              <a:gd name="connsiteX0" fmla="*/ 0 w 4397189"/>
              <a:gd name="connsiteY0" fmla="*/ 3061381 h 3464793"/>
              <a:gd name="connsiteX1" fmla="*/ 1116106 w 4397189"/>
              <a:gd name="connsiteY1" fmla="*/ 8899 h 3464793"/>
              <a:gd name="connsiteX2" fmla="*/ 2218765 w 4397189"/>
              <a:gd name="connsiteY2" fmla="*/ 2173876 h 3464793"/>
              <a:gd name="connsiteX3" fmla="*/ 4397189 w 4397189"/>
              <a:gd name="connsiteY3" fmla="*/ 3464793 h 3464793"/>
            </a:gdLst>
            <a:ahLst/>
            <a:cxnLst>
              <a:cxn ang="0">
                <a:pos x="connsiteX0" y="connsiteY0"/>
              </a:cxn>
              <a:cxn ang="0">
                <a:pos x="connsiteX1" y="connsiteY1"/>
              </a:cxn>
              <a:cxn ang="0">
                <a:pos x="connsiteX2" y="connsiteY2"/>
              </a:cxn>
              <a:cxn ang="0">
                <a:pos x="connsiteX3" y="connsiteY3"/>
              </a:cxn>
            </a:cxnLst>
            <a:rect l="l" t="t" r="r" b="b"/>
            <a:pathLst>
              <a:path w="4397189" h="3464793">
                <a:moveTo>
                  <a:pt x="0" y="3061381"/>
                </a:moveTo>
                <a:cubicBezTo>
                  <a:pt x="373156" y="1609098"/>
                  <a:pt x="746312" y="156816"/>
                  <a:pt x="1116106" y="8899"/>
                </a:cubicBezTo>
                <a:cubicBezTo>
                  <a:pt x="1485900" y="-139018"/>
                  <a:pt x="1671918" y="1597894"/>
                  <a:pt x="2218765" y="2173876"/>
                </a:cubicBezTo>
                <a:cubicBezTo>
                  <a:pt x="2765612" y="2749858"/>
                  <a:pt x="3581400" y="3107325"/>
                  <a:pt x="4397189" y="3464793"/>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Freeform 20"/>
          <p:cNvSpPr/>
          <p:nvPr/>
        </p:nvSpPr>
        <p:spPr>
          <a:xfrm>
            <a:off x="1492624" y="4034067"/>
            <a:ext cx="5056094" cy="924036"/>
          </a:xfrm>
          <a:custGeom>
            <a:avLst/>
            <a:gdLst>
              <a:gd name="connsiteX0" fmla="*/ 0 w 5056094"/>
              <a:gd name="connsiteY0" fmla="*/ 833768 h 924036"/>
              <a:gd name="connsiteX1" fmla="*/ 1250576 w 5056094"/>
              <a:gd name="connsiteY1" fmla="*/ 51 h 924036"/>
              <a:gd name="connsiteX2" fmla="*/ 3805517 w 5056094"/>
              <a:gd name="connsiteY2" fmla="*/ 793427 h 924036"/>
              <a:gd name="connsiteX3" fmla="*/ 5056094 w 5056094"/>
              <a:gd name="connsiteY3" fmla="*/ 914451 h 924036"/>
            </a:gdLst>
            <a:ahLst/>
            <a:cxnLst>
              <a:cxn ang="0">
                <a:pos x="connsiteX0" y="connsiteY0"/>
              </a:cxn>
              <a:cxn ang="0">
                <a:pos x="connsiteX1" y="connsiteY1"/>
              </a:cxn>
              <a:cxn ang="0">
                <a:pos x="connsiteX2" y="connsiteY2"/>
              </a:cxn>
              <a:cxn ang="0">
                <a:pos x="connsiteX3" y="connsiteY3"/>
              </a:cxn>
            </a:cxnLst>
            <a:rect l="l" t="t" r="r" b="b"/>
            <a:pathLst>
              <a:path w="5056094" h="924036">
                <a:moveTo>
                  <a:pt x="0" y="833768"/>
                </a:moveTo>
                <a:cubicBezTo>
                  <a:pt x="308161" y="420271"/>
                  <a:pt x="616323" y="6774"/>
                  <a:pt x="1250576" y="51"/>
                </a:cubicBezTo>
                <a:cubicBezTo>
                  <a:pt x="1884829" y="-6673"/>
                  <a:pt x="3171264" y="641027"/>
                  <a:pt x="3805517" y="793427"/>
                </a:cubicBezTo>
                <a:cubicBezTo>
                  <a:pt x="4439770" y="945827"/>
                  <a:pt x="4747932" y="930139"/>
                  <a:pt x="5056094" y="914451"/>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5652120" y="3579191"/>
            <a:ext cx="3240360" cy="984885"/>
          </a:xfrm>
          <a:prstGeom prst="rect">
            <a:avLst/>
          </a:prstGeom>
          <a:solidFill>
            <a:srgbClr val="00B050"/>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AU" sz="1600" b="1" u="sng">
                <a:solidFill>
                  <a:srgbClr val="FFFF00"/>
                </a:solidFill>
              </a:rPr>
              <a:t>LOW GI</a:t>
            </a:r>
          </a:p>
          <a:p>
            <a:pPr marL="285750" indent="-285750">
              <a:buFont typeface="Arial" pitchFamily="34" charset="0"/>
              <a:buChar char="•"/>
            </a:pPr>
            <a:r>
              <a:rPr lang="en-AU" sz="1400" b="1"/>
              <a:t>Slow increase in blood sugar levels</a:t>
            </a:r>
          </a:p>
          <a:p>
            <a:pPr marL="285750" indent="-285750">
              <a:buFont typeface="Arial" pitchFamily="34" charset="0"/>
              <a:buChar char="•"/>
            </a:pPr>
            <a:r>
              <a:rPr lang="en-AU" sz="1400" b="1"/>
              <a:t>Slow release glucose over extended period of time</a:t>
            </a:r>
          </a:p>
        </p:txBody>
      </p:sp>
      <p:sp>
        <p:nvSpPr>
          <p:cNvPr id="23" name="TextBox 22"/>
          <p:cNvSpPr txBox="1"/>
          <p:nvPr/>
        </p:nvSpPr>
        <p:spPr>
          <a:xfrm>
            <a:off x="4928538" y="1813210"/>
            <a:ext cx="3240360" cy="1200329"/>
          </a:xfrm>
          <a:prstGeom prst="rect">
            <a:avLst/>
          </a:prstGeom>
          <a:solidFill>
            <a:srgbClr val="00B0F0"/>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AU" sz="1600" b="1" u="sng">
                <a:solidFill>
                  <a:srgbClr val="FFFF00"/>
                </a:solidFill>
              </a:rPr>
              <a:t>HIGH GI</a:t>
            </a:r>
          </a:p>
          <a:p>
            <a:pPr marL="285750" indent="-285750">
              <a:buFont typeface="Arial" pitchFamily="34" charset="0"/>
              <a:buChar char="•"/>
            </a:pPr>
            <a:r>
              <a:rPr lang="en-AU" sz="1400" b="1"/>
              <a:t>Rapid increase in blood sugar levels</a:t>
            </a:r>
          </a:p>
          <a:p>
            <a:pPr marL="285750" indent="-285750">
              <a:buFont typeface="Arial" pitchFamily="34" charset="0"/>
              <a:buChar char="•"/>
            </a:pPr>
            <a:r>
              <a:rPr lang="en-AU" sz="1400" b="1"/>
              <a:t>Used as immediate fuel source</a:t>
            </a:r>
          </a:p>
          <a:p>
            <a:pPr marL="285750" indent="-285750">
              <a:buFont typeface="Arial" pitchFamily="34" charset="0"/>
              <a:buChar char="•"/>
            </a:pPr>
            <a:r>
              <a:rPr lang="en-AU" sz="1400" b="1"/>
              <a:t>Fast release glucose over shorter period of time</a:t>
            </a:r>
          </a:p>
        </p:txBody>
      </p:sp>
      <p:cxnSp>
        <p:nvCxnSpPr>
          <p:cNvPr id="25" name="Straight Arrow Connector 24"/>
          <p:cNvCxnSpPr>
            <a:stCxn id="23" idx="1"/>
          </p:cNvCxnSpPr>
          <p:nvPr/>
        </p:nvCxnSpPr>
        <p:spPr>
          <a:xfrm flipH="1" flipV="1">
            <a:off x="3059832" y="2397986"/>
            <a:ext cx="1868706" cy="15389"/>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059832" y="4056245"/>
            <a:ext cx="2518429" cy="1"/>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9F7CEF7A-F1A1-8843-9785-4B97F681E4FC}"/>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a:p>
        </p:txBody>
      </p:sp>
    </p:spTree>
    <p:extLst>
      <p:ext uri="{BB962C8B-B14F-4D97-AF65-F5344CB8AC3E}">
        <p14:creationId xmlns:p14="http://schemas.microsoft.com/office/powerpoint/2010/main" val="2189008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AU"/>
              <a:t>©PE STUDIES RESOURCES</a:t>
            </a:r>
          </a:p>
        </p:txBody>
      </p:sp>
      <p:sp>
        <p:nvSpPr>
          <p:cNvPr id="5" name="Slide Number Placeholder 4"/>
          <p:cNvSpPr>
            <a:spLocks noGrp="1"/>
          </p:cNvSpPr>
          <p:nvPr>
            <p:ph type="sldNum" sz="quarter" idx="12"/>
          </p:nvPr>
        </p:nvSpPr>
        <p:spPr/>
        <p:txBody>
          <a:bodyPr/>
          <a:lstStyle/>
          <a:p>
            <a:fld id="{ED159240-0329-477E-B1DB-8906887F1505}" type="slidenum">
              <a:rPr lang="en-AU" smtClean="0"/>
              <a:pPr/>
              <a:t>83</a:t>
            </a:fld>
            <a:endParaRPr lang="en-AU"/>
          </a:p>
        </p:txBody>
      </p:sp>
      <p:sp>
        <p:nvSpPr>
          <p:cNvPr id="6" name="Rectangle 5"/>
          <p:cNvSpPr/>
          <p:nvPr/>
        </p:nvSpPr>
        <p:spPr>
          <a:xfrm>
            <a:off x="214282" y="764704"/>
            <a:ext cx="8643998" cy="2616101"/>
          </a:xfrm>
          <a:prstGeom prst="rect">
            <a:avLst/>
          </a:prstGeom>
          <a:ln w="38100">
            <a:solidFill>
              <a:schemeClr val="bg1"/>
            </a:solidFill>
          </a:ln>
        </p:spPr>
        <p:style>
          <a:lnRef idx="1">
            <a:schemeClr val="accent2"/>
          </a:lnRef>
          <a:fillRef idx="3">
            <a:schemeClr val="accent2"/>
          </a:fillRef>
          <a:effectRef idx="2">
            <a:schemeClr val="accent2"/>
          </a:effectRef>
          <a:fontRef idx="minor">
            <a:schemeClr val="lt1"/>
          </a:fontRef>
        </p:style>
        <p:txBody>
          <a:bodyPr wrap="square">
            <a:spAutoFit/>
          </a:bodyPr>
          <a:lstStyle/>
          <a:p>
            <a:pPr>
              <a:defRPr/>
            </a:pPr>
            <a:r>
              <a:rPr lang="en-AU" sz="2000" b="1">
                <a:solidFill>
                  <a:srgbClr val="FFFF00"/>
                </a:solidFill>
              </a:rPr>
              <a:t>REBOUND HYPOGLYCAEMIA</a:t>
            </a:r>
          </a:p>
          <a:p>
            <a:pPr marL="742950" lvl="1" indent="-285750">
              <a:buFont typeface="Arial" panose="020B0604020202020204" pitchFamily="34" charset="0"/>
              <a:buChar char="•"/>
              <a:defRPr/>
            </a:pPr>
            <a:r>
              <a:rPr lang="en-AU"/>
              <a:t>Athletes must be careful they don't consume high GI foods  </a:t>
            </a:r>
            <a:r>
              <a:rPr lang="en-AU">
                <a:solidFill>
                  <a:schemeClr val="bg1"/>
                </a:solidFill>
              </a:rPr>
              <a:t>30</a:t>
            </a:r>
            <a:r>
              <a:rPr lang="en-AU" b="1">
                <a:solidFill>
                  <a:schemeClr val="bg1"/>
                </a:solidFill>
              </a:rPr>
              <a:t> –</a:t>
            </a:r>
            <a:r>
              <a:rPr lang="en-AU" b="1">
                <a:solidFill>
                  <a:srgbClr val="FF0000"/>
                </a:solidFill>
              </a:rPr>
              <a:t> </a:t>
            </a:r>
            <a:r>
              <a:rPr lang="en-AU"/>
              <a:t>120min prior to event as it may cause REBOUND HYPOGLYCAEMIA.</a:t>
            </a:r>
          </a:p>
          <a:p>
            <a:pPr marL="742950" lvl="1" indent="-285750">
              <a:buFont typeface="Arial" panose="020B0604020202020204" pitchFamily="34" charset="0"/>
              <a:buChar char="•"/>
              <a:defRPr/>
            </a:pPr>
            <a:r>
              <a:rPr lang="en-AU"/>
              <a:t>Immediately after eating CHO, there is a rise in blood sugar levels resulting in the hormone insulin being released into the blood and lowering blood sugar levels.</a:t>
            </a:r>
          </a:p>
          <a:p>
            <a:pPr marL="742950" lvl="1" indent="-285750">
              <a:buFont typeface="Arial" panose="020B0604020202020204" pitchFamily="34" charset="0"/>
              <a:buChar char="•"/>
              <a:defRPr/>
            </a:pPr>
            <a:r>
              <a:rPr lang="en-AU"/>
              <a:t>When an athlete consumes HIGH GI foods just prior to physical activity, we see a rapid rise in blood sugar levels causing an overshoot in insulin release. </a:t>
            </a:r>
          </a:p>
          <a:p>
            <a:pPr marL="742950" lvl="1" indent="-285750">
              <a:buFont typeface="Arial" panose="020B0604020202020204" pitchFamily="34" charset="0"/>
              <a:buChar char="•"/>
              <a:defRPr/>
            </a:pPr>
            <a:r>
              <a:rPr lang="en-AU"/>
              <a:t>This significantly reduces blood sugar levels which impairs CNS functioning during exercise causing a negative effect on performance!</a:t>
            </a:r>
          </a:p>
        </p:txBody>
      </p:sp>
      <p:sp>
        <p:nvSpPr>
          <p:cNvPr id="9" name="Title 1">
            <a:extLst>
              <a:ext uri="{FF2B5EF4-FFF2-40B4-BE49-F238E27FC236}">
                <a16:creationId xmlns:a16="http://schemas.microsoft.com/office/drawing/2014/main" id="{59450DC5-E69F-BE45-8372-C205A7DE4E80}"/>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a:p>
        </p:txBody>
      </p:sp>
      <p:pic>
        <p:nvPicPr>
          <p:cNvPr id="8" name="Picture 2" descr="Image result for tired athlete">
            <a:extLst>
              <a:ext uri="{FF2B5EF4-FFF2-40B4-BE49-F238E27FC236}">
                <a16:creationId xmlns:a16="http://schemas.microsoft.com/office/drawing/2014/main" id="{E876EC7F-4A52-4B48-A79B-CE53A04468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0548" y="3463009"/>
            <a:ext cx="4842904" cy="32286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F0753D-80D6-D749-B398-5BA10C7FA4B9}"/>
              </a:ext>
            </a:extLst>
          </p:cNvPr>
          <p:cNvSpPr/>
          <p:nvPr/>
        </p:nvSpPr>
        <p:spPr>
          <a:xfrm>
            <a:off x="2743200" y="6681483"/>
            <a:ext cx="4572000" cy="184666"/>
          </a:xfrm>
          <a:prstGeom prst="rect">
            <a:avLst/>
          </a:prstGeom>
        </p:spPr>
        <p:txBody>
          <a:bodyPr>
            <a:spAutoFit/>
          </a:bodyPr>
          <a:lstStyle/>
          <a:p>
            <a:r>
              <a:rPr lang="en-AU" sz="600"/>
              <a:t>https://commons.wikimedia.org/wiki/File:141100_-_Athletics_track_Patricia_Flavel_finish_line_-_3b_-_2000_Sydney_race_photo.jpg</a:t>
            </a:r>
          </a:p>
        </p:txBody>
      </p:sp>
      <p:pic>
        <p:nvPicPr>
          <p:cNvPr id="12" name="Picture 2" descr="C:\Program Files\Microsoft Office\MEDIA\CAGCAT10\j0185604.wmf">
            <a:hlinkClick r:id="rId3" action="ppaction://hlinksldjump"/>
            <a:extLst>
              <a:ext uri="{FF2B5EF4-FFF2-40B4-BE49-F238E27FC236}">
                <a16:creationId xmlns:a16="http://schemas.microsoft.com/office/drawing/2014/main" id="{2C90A6BC-3230-2E47-9981-DB986357F3BD}"/>
              </a:ext>
            </a:extLst>
          </p:cNvPr>
          <p:cNvPicPr>
            <a:picLocks noChangeAspect="1" noChangeArrowheads="1"/>
          </p:cNvPicPr>
          <p:nvPr/>
        </p:nvPicPr>
        <p:blipFill>
          <a:blip r:embed="rId4" cstate="print"/>
          <a:srcRect/>
          <a:stretch>
            <a:fillRect/>
          </a:stretch>
        </p:blipFill>
        <p:spPr bwMode="auto">
          <a:xfrm>
            <a:off x="152400" y="6337001"/>
            <a:ext cx="457501" cy="457955"/>
          </a:xfrm>
          <a:prstGeom prst="rect">
            <a:avLst/>
          </a:prstGeom>
          <a:noFill/>
        </p:spPr>
      </p:pic>
      <p:sp>
        <p:nvSpPr>
          <p:cNvPr id="13" name="TextBox 12">
            <a:hlinkClick r:id="rId3" action="ppaction://hlinksldjump"/>
            <a:extLst>
              <a:ext uri="{FF2B5EF4-FFF2-40B4-BE49-F238E27FC236}">
                <a16:creationId xmlns:a16="http://schemas.microsoft.com/office/drawing/2014/main" id="{33EA578B-8A1E-334A-B960-623041DA7902}"/>
              </a:ext>
            </a:extLst>
          </p:cNvPr>
          <p:cNvSpPr txBox="1"/>
          <p:nvPr/>
        </p:nvSpPr>
        <p:spPr>
          <a:xfrm>
            <a:off x="0" y="6718756"/>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1594016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pic>
        <p:nvPicPr>
          <p:cNvPr id="8"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260825"/>
            <a:ext cx="457501" cy="457955"/>
          </a:xfrm>
          <a:prstGeom prst="rect">
            <a:avLst/>
          </a:prstGeom>
          <a:noFill/>
        </p:spPr>
      </p:pic>
      <p:sp>
        <p:nvSpPr>
          <p:cNvPr id="9" name="TextBox 8">
            <a:hlinkClick r:id="rId3" action="ppaction://hlinksldjump"/>
          </p:cNvPr>
          <p:cNvSpPr txBox="1"/>
          <p:nvPr/>
        </p:nvSpPr>
        <p:spPr>
          <a:xfrm>
            <a:off x="0" y="6642580"/>
            <a:ext cx="838200" cy="215444"/>
          </a:xfrm>
          <a:prstGeom prst="rect">
            <a:avLst/>
          </a:prstGeom>
          <a:noFill/>
        </p:spPr>
        <p:txBody>
          <a:bodyPr wrap="square" rtlCol="0">
            <a:spAutoFit/>
          </a:bodyPr>
          <a:lstStyle/>
          <a:p>
            <a:pPr algn="ctr"/>
            <a:r>
              <a:rPr lang="en-AU" sz="800" dirty="0"/>
              <a:t>Home</a:t>
            </a:r>
            <a:endParaRPr lang="en-US" sz="800" dirty="0"/>
          </a:p>
        </p:txBody>
      </p:sp>
      <p:sp>
        <p:nvSpPr>
          <p:cNvPr id="10" name="TextBox 9"/>
          <p:cNvSpPr txBox="1"/>
          <p:nvPr/>
        </p:nvSpPr>
        <p:spPr>
          <a:xfrm>
            <a:off x="214282" y="1287695"/>
            <a:ext cx="8715436" cy="92333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AU" dirty="0"/>
              <a:t>Nutritional intervention aimed at delaying the depletion of glycogen stores. It occurs when the athlete increases the amount of CHO consumed prior to competition with the aim being to store extra glycogen in the liver and muscles. There are 2 main methods to load.</a:t>
            </a:r>
          </a:p>
        </p:txBody>
      </p:sp>
      <p:sp>
        <p:nvSpPr>
          <p:cNvPr id="12" name="Rectangle 3"/>
          <p:cNvSpPr>
            <a:spLocks noGrp="1" noChangeArrowheads="1"/>
          </p:cNvSpPr>
          <p:nvPr>
            <p:ph idx="1"/>
          </p:nvPr>
        </p:nvSpPr>
        <p:spPr>
          <a:xfrm>
            <a:off x="214282" y="4373490"/>
            <a:ext cx="6035598" cy="2129846"/>
          </a:xfrm>
          <a:ln>
            <a:solidFill>
              <a:srgbClr val="7030A0"/>
            </a:solidFill>
          </a:ln>
        </p:spPr>
        <p:style>
          <a:lnRef idx="2">
            <a:schemeClr val="accent2"/>
          </a:lnRef>
          <a:fillRef idx="1">
            <a:schemeClr val="lt1"/>
          </a:fillRef>
          <a:effectRef idx="0">
            <a:schemeClr val="accent2"/>
          </a:effectRef>
          <a:fontRef idx="minor">
            <a:schemeClr val="dk1"/>
          </a:fontRef>
        </p:style>
        <p:txBody>
          <a:bodyPr>
            <a:noAutofit/>
          </a:bodyPr>
          <a:lstStyle/>
          <a:p>
            <a:pPr>
              <a:buNone/>
              <a:defRPr/>
            </a:pPr>
            <a:r>
              <a:rPr lang="en-US" sz="1800" b="1" dirty="0">
                <a:solidFill>
                  <a:srgbClr val="C00000"/>
                </a:solidFill>
              </a:rPr>
              <a:t>3 day method</a:t>
            </a:r>
          </a:p>
          <a:p>
            <a:pPr>
              <a:buFont typeface="Corbel" pitchFamily="34" charset="0"/>
              <a:buChar char="•"/>
              <a:defRPr/>
            </a:pPr>
            <a:r>
              <a:rPr lang="en-US" sz="1800" dirty="0"/>
              <a:t>Consume approximately 7-8g/kg bodyweight of carbohydrates for 3 days leading up to competition (approx 700g stored in the muscle and liver)</a:t>
            </a:r>
          </a:p>
          <a:p>
            <a:pPr>
              <a:buFont typeface="Arial" pitchFamily="34" charset="0"/>
              <a:buChar char="•"/>
              <a:defRPr/>
            </a:pPr>
            <a:r>
              <a:rPr lang="en-US" sz="1800" dirty="0"/>
              <a:t>Players can still exercise, however there is significant tapering occurring leading up to competition so as to not deplete glycogen stores.</a:t>
            </a:r>
          </a:p>
        </p:txBody>
      </p:sp>
      <p:sp>
        <p:nvSpPr>
          <p:cNvPr id="13" name="TextBox 12"/>
          <p:cNvSpPr txBox="1"/>
          <p:nvPr/>
        </p:nvSpPr>
        <p:spPr>
          <a:xfrm>
            <a:off x="6311762" y="4472370"/>
            <a:ext cx="2832238" cy="1815882"/>
          </a:xfrm>
          <a:prstGeom prst="rect">
            <a:avLst/>
          </a:prstGeom>
          <a:solidFill>
            <a:srgbClr val="FFFF00"/>
          </a:solidFill>
          <a:ln>
            <a:solidFill>
              <a:schemeClr val="tx1"/>
            </a:solidFill>
          </a:ln>
        </p:spPr>
        <p:txBody>
          <a:bodyPr wrap="square" rtlCol="0">
            <a:spAutoFit/>
          </a:bodyPr>
          <a:lstStyle/>
          <a:p>
            <a:pPr algn="ctr"/>
            <a:r>
              <a:rPr lang="en-AU" sz="1600" dirty="0"/>
              <a:t>3 day method is not suitable for sports which require athletes to perform every week – a 3 day taper leading to a match on Saturday would require a taper starting on Wednesday which is not ideal</a:t>
            </a:r>
          </a:p>
        </p:txBody>
      </p:sp>
      <p:sp>
        <p:nvSpPr>
          <p:cNvPr id="2" name="Rectangle 1"/>
          <p:cNvSpPr/>
          <p:nvPr/>
        </p:nvSpPr>
        <p:spPr>
          <a:xfrm>
            <a:off x="670100" y="6732809"/>
            <a:ext cx="2213992" cy="184666"/>
          </a:xfrm>
          <a:prstGeom prst="rect">
            <a:avLst/>
          </a:prstGeom>
        </p:spPr>
        <p:txBody>
          <a:bodyPr wrap="square">
            <a:spAutoFit/>
          </a:bodyPr>
          <a:lstStyle/>
          <a:p>
            <a:r>
              <a:rPr lang="en-AU" sz="600" dirty="0"/>
              <a:t>https://www.flickr.com/photos/indywriter/2651954763</a:t>
            </a:r>
          </a:p>
        </p:txBody>
      </p:sp>
      <p:sp>
        <p:nvSpPr>
          <p:cNvPr id="14" name="Title 1">
            <a:extLst>
              <a:ext uri="{FF2B5EF4-FFF2-40B4-BE49-F238E27FC236}">
                <a16:creationId xmlns:a16="http://schemas.microsoft.com/office/drawing/2014/main" id="{C8E60395-D33F-6541-8465-5624A94491AA}"/>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a:p>
        </p:txBody>
      </p:sp>
      <p:sp>
        <p:nvSpPr>
          <p:cNvPr id="15" name="Footer Placeholder 3">
            <a:extLst>
              <a:ext uri="{FF2B5EF4-FFF2-40B4-BE49-F238E27FC236}">
                <a16:creationId xmlns:a16="http://schemas.microsoft.com/office/drawing/2014/main" id="{4F3F5F3A-FD90-894A-B8E5-257298CF5508}"/>
              </a:ext>
            </a:extLst>
          </p:cNvPr>
          <p:cNvSpPr>
            <a:spLocks noGrp="1"/>
          </p:cNvSpPr>
          <p:nvPr>
            <p:ph type="ftr" sz="quarter" idx="11"/>
          </p:nvPr>
        </p:nvSpPr>
        <p:spPr>
          <a:xfrm>
            <a:off x="5180831" y="6534252"/>
            <a:ext cx="2895600" cy="365125"/>
          </a:xfrm>
        </p:spPr>
        <p:txBody>
          <a:bodyPr/>
          <a:lstStyle/>
          <a:p>
            <a:r>
              <a:rPr lang="en-AU"/>
              <a:t>©PE STUDIES RESOURCES</a:t>
            </a:r>
          </a:p>
        </p:txBody>
      </p:sp>
      <p:sp>
        <p:nvSpPr>
          <p:cNvPr id="16" name="Rectangle 15">
            <a:extLst>
              <a:ext uri="{FF2B5EF4-FFF2-40B4-BE49-F238E27FC236}">
                <a16:creationId xmlns:a16="http://schemas.microsoft.com/office/drawing/2014/main" id="{D5894F08-9081-074E-AF07-D5D5930F5E0B}"/>
              </a:ext>
            </a:extLst>
          </p:cNvPr>
          <p:cNvSpPr/>
          <p:nvPr/>
        </p:nvSpPr>
        <p:spPr>
          <a:xfrm>
            <a:off x="214282" y="836563"/>
            <a:ext cx="2290307" cy="369332"/>
          </a:xfrm>
          <a:prstGeom prst="rect">
            <a:avLst/>
          </a:prstGeom>
          <a:solidFill>
            <a:schemeClr val="accent6"/>
          </a:solidFill>
          <a:ln>
            <a:solidFill>
              <a:schemeClr val="tx1"/>
            </a:solidFill>
          </a:ln>
        </p:spPr>
        <p:txBody>
          <a:bodyPr wrap="none">
            <a:spAutoFit/>
          </a:bodyPr>
          <a:lstStyle/>
          <a:p>
            <a:r>
              <a:rPr lang="en-AU" b="1" dirty="0"/>
              <a:t>Carbohydrate loading </a:t>
            </a:r>
            <a:endParaRPr lang="en-US" b="1" dirty="0"/>
          </a:p>
        </p:txBody>
      </p:sp>
      <p:pic>
        <p:nvPicPr>
          <p:cNvPr id="17" name="Picture 2">
            <a:extLst>
              <a:ext uri="{FF2B5EF4-FFF2-40B4-BE49-F238E27FC236}">
                <a16:creationId xmlns:a16="http://schemas.microsoft.com/office/drawing/2014/main" id="{F5D23302-345F-4DC0-AD39-81618FE10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345831"/>
            <a:ext cx="8777318" cy="197414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00741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idx="1"/>
          </p:nvPr>
        </p:nvSpPr>
        <p:spPr>
          <a:xfrm>
            <a:off x="214282" y="908720"/>
            <a:ext cx="8643998" cy="3221221"/>
          </a:xfrm>
          <a:ln>
            <a:solidFill>
              <a:srgbClr val="7030A0"/>
            </a:solidFill>
          </a:ln>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AU" sz="2000" b="1" dirty="0">
                <a:solidFill>
                  <a:srgbClr val="FF0000"/>
                </a:solidFill>
              </a:rPr>
              <a:t>Advantages</a:t>
            </a:r>
          </a:p>
          <a:p>
            <a:pPr lvl="1"/>
            <a:r>
              <a:rPr lang="en-AU" sz="2000" dirty="0"/>
              <a:t>CHO loading avoids the depletion of glycogen stores by increasing muscle and liver glycogen levels</a:t>
            </a:r>
          </a:p>
          <a:p>
            <a:pPr lvl="1"/>
            <a:r>
              <a:rPr lang="en-AU" sz="2000" dirty="0"/>
              <a:t>By sparing glycogen, it allows aerobic athletes to maintain a higher intensity for a longer period of time.</a:t>
            </a:r>
            <a:endParaRPr lang="en-US" sz="2000" dirty="0"/>
          </a:p>
          <a:p>
            <a:pPr>
              <a:buFont typeface="Wingdings" pitchFamily="2" charset="2"/>
              <a:buNone/>
            </a:pPr>
            <a:endParaRPr lang="en-US" sz="2000" b="1" u="sng" dirty="0"/>
          </a:p>
          <a:p>
            <a:pPr marL="0" indent="0">
              <a:buNone/>
            </a:pPr>
            <a:r>
              <a:rPr lang="en-US" sz="2000" b="1" dirty="0">
                <a:solidFill>
                  <a:srgbClr val="FF0000"/>
                </a:solidFill>
              </a:rPr>
              <a:t>Disadvantages</a:t>
            </a:r>
          </a:p>
          <a:p>
            <a:pPr lvl="1"/>
            <a:r>
              <a:rPr lang="en-US" sz="2000" dirty="0"/>
              <a:t>Binding of H</a:t>
            </a:r>
            <a:r>
              <a:rPr lang="en-US" sz="2000" baseline="-25000" dirty="0"/>
              <a:t>2</a:t>
            </a:r>
            <a:r>
              <a:rPr lang="en-US" sz="2000" dirty="0"/>
              <a:t>O to CHO molecules increases water absorption, causing an increase in weight </a:t>
            </a:r>
            <a:endParaRPr lang="en-AU" sz="2000" dirty="0"/>
          </a:p>
        </p:txBody>
      </p:sp>
      <p:sp>
        <p:nvSpPr>
          <p:cNvPr id="4" name="Rectangle 3"/>
          <p:cNvSpPr/>
          <p:nvPr/>
        </p:nvSpPr>
        <p:spPr>
          <a:xfrm>
            <a:off x="142844" y="4495800"/>
            <a:ext cx="8786874" cy="163121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AU" sz="2000" dirty="0"/>
              <a:t>*NOTE*</a:t>
            </a:r>
          </a:p>
          <a:p>
            <a:pPr>
              <a:buFont typeface="Arial" pitchFamily="34" charset="0"/>
              <a:buChar char="•"/>
            </a:pPr>
            <a:r>
              <a:rPr lang="en-AU" sz="2000" dirty="0"/>
              <a:t>During exercise, CHO stores become depleted, causing an increase in the use of fats for energy. </a:t>
            </a:r>
          </a:p>
          <a:p>
            <a:pPr>
              <a:buFont typeface="Arial" pitchFamily="34" charset="0"/>
              <a:buChar char="•"/>
            </a:pPr>
            <a:r>
              <a:rPr lang="en-AU" sz="2000" dirty="0"/>
              <a:t>Fats have a higher oxygen cost than CHO, therefore the body must reduce exercise intensity!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pic>
        <p:nvPicPr>
          <p:cNvPr id="8"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184601"/>
            <a:ext cx="457501" cy="457955"/>
          </a:xfrm>
          <a:prstGeom prst="rect">
            <a:avLst/>
          </a:prstGeom>
          <a:noFill/>
        </p:spPr>
      </p:pic>
      <p:sp>
        <p:nvSpPr>
          <p:cNvPr id="9" name="TextBox 8">
            <a:hlinkClick r:id="rId3" action="ppaction://hlinksldjump"/>
          </p:cNvPr>
          <p:cNvSpPr txBox="1"/>
          <p:nvPr/>
        </p:nvSpPr>
        <p:spPr>
          <a:xfrm>
            <a:off x="0" y="6566356"/>
            <a:ext cx="838200" cy="215444"/>
          </a:xfrm>
          <a:prstGeom prst="rect">
            <a:avLst/>
          </a:prstGeom>
          <a:noFill/>
        </p:spPr>
        <p:txBody>
          <a:bodyPr wrap="square" rtlCol="0">
            <a:spAutoFit/>
          </a:bodyPr>
          <a:lstStyle/>
          <a:p>
            <a:pPr algn="ctr"/>
            <a:r>
              <a:rPr lang="en-AU" sz="800" dirty="0"/>
              <a:t>Home</a:t>
            </a:r>
            <a:endParaRPr lang="en-US" sz="800" dirty="0"/>
          </a:p>
        </p:txBody>
      </p:sp>
      <p:sp>
        <p:nvSpPr>
          <p:cNvPr id="11" name="Title 1">
            <a:extLst>
              <a:ext uri="{FF2B5EF4-FFF2-40B4-BE49-F238E27FC236}">
                <a16:creationId xmlns:a16="http://schemas.microsoft.com/office/drawing/2014/main" id="{48252141-36EE-954A-83B6-5C9F723EA70C}"/>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a:p>
        </p:txBody>
      </p:sp>
      <p:sp>
        <p:nvSpPr>
          <p:cNvPr id="12" name="Footer Placeholder 3">
            <a:extLst>
              <a:ext uri="{FF2B5EF4-FFF2-40B4-BE49-F238E27FC236}">
                <a16:creationId xmlns:a16="http://schemas.microsoft.com/office/drawing/2014/main" id="{88F641E4-8363-BF49-BDB3-974DD438996E}"/>
              </a:ext>
            </a:extLst>
          </p:cNvPr>
          <p:cNvSpPr>
            <a:spLocks noGrp="1"/>
          </p:cNvSpPr>
          <p:nvPr>
            <p:ph type="ftr" sz="quarter" idx="11"/>
          </p:nvPr>
        </p:nvSpPr>
        <p:spPr>
          <a:xfrm>
            <a:off x="3124200" y="6356350"/>
            <a:ext cx="2895600" cy="365125"/>
          </a:xfrm>
        </p:spPr>
        <p:txBody>
          <a:bodyPr/>
          <a:lstStyle/>
          <a:p>
            <a:r>
              <a:rPr lang="en-AU"/>
              <a:t>©PE STUDIES RESOURCES</a:t>
            </a:r>
          </a:p>
        </p:txBody>
      </p:sp>
    </p:spTree>
    <p:extLst>
      <p:ext uri="{BB962C8B-B14F-4D97-AF65-F5344CB8AC3E}">
        <p14:creationId xmlns:p14="http://schemas.microsoft.com/office/powerpoint/2010/main" val="137513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124200" y="6520259"/>
            <a:ext cx="2895600" cy="365125"/>
          </a:xfrm>
        </p:spPr>
        <p:txBody>
          <a:bodyPr/>
          <a:lstStyle/>
          <a:p>
            <a:r>
              <a:rPr lang="en-AU"/>
              <a:t>©PE STUDIES RESOURCES</a:t>
            </a:r>
          </a:p>
        </p:txBody>
      </p:sp>
      <p:sp>
        <p:nvSpPr>
          <p:cNvPr id="3" name="Slide Number Placeholder 2"/>
          <p:cNvSpPr>
            <a:spLocks noGrp="1"/>
          </p:cNvSpPr>
          <p:nvPr>
            <p:ph type="sldNum" sz="quarter" idx="12"/>
          </p:nvPr>
        </p:nvSpPr>
        <p:spPr>
          <a:xfrm>
            <a:off x="6828768" y="6381015"/>
            <a:ext cx="2133600" cy="365125"/>
          </a:xfrm>
        </p:spPr>
        <p:txBody>
          <a:bodyPr/>
          <a:lstStyle/>
          <a:p>
            <a:fld id="{ED159240-0329-477E-B1DB-8906887F1505}" type="slidenum">
              <a:rPr lang="en-AU" smtClean="0"/>
              <a:pPr/>
              <a:t>86</a:t>
            </a:fld>
            <a:endParaRPr lang="en-AU"/>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43880" y="6288185"/>
            <a:ext cx="457501" cy="457955"/>
          </a:xfrm>
          <a:prstGeom prst="rect">
            <a:avLst/>
          </a:prstGeom>
          <a:noFill/>
        </p:spPr>
      </p:pic>
      <p:sp>
        <p:nvSpPr>
          <p:cNvPr id="7" name="TextBox 6">
            <a:hlinkClick r:id="rId2" action="ppaction://hlinksldjump"/>
          </p:cNvPr>
          <p:cNvSpPr txBox="1"/>
          <p:nvPr/>
        </p:nvSpPr>
        <p:spPr>
          <a:xfrm>
            <a:off x="-108520" y="6669940"/>
            <a:ext cx="838200" cy="215444"/>
          </a:xfrm>
          <a:prstGeom prst="rect">
            <a:avLst/>
          </a:prstGeom>
          <a:noFill/>
        </p:spPr>
        <p:txBody>
          <a:bodyPr wrap="square" rtlCol="0">
            <a:spAutoFit/>
          </a:bodyPr>
          <a:lstStyle/>
          <a:p>
            <a:pPr algn="ctr"/>
            <a:r>
              <a:rPr lang="en-AU" sz="800"/>
              <a:t>Home</a:t>
            </a:r>
            <a:endParaRPr lang="en-US" sz="800"/>
          </a:p>
        </p:txBody>
      </p:sp>
      <p:sp>
        <p:nvSpPr>
          <p:cNvPr id="11" name="Title 1">
            <a:extLst>
              <a:ext uri="{FF2B5EF4-FFF2-40B4-BE49-F238E27FC236}">
                <a16:creationId xmlns:a16="http://schemas.microsoft.com/office/drawing/2014/main" id="{53D75CA3-B6E2-0847-83E0-E0B262BD8743}"/>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a:p>
        </p:txBody>
      </p:sp>
      <p:sp>
        <p:nvSpPr>
          <p:cNvPr id="12" name="TextBox 11">
            <a:extLst>
              <a:ext uri="{FF2B5EF4-FFF2-40B4-BE49-F238E27FC236}">
                <a16:creationId xmlns:a16="http://schemas.microsoft.com/office/drawing/2014/main" id="{63F493FB-DECD-6C44-B278-D09795C9447C}"/>
              </a:ext>
            </a:extLst>
          </p:cNvPr>
          <p:cNvSpPr txBox="1"/>
          <p:nvPr/>
        </p:nvSpPr>
        <p:spPr>
          <a:xfrm>
            <a:off x="251520" y="1229702"/>
            <a:ext cx="8568952"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AU" dirty="0"/>
              <a:t>Glycogen Sparing is the ability of an athlete to spare glycogen supplies by using an alternative fuel source during physical activity.</a:t>
            </a:r>
          </a:p>
        </p:txBody>
      </p:sp>
      <p:sp>
        <p:nvSpPr>
          <p:cNvPr id="13" name="TextBox 12">
            <a:extLst>
              <a:ext uri="{FF2B5EF4-FFF2-40B4-BE49-F238E27FC236}">
                <a16:creationId xmlns:a16="http://schemas.microsoft.com/office/drawing/2014/main" id="{9B77F670-676B-8145-A37B-388CB9578D2A}"/>
              </a:ext>
            </a:extLst>
          </p:cNvPr>
          <p:cNvSpPr txBox="1"/>
          <p:nvPr/>
        </p:nvSpPr>
        <p:spPr>
          <a:xfrm>
            <a:off x="251520" y="2066911"/>
            <a:ext cx="8568952" cy="3970318"/>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itchFamily="34" charset="0"/>
              <a:buChar char="•"/>
            </a:pPr>
            <a:r>
              <a:rPr lang="en-AU" dirty="0"/>
              <a:t>This can be achieved via the following methods;</a:t>
            </a:r>
          </a:p>
          <a:p>
            <a:pPr marL="800100" lvl="1" indent="-342900">
              <a:buFont typeface="+mj-lt"/>
              <a:buAutoNum type="arabicPeriod"/>
            </a:pPr>
            <a:r>
              <a:rPr lang="en-AU" u="sng" dirty="0">
                <a:solidFill>
                  <a:srgbClr val="FF0000"/>
                </a:solidFill>
              </a:rPr>
              <a:t>Training effect</a:t>
            </a:r>
          </a:p>
          <a:p>
            <a:pPr marL="1257300" lvl="2" indent="-342900">
              <a:buFont typeface="Arial" pitchFamily="34" charset="0"/>
              <a:buChar char="•"/>
            </a:pPr>
            <a:r>
              <a:rPr lang="en-AU" dirty="0"/>
              <a:t>Through an aerobic training programme, athletes are better able to break down fats for a given intensity, sparing glycogen for later in the event.</a:t>
            </a:r>
          </a:p>
          <a:p>
            <a:pPr marL="800100" lvl="1" indent="-342900">
              <a:buFont typeface="+mj-lt"/>
              <a:buAutoNum type="arabicPeriod"/>
            </a:pPr>
            <a:r>
              <a:rPr lang="en-AU" u="sng" dirty="0">
                <a:solidFill>
                  <a:srgbClr val="FF0000"/>
                </a:solidFill>
              </a:rPr>
              <a:t>Caffeine consumption</a:t>
            </a:r>
          </a:p>
          <a:p>
            <a:pPr marL="1257300" lvl="2" indent="-342900">
              <a:buFont typeface="Arial" pitchFamily="34" charset="0"/>
              <a:buChar char="•"/>
            </a:pPr>
            <a:r>
              <a:rPr lang="en-AU" dirty="0"/>
              <a:t>By consuming caffeine before the event, it better enables the athlete to break down fats at the start of the event, sparing glycogen for later in the event.</a:t>
            </a:r>
          </a:p>
          <a:p>
            <a:pPr marL="800100" lvl="1" indent="-342900">
              <a:buFont typeface="+mj-lt"/>
              <a:buAutoNum type="arabicPeriod"/>
            </a:pPr>
            <a:r>
              <a:rPr lang="en-AU" u="sng" dirty="0">
                <a:solidFill>
                  <a:srgbClr val="FF0000"/>
                </a:solidFill>
              </a:rPr>
              <a:t>Pre – event meal</a:t>
            </a:r>
          </a:p>
          <a:p>
            <a:pPr marL="1257300" lvl="2" indent="-342900">
              <a:buFont typeface="Arial" pitchFamily="34" charset="0"/>
              <a:buChar char="•"/>
            </a:pPr>
            <a:r>
              <a:rPr lang="en-AU" dirty="0">
                <a:solidFill>
                  <a:schemeClr val="tx1"/>
                </a:solidFill>
              </a:rPr>
              <a:t>By consuming a low GI meal 1-4hrs prior to the event, it increases blood glucose levels allowing for the sparing of glycogen for later in the event. </a:t>
            </a:r>
          </a:p>
          <a:p>
            <a:pPr marL="800100" lvl="1" indent="-342900">
              <a:buFont typeface="+mj-lt"/>
              <a:buAutoNum type="arabicPeriod"/>
            </a:pPr>
            <a:r>
              <a:rPr lang="en-AU" u="sng" dirty="0">
                <a:solidFill>
                  <a:srgbClr val="FF0000"/>
                </a:solidFill>
              </a:rPr>
              <a:t>During the event meal</a:t>
            </a:r>
          </a:p>
          <a:p>
            <a:pPr marL="1257300" lvl="2" indent="-342900">
              <a:buFont typeface="Arial" pitchFamily="34" charset="0"/>
              <a:buChar char="•"/>
            </a:pPr>
            <a:r>
              <a:rPr lang="en-AU" dirty="0">
                <a:solidFill>
                  <a:schemeClr val="tx1"/>
                </a:solidFill>
              </a:rPr>
              <a:t>By consuming high GI foods during the event, it allows blood glucose levels to be constantly topped up, sparing the use of glycogen as a fuel source. </a:t>
            </a:r>
          </a:p>
        </p:txBody>
      </p:sp>
      <p:sp>
        <p:nvSpPr>
          <p:cNvPr id="9" name="Rectangle 8">
            <a:extLst>
              <a:ext uri="{FF2B5EF4-FFF2-40B4-BE49-F238E27FC236}">
                <a16:creationId xmlns:a16="http://schemas.microsoft.com/office/drawing/2014/main" id="{B7FAA12A-ABF3-45E5-AE2A-79EA38147622}"/>
              </a:ext>
            </a:extLst>
          </p:cNvPr>
          <p:cNvSpPr/>
          <p:nvPr/>
        </p:nvSpPr>
        <p:spPr>
          <a:xfrm>
            <a:off x="251520" y="765198"/>
            <a:ext cx="1880451" cy="369332"/>
          </a:xfrm>
          <a:prstGeom prst="rect">
            <a:avLst/>
          </a:prstGeom>
          <a:solidFill>
            <a:schemeClr val="accent6"/>
          </a:solidFill>
          <a:ln>
            <a:solidFill>
              <a:schemeClr val="tx1"/>
            </a:solidFill>
          </a:ln>
        </p:spPr>
        <p:txBody>
          <a:bodyPr wrap="none">
            <a:spAutoFit/>
          </a:bodyPr>
          <a:lstStyle/>
          <a:p>
            <a:r>
              <a:rPr lang="en-AU" b="1" dirty="0"/>
              <a:t>Glycogen Sparing</a:t>
            </a:r>
            <a:endParaRPr lang="en-US" b="1" dirty="0"/>
          </a:p>
        </p:txBody>
      </p:sp>
    </p:spTree>
    <p:extLst>
      <p:ext uri="{BB962C8B-B14F-4D97-AF65-F5344CB8AC3E}">
        <p14:creationId xmlns:p14="http://schemas.microsoft.com/office/powerpoint/2010/main" val="8537892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AA132-755E-4BF8-95BD-408CE4D04B52}"/>
              </a:ext>
            </a:extLst>
          </p:cNvPr>
          <p:cNvSpPr/>
          <p:nvPr/>
        </p:nvSpPr>
        <p:spPr>
          <a:xfrm>
            <a:off x="1981497" y="3352800"/>
            <a:ext cx="5333698" cy="3048000"/>
          </a:xfrm>
          <a:prstGeom prst="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29" name="Footer Placeholder 28"/>
          <p:cNvSpPr>
            <a:spLocks noGrp="1"/>
          </p:cNvSpPr>
          <p:nvPr>
            <p:ph type="ftr" sz="quarter" idx="11"/>
          </p:nvPr>
        </p:nvSpPr>
        <p:spPr>
          <a:xfrm>
            <a:off x="2438400" y="6492875"/>
            <a:ext cx="2895600" cy="365125"/>
          </a:xfrm>
        </p:spPr>
        <p:txBody>
          <a:bodyPr/>
          <a:lstStyle/>
          <a:p>
            <a:r>
              <a:rPr lang="en-US"/>
              <a:t>©PE STUDIES RESOURCES</a:t>
            </a:r>
          </a:p>
        </p:txBody>
      </p:sp>
      <p:sp>
        <p:nvSpPr>
          <p:cNvPr id="28" name="Slide Number Placeholder 27"/>
          <p:cNvSpPr>
            <a:spLocks noGrp="1"/>
          </p:cNvSpPr>
          <p:nvPr>
            <p:ph type="sldNum" sz="quarter" idx="12"/>
          </p:nvPr>
        </p:nvSpPr>
        <p:spPr/>
        <p:txBody>
          <a:bodyPr/>
          <a:lstStyle/>
          <a:p>
            <a:fld id="{B6F15528-21DE-4FAA-801E-634DDDAF4B2B}" type="slidenum">
              <a:rPr lang="en-US" smtClean="0"/>
              <a:pPr/>
              <a:t>87</a:t>
            </a:fld>
            <a:endParaRPr lang="en-US"/>
          </a:p>
        </p:txBody>
      </p:sp>
      <p:pic>
        <p:nvPicPr>
          <p:cNvPr id="3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2" name="TextBox 31">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22" name="TextBox 21">
            <a:extLst>
              <a:ext uri="{FF2B5EF4-FFF2-40B4-BE49-F238E27FC236}">
                <a16:creationId xmlns:a16="http://schemas.microsoft.com/office/drawing/2014/main" id="{084D5BD7-0767-463A-B6F4-BACA6E948B26}"/>
              </a:ext>
            </a:extLst>
          </p:cNvPr>
          <p:cNvSpPr txBox="1"/>
          <p:nvPr/>
        </p:nvSpPr>
        <p:spPr>
          <a:xfrm>
            <a:off x="542821" y="1632079"/>
            <a:ext cx="8372579" cy="1477328"/>
          </a:xfrm>
          <a:prstGeom prst="rect">
            <a:avLst/>
          </a:prstGeom>
          <a:ln>
            <a:solidFill>
              <a:srgbClr val="7030A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GB">
                <a:solidFill>
                  <a:schemeClr val="tx1"/>
                </a:solidFill>
              </a:rPr>
              <a:t>Fats (in butter, margarine, cheese, oil, nuts and fatty meats) are broken down into either fatty acids (FFA), which are found in adipose tissue &amp; the blood, or triglycerides which are stored in the muscle</a:t>
            </a:r>
          </a:p>
          <a:p>
            <a:pPr marL="285750" indent="-285750">
              <a:buFont typeface="Arial" panose="020B0604020202020204" pitchFamily="34" charset="0"/>
              <a:buChar char="•"/>
            </a:pPr>
            <a:r>
              <a:rPr lang="en-GB">
                <a:solidFill>
                  <a:schemeClr val="tx1"/>
                </a:solidFill>
              </a:rPr>
              <a:t>They are the body’s main source of fuel at rest &amp; during prolonged submaximal exercise</a:t>
            </a:r>
          </a:p>
        </p:txBody>
      </p:sp>
      <p:grpSp>
        <p:nvGrpSpPr>
          <p:cNvPr id="34" name="Group 4">
            <a:extLst>
              <a:ext uri="{FF2B5EF4-FFF2-40B4-BE49-F238E27FC236}">
                <a16:creationId xmlns:a16="http://schemas.microsoft.com/office/drawing/2014/main" id="{B4BD33F8-8350-4C0A-9869-9B0073A1BF52}"/>
              </a:ext>
            </a:extLst>
          </p:cNvPr>
          <p:cNvGrpSpPr>
            <a:grpSpLocks/>
          </p:cNvGrpSpPr>
          <p:nvPr/>
        </p:nvGrpSpPr>
        <p:grpSpPr bwMode="auto">
          <a:xfrm>
            <a:off x="1752898" y="3261063"/>
            <a:ext cx="5562302" cy="3139737"/>
            <a:chOff x="996044" y="933150"/>
            <a:chExt cx="7462162" cy="5010449"/>
          </a:xfrm>
        </p:grpSpPr>
        <p:grpSp>
          <p:nvGrpSpPr>
            <p:cNvPr id="35" name="Group 35">
              <a:extLst>
                <a:ext uri="{FF2B5EF4-FFF2-40B4-BE49-F238E27FC236}">
                  <a16:creationId xmlns:a16="http://schemas.microsoft.com/office/drawing/2014/main" id="{EE88AAF9-DEDD-4046-A84F-4E916C2609EA}"/>
                </a:ext>
              </a:extLst>
            </p:cNvPr>
            <p:cNvGrpSpPr/>
            <p:nvPr/>
          </p:nvGrpSpPr>
          <p:grpSpPr>
            <a:xfrm rot="5400000">
              <a:off x="2221900" y="-292706"/>
              <a:ext cx="5010449" cy="7462162"/>
              <a:chOff x="1499625" y="709787"/>
              <a:chExt cx="6307392" cy="5691013"/>
            </a:xfrm>
            <a:solidFill>
              <a:schemeClr val="bg1"/>
            </a:solidFill>
          </p:grpSpPr>
          <p:grpSp>
            <p:nvGrpSpPr>
              <p:cNvPr id="49" name="Group 27">
                <a:extLst>
                  <a:ext uri="{FF2B5EF4-FFF2-40B4-BE49-F238E27FC236}">
                    <a16:creationId xmlns:a16="http://schemas.microsoft.com/office/drawing/2014/main" id="{EF8270CC-93E2-40F5-87F5-EC7C4A2E3D14}"/>
                  </a:ext>
                </a:extLst>
              </p:cNvPr>
              <p:cNvGrpSpPr/>
              <p:nvPr/>
            </p:nvGrpSpPr>
            <p:grpSpPr>
              <a:xfrm>
                <a:off x="1499626" y="709787"/>
                <a:ext cx="6307389" cy="1908180"/>
                <a:chOff x="1499626" y="709786"/>
                <a:chExt cx="6307389" cy="2568401"/>
              </a:xfrm>
              <a:grpFill/>
            </p:grpSpPr>
            <p:sp>
              <p:nvSpPr>
                <p:cNvPr id="68" name="Rectangle 67">
                  <a:extLst>
                    <a:ext uri="{FF2B5EF4-FFF2-40B4-BE49-F238E27FC236}">
                      <a16:creationId xmlns:a16="http://schemas.microsoft.com/office/drawing/2014/main" id="{47D0329E-B024-4CD3-9034-AAE18FA70D59}"/>
                    </a:ext>
                  </a:extLst>
                </p:cNvPr>
                <p:cNvSpPr/>
                <p:nvPr/>
              </p:nvSpPr>
              <p:spPr bwMode="auto">
                <a:xfrm>
                  <a:off x="3205725" y="709786"/>
                  <a:ext cx="4601290" cy="2568401"/>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solidFill>
                  </a:endParaRPr>
                </a:p>
              </p:txBody>
            </p:sp>
            <p:sp>
              <p:nvSpPr>
                <p:cNvPr id="69" name="TextBox 68">
                  <a:extLst>
                    <a:ext uri="{FF2B5EF4-FFF2-40B4-BE49-F238E27FC236}">
                      <a16:creationId xmlns:a16="http://schemas.microsoft.com/office/drawing/2014/main" id="{1B2BD8DB-CAFE-4C88-9813-03EF007FC038}"/>
                    </a:ext>
                  </a:extLst>
                </p:cNvPr>
                <p:cNvSpPr txBox="1"/>
                <p:nvPr/>
              </p:nvSpPr>
              <p:spPr bwMode="auto">
                <a:xfrm>
                  <a:off x="1499626" y="709790"/>
                  <a:ext cx="2040359" cy="2566813"/>
                </a:xfrm>
                <a:prstGeom prst="rect">
                  <a:avLst/>
                </a:prstGeom>
                <a:solidFill>
                  <a:srgbClr val="7030A0"/>
                </a:solidFill>
                <a:ln>
                  <a:solidFill>
                    <a:schemeClr val="tx1"/>
                  </a:solidFill>
                </a:ln>
              </p:spPr>
              <p:txBody>
                <a:bodyPr vert="vert270" anchor="ctr">
                  <a:spAutoFit/>
                </a:bodyPr>
                <a:lstStyle/>
                <a:p>
                  <a:pPr algn="ctr">
                    <a:defRPr/>
                  </a:pPr>
                  <a:endParaRPr lang="en-US" b="1">
                    <a:solidFill>
                      <a:schemeClr val="bg1"/>
                    </a:solidFill>
                  </a:endParaRPr>
                </a:p>
                <a:p>
                  <a:pPr algn="ctr">
                    <a:defRPr/>
                  </a:pPr>
                  <a:r>
                    <a:rPr lang="en-US" b="1">
                      <a:solidFill>
                        <a:schemeClr val="bg1"/>
                      </a:solidFill>
                    </a:rPr>
                    <a:t>Triglycerides</a:t>
                  </a:r>
                </a:p>
                <a:p>
                  <a:pPr algn="ctr">
                    <a:defRPr/>
                  </a:pPr>
                  <a:r>
                    <a:rPr lang="en-US" b="1">
                      <a:solidFill>
                        <a:schemeClr val="bg1"/>
                      </a:solidFill>
                    </a:rPr>
                    <a:t> </a:t>
                  </a:r>
                </a:p>
              </p:txBody>
            </p:sp>
          </p:grpSp>
          <p:grpSp>
            <p:nvGrpSpPr>
              <p:cNvPr id="50" name="Group 28">
                <a:extLst>
                  <a:ext uri="{FF2B5EF4-FFF2-40B4-BE49-F238E27FC236}">
                    <a16:creationId xmlns:a16="http://schemas.microsoft.com/office/drawing/2014/main" id="{5E460A21-698C-4B4F-9C4E-0209C21358E5}"/>
                  </a:ext>
                </a:extLst>
              </p:cNvPr>
              <p:cNvGrpSpPr/>
              <p:nvPr/>
            </p:nvGrpSpPr>
            <p:grpSpPr>
              <a:xfrm>
                <a:off x="1506297" y="2617966"/>
                <a:ext cx="6300718" cy="1881013"/>
                <a:chOff x="1506297" y="709786"/>
                <a:chExt cx="6300718" cy="2568401"/>
              </a:xfrm>
              <a:grpFill/>
            </p:grpSpPr>
            <p:sp>
              <p:nvSpPr>
                <p:cNvPr id="54" name="Rectangle 53">
                  <a:extLst>
                    <a:ext uri="{FF2B5EF4-FFF2-40B4-BE49-F238E27FC236}">
                      <a16:creationId xmlns:a16="http://schemas.microsoft.com/office/drawing/2014/main" id="{26044C34-1A66-42FD-BF86-73E0B096780B}"/>
                    </a:ext>
                  </a:extLst>
                </p:cNvPr>
                <p:cNvSpPr/>
                <p:nvPr/>
              </p:nvSpPr>
              <p:spPr bwMode="auto">
                <a:xfrm>
                  <a:off x="3205725" y="709786"/>
                  <a:ext cx="4601290" cy="2568401"/>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solidFill>
                  </a:endParaRPr>
                </a:p>
              </p:txBody>
            </p:sp>
            <p:sp>
              <p:nvSpPr>
                <p:cNvPr id="67" name="TextBox 66">
                  <a:extLst>
                    <a:ext uri="{FF2B5EF4-FFF2-40B4-BE49-F238E27FC236}">
                      <a16:creationId xmlns:a16="http://schemas.microsoft.com/office/drawing/2014/main" id="{EB5D62A6-B2D1-4363-A7C8-85CE883CC992}"/>
                    </a:ext>
                  </a:extLst>
                </p:cNvPr>
                <p:cNvSpPr txBox="1"/>
                <p:nvPr/>
              </p:nvSpPr>
              <p:spPr bwMode="auto">
                <a:xfrm>
                  <a:off x="1506297" y="709795"/>
                  <a:ext cx="2040357" cy="2566812"/>
                </a:xfrm>
                <a:prstGeom prst="rect">
                  <a:avLst/>
                </a:prstGeom>
                <a:solidFill>
                  <a:srgbClr val="7030A0"/>
                </a:solidFill>
                <a:ln>
                  <a:solidFill>
                    <a:schemeClr val="tx1"/>
                  </a:solidFill>
                </a:ln>
              </p:spPr>
              <p:txBody>
                <a:bodyPr vert="vert270" anchor="ctr">
                  <a:spAutoFit/>
                </a:bodyPr>
                <a:lstStyle/>
                <a:p>
                  <a:pPr algn="ctr">
                    <a:defRPr/>
                  </a:pPr>
                  <a:endParaRPr lang="en-US" b="1">
                    <a:solidFill>
                      <a:schemeClr val="bg1"/>
                    </a:solidFill>
                  </a:endParaRPr>
                </a:p>
                <a:p>
                  <a:pPr algn="ctr">
                    <a:defRPr/>
                  </a:pPr>
                  <a:r>
                    <a:rPr lang="en-US" b="1">
                      <a:solidFill>
                        <a:schemeClr val="bg1"/>
                      </a:solidFill>
                    </a:rPr>
                    <a:t>Free Fatty Acids</a:t>
                  </a:r>
                </a:p>
                <a:p>
                  <a:pPr algn="ctr">
                    <a:defRPr/>
                  </a:pPr>
                  <a:endParaRPr lang="en-US" b="1">
                    <a:solidFill>
                      <a:schemeClr val="bg1"/>
                    </a:solidFill>
                  </a:endParaRPr>
                </a:p>
              </p:txBody>
            </p:sp>
          </p:grpSp>
          <p:grpSp>
            <p:nvGrpSpPr>
              <p:cNvPr id="51" name="Group 31">
                <a:extLst>
                  <a:ext uri="{FF2B5EF4-FFF2-40B4-BE49-F238E27FC236}">
                    <a16:creationId xmlns:a16="http://schemas.microsoft.com/office/drawing/2014/main" id="{37CFC3D7-16C0-4412-B4C4-ED2046A2E843}"/>
                  </a:ext>
                </a:extLst>
              </p:cNvPr>
              <p:cNvGrpSpPr/>
              <p:nvPr/>
            </p:nvGrpSpPr>
            <p:grpSpPr>
              <a:xfrm>
                <a:off x="1499625" y="4492620"/>
                <a:ext cx="6307392" cy="1908180"/>
                <a:chOff x="1499625" y="709787"/>
                <a:chExt cx="6307392" cy="2568401"/>
              </a:xfrm>
              <a:grpFill/>
            </p:grpSpPr>
            <p:sp>
              <p:nvSpPr>
                <p:cNvPr id="52" name="Rectangle 51">
                  <a:extLst>
                    <a:ext uri="{FF2B5EF4-FFF2-40B4-BE49-F238E27FC236}">
                      <a16:creationId xmlns:a16="http://schemas.microsoft.com/office/drawing/2014/main" id="{93AD10E3-33F4-4BE3-8DA6-4E5CF18D8449}"/>
                    </a:ext>
                  </a:extLst>
                </p:cNvPr>
                <p:cNvSpPr/>
                <p:nvPr/>
              </p:nvSpPr>
              <p:spPr bwMode="auto">
                <a:xfrm>
                  <a:off x="3205726" y="709787"/>
                  <a:ext cx="4601291" cy="2568401"/>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solidFill>
                  </a:endParaRPr>
                </a:p>
              </p:txBody>
            </p:sp>
            <p:sp>
              <p:nvSpPr>
                <p:cNvPr id="53" name="TextBox 52">
                  <a:extLst>
                    <a:ext uri="{FF2B5EF4-FFF2-40B4-BE49-F238E27FC236}">
                      <a16:creationId xmlns:a16="http://schemas.microsoft.com/office/drawing/2014/main" id="{4D5F9BCC-C808-4369-B9FD-BE784E3CB32C}"/>
                    </a:ext>
                  </a:extLst>
                </p:cNvPr>
                <p:cNvSpPr txBox="1"/>
                <p:nvPr/>
              </p:nvSpPr>
              <p:spPr bwMode="auto">
                <a:xfrm>
                  <a:off x="1499625" y="709787"/>
                  <a:ext cx="2040358" cy="2566816"/>
                </a:xfrm>
                <a:prstGeom prst="rect">
                  <a:avLst/>
                </a:prstGeom>
                <a:solidFill>
                  <a:srgbClr val="7030A0"/>
                </a:solidFill>
                <a:ln>
                  <a:solidFill>
                    <a:schemeClr val="tx1"/>
                  </a:solidFill>
                </a:ln>
              </p:spPr>
              <p:txBody>
                <a:bodyPr vert="vert270" anchor="ctr">
                  <a:spAutoFit/>
                </a:bodyPr>
                <a:lstStyle/>
                <a:p>
                  <a:pPr algn="ctr">
                    <a:defRPr/>
                  </a:pPr>
                  <a:endParaRPr lang="en-US" b="1">
                    <a:solidFill>
                      <a:schemeClr val="bg1"/>
                    </a:solidFill>
                  </a:endParaRPr>
                </a:p>
                <a:p>
                  <a:pPr algn="ctr">
                    <a:defRPr/>
                  </a:pPr>
                  <a:r>
                    <a:rPr lang="en-US" b="1">
                      <a:solidFill>
                        <a:schemeClr val="bg1"/>
                      </a:solidFill>
                    </a:rPr>
                    <a:t>Fats</a:t>
                  </a:r>
                </a:p>
                <a:p>
                  <a:pPr algn="ctr">
                    <a:defRPr/>
                  </a:pPr>
                  <a:endParaRPr lang="en-US" b="1">
                    <a:solidFill>
                      <a:schemeClr val="bg1"/>
                    </a:solidFill>
                  </a:endParaRPr>
                </a:p>
              </p:txBody>
            </p:sp>
          </p:grpSp>
        </p:grpSp>
        <p:pic>
          <p:nvPicPr>
            <p:cNvPr id="40" name="Picture 8">
              <a:extLst>
                <a:ext uri="{FF2B5EF4-FFF2-40B4-BE49-F238E27FC236}">
                  <a16:creationId xmlns:a16="http://schemas.microsoft.com/office/drawing/2014/main" id="{940BA962-4019-4349-88FA-FAF9A796010E}"/>
                </a:ext>
              </a:extLst>
            </p:cNvPr>
            <p:cNvPicPr>
              <a:picLocks noChangeAspect="1"/>
            </p:cNvPicPr>
            <p:nvPr/>
          </p:nvPicPr>
          <p:blipFill>
            <a:blip r:embed="rId4"/>
            <a:srcRect/>
            <a:stretch>
              <a:fillRect/>
            </a:stretch>
          </p:blipFill>
          <p:spPr bwMode="auto">
            <a:xfrm>
              <a:off x="6115428" y="2890988"/>
              <a:ext cx="2083197" cy="1932150"/>
            </a:xfrm>
            <a:prstGeom prst="rect">
              <a:avLst/>
            </a:prstGeom>
            <a:solidFill>
              <a:schemeClr val="bg1"/>
            </a:solidFill>
            <a:ln w="9525">
              <a:noFill/>
              <a:miter lim="800000"/>
              <a:headEnd/>
              <a:tailEnd/>
            </a:ln>
          </p:spPr>
        </p:pic>
        <p:sp>
          <p:nvSpPr>
            <p:cNvPr id="41" name="TextBox 9">
              <a:extLst>
                <a:ext uri="{FF2B5EF4-FFF2-40B4-BE49-F238E27FC236}">
                  <a16:creationId xmlns:a16="http://schemas.microsoft.com/office/drawing/2014/main" id="{1B8D7E4F-D87B-4A70-BC15-1A9F1FC3980E}"/>
                </a:ext>
              </a:extLst>
            </p:cNvPr>
            <p:cNvSpPr txBox="1">
              <a:spLocks noChangeArrowheads="1"/>
            </p:cNvSpPr>
            <p:nvPr/>
          </p:nvSpPr>
          <p:spPr bwMode="auto">
            <a:xfrm>
              <a:off x="6636045" y="4722557"/>
              <a:ext cx="1240610" cy="589387"/>
            </a:xfrm>
            <a:prstGeom prst="rect">
              <a:avLst/>
            </a:prstGeom>
            <a:solidFill>
              <a:schemeClr val="bg1"/>
            </a:solidFill>
            <a:ln w="9525">
              <a:noFill/>
              <a:miter lim="800000"/>
              <a:headEnd/>
              <a:tailEnd/>
            </a:ln>
          </p:spPr>
          <p:txBody>
            <a:bodyPr>
              <a:prstTxWarp prst="textNoShape">
                <a:avLst/>
              </a:prstTxWarp>
              <a:spAutoFit/>
            </a:bodyPr>
            <a:lstStyle/>
            <a:p>
              <a:pPr algn="r"/>
              <a:r>
                <a:rPr lang="en-US">
                  <a:solidFill>
                    <a:schemeClr val="bg1"/>
                  </a:solidFill>
                </a:rPr>
                <a:t>Muscle</a:t>
              </a:r>
            </a:p>
          </p:txBody>
        </p:sp>
        <p:pic>
          <p:nvPicPr>
            <p:cNvPr id="42" name="Picture 10" descr="tissue-adiposeB.jpg">
              <a:extLst>
                <a:ext uri="{FF2B5EF4-FFF2-40B4-BE49-F238E27FC236}">
                  <a16:creationId xmlns:a16="http://schemas.microsoft.com/office/drawing/2014/main" id="{2E6638A2-346A-4BBC-A4E6-7D0EF6D57F1E}"/>
                </a:ext>
              </a:extLst>
            </p:cNvPr>
            <p:cNvPicPr>
              <a:picLocks noChangeAspect="1"/>
            </p:cNvPicPr>
            <p:nvPr/>
          </p:nvPicPr>
          <p:blipFill>
            <a:blip r:embed="rId5"/>
            <a:srcRect/>
            <a:stretch>
              <a:fillRect/>
            </a:stretch>
          </p:blipFill>
          <p:spPr bwMode="auto">
            <a:xfrm>
              <a:off x="4032963" y="2628752"/>
              <a:ext cx="1355637" cy="1344434"/>
            </a:xfrm>
            <a:prstGeom prst="rect">
              <a:avLst/>
            </a:prstGeom>
            <a:noFill/>
            <a:ln w="9525">
              <a:noFill/>
              <a:miter lim="800000"/>
              <a:headEnd/>
              <a:tailEnd/>
            </a:ln>
          </p:spPr>
        </p:pic>
        <p:pic>
          <p:nvPicPr>
            <p:cNvPr id="47" name="Picture 11" descr="fat in blood.png">
              <a:extLst>
                <a:ext uri="{FF2B5EF4-FFF2-40B4-BE49-F238E27FC236}">
                  <a16:creationId xmlns:a16="http://schemas.microsoft.com/office/drawing/2014/main" id="{A4F616DC-281B-4B0F-8527-EF4D706F418D}"/>
                </a:ext>
              </a:extLst>
            </p:cNvPr>
            <p:cNvPicPr>
              <a:picLocks noChangeAspect="1"/>
            </p:cNvPicPr>
            <p:nvPr/>
          </p:nvPicPr>
          <p:blipFill>
            <a:blip r:embed="rId6"/>
            <a:srcRect/>
            <a:stretch>
              <a:fillRect/>
            </a:stretch>
          </p:blipFill>
          <p:spPr bwMode="auto">
            <a:xfrm>
              <a:off x="3599117" y="3917711"/>
              <a:ext cx="1750847" cy="1992343"/>
            </a:xfrm>
            <a:prstGeom prst="rect">
              <a:avLst/>
            </a:prstGeom>
            <a:noFill/>
            <a:ln w="9525">
              <a:noFill/>
              <a:miter lim="800000"/>
              <a:headEnd/>
              <a:tailEnd/>
            </a:ln>
          </p:spPr>
        </p:pic>
        <p:sp>
          <p:nvSpPr>
            <p:cNvPr id="48" name="TextBox 12">
              <a:extLst>
                <a:ext uri="{FF2B5EF4-FFF2-40B4-BE49-F238E27FC236}">
                  <a16:creationId xmlns:a16="http://schemas.microsoft.com/office/drawing/2014/main" id="{32EB2FEC-5662-4D9F-ABBE-32DCAC311769}"/>
                </a:ext>
              </a:extLst>
            </p:cNvPr>
            <p:cNvSpPr txBox="1">
              <a:spLocks noChangeArrowheads="1"/>
            </p:cNvSpPr>
            <p:nvPr/>
          </p:nvSpPr>
          <p:spPr bwMode="auto">
            <a:xfrm>
              <a:off x="4727118" y="5310801"/>
              <a:ext cx="1082764" cy="589387"/>
            </a:xfrm>
            <a:prstGeom prst="rect">
              <a:avLst/>
            </a:prstGeom>
            <a:solidFill>
              <a:schemeClr val="bg1"/>
            </a:solidFill>
            <a:ln w="9525">
              <a:noFill/>
              <a:miter lim="800000"/>
              <a:headEnd/>
              <a:tailEnd/>
            </a:ln>
          </p:spPr>
          <p:txBody>
            <a:bodyPr>
              <a:prstTxWarp prst="textNoShape">
                <a:avLst/>
              </a:prstTxWarp>
              <a:spAutoFit/>
            </a:bodyPr>
            <a:lstStyle/>
            <a:p>
              <a:pPr algn="ctr"/>
              <a:r>
                <a:rPr lang="en-US">
                  <a:solidFill>
                    <a:schemeClr val="bg1"/>
                  </a:solidFill>
                </a:rPr>
                <a:t>Blood</a:t>
              </a:r>
            </a:p>
          </p:txBody>
        </p:sp>
      </p:grpSp>
      <p:pic>
        <p:nvPicPr>
          <p:cNvPr id="71" name="Picture 4" descr="https://upload.wikimedia.org/wikipedia/commons/2/2e/Fast_food_meal.jpg">
            <a:extLst>
              <a:ext uri="{FF2B5EF4-FFF2-40B4-BE49-F238E27FC236}">
                <a16:creationId xmlns:a16="http://schemas.microsoft.com/office/drawing/2014/main" id="{A0E9F1C5-9D0C-44F4-82C9-D9D232946D9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0925" y="4407145"/>
            <a:ext cx="1387217" cy="1079255"/>
          </a:xfrm>
          <a:prstGeom prst="rect">
            <a:avLst/>
          </a:prstGeom>
          <a:noFill/>
          <a:extLst>
            <a:ext uri="{909E8E84-426E-40DD-AFC4-6F175D3DCCD1}">
              <a14:hiddenFill xmlns:a14="http://schemas.microsoft.com/office/drawing/2010/main">
                <a:solidFill>
                  <a:srgbClr val="FFFFFF"/>
                </a:solidFill>
              </a14:hiddenFill>
            </a:ext>
          </a:extLst>
        </p:spPr>
      </p:pic>
      <p:pic>
        <p:nvPicPr>
          <p:cNvPr id="121860" name="Picture 4" descr="https://upload.wikimedia.org/wikipedia/commons/thumb/5/50/Avocado_open.jpg/220px-Avocado_open.jpg">
            <a:extLst>
              <a:ext uri="{FF2B5EF4-FFF2-40B4-BE49-F238E27FC236}">
                <a16:creationId xmlns:a16="http://schemas.microsoft.com/office/drawing/2014/main" id="{CC17974C-9931-4F41-AB2C-CCAB4FCC14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1836" y="5452421"/>
            <a:ext cx="1075741" cy="885042"/>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EA6663E0-98BA-494A-85C3-6449CA9CF724}"/>
              </a:ext>
            </a:extLst>
          </p:cNvPr>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t>F</a:t>
            </a:r>
            <a:r>
              <a:rPr lang="en-AU" sz="2400" b="1"/>
              <a:t>UELS REQUIRED FOR RESYNTHESIS OF ATP</a:t>
            </a:r>
            <a:endParaRPr lang="en-US" sz="2400" b="1"/>
          </a:p>
        </p:txBody>
      </p:sp>
      <p:sp>
        <p:nvSpPr>
          <p:cNvPr id="38" name="TextBox 37">
            <a:extLst>
              <a:ext uri="{FF2B5EF4-FFF2-40B4-BE49-F238E27FC236}">
                <a16:creationId xmlns:a16="http://schemas.microsoft.com/office/drawing/2014/main" id="{331124CA-C52F-474B-B5AA-264C900DBA07}"/>
              </a:ext>
            </a:extLst>
          </p:cNvPr>
          <p:cNvSpPr txBox="1"/>
          <p:nvPr/>
        </p:nvSpPr>
        <p:spPr>
          <a:xfrm rot="20972691">
            <a:off x="194549" y="1056722"/>
            <a:ext cx="2456540" cy="400110"/>
          </a:xfrm>
          <a:prstGeom prst="rect">
            <a:avLst/>
          </a:prstGeom>
          <a:solidFill>
            <a:srgbClr val="FF0000"/>
          </a:solidFill>
          <a:ln>
            <a:solidFill>
              <a:schemeClr val="bg1"/>
            </a:solidFill>
          </a:ln>
        </p:spPr>
        <p:txBody>
          <a:bodyPr wrap="square" rtlCol="0">
            <a:spAutoFit/>
          </a:bodyPr>
          <a:lstStyle/>
          <a:p>
            <a:pPr algn="ctr"/>
            <a:r>
              <a:rPr lang="en-AU" sz="2000" b="1">
                <a:solidFill>
                  <a:schemeClr val="bg1"/>
                </a:solidFill>
              </a:rPr>
              <a:t>Fats</a:t>
            </a:r>
          </a:p>
        </p:txBody>
      </p:sp>
      <p:sp>
        <p:nvSpPr>
          <p:cNvPr id="33" name="Rectangle 32">
            <a:extLst>
              <a:ext uri="{FF2B5EF4-FFF2-40B4-BE49-F238E27FC236}">
                <a16:creationId xmlns:a16="http://schemas.microsoft.com/office/drawing/2014/main" id="{284187F4-3A8B-7148-8060-7E3A88BAA49C}"/>
              </a:ext>
            </a:extLst>
          </p:cNvPr>
          <p:cNvSpPr/>
          <p:nvPr/>
        </p:nvSpPr>
        <p:spPr>
          <a:xfrm>
            <a:off x="3548407" y="6170016"/>
            <a:ext cx="1913441" cy="184666"/>
          </a:xfrm>
          <a:prstGeom prst="rect">
            <a:avLst/>
          </a:prstGeom>
        </p:spPr>
        <p:txBody>
          <a:bodyPr wrap="square">
            <a:spAutoFit/>
          </a:bodyPr>
          <a:lstStyle/>
          <a:p>
            <a:r>
              <a:rPr lang="en-US" sz="600"/>
              <a:t>https://</a:t>
            </a:r>
            <a:r>
              <a:rPr lang="en-US" sz="600" err="1"/>
              <a:t>medlineplus.gov</a:t>
            </a:r>
            <a:r>
              <a:rPr lang="en-US" sz="600"/>
              <a:t>/</a:t>
            </a:r>
            <a:r>
              <a:rPr lang="en-US" sz="600" err="1"/>
              <a:t>ency</a:t>
            </a:r>
            <a:r>
              <a:rPr lang="en-US" sz="600"/>
              <a:t>/</a:t>
            </a:r>
            <a:r>
              <a:rPr lang="en-US" sz="600" err="1"/>
              <a:t>imagepages</a:t>
            </a:r>
            <a:r>
              <a:rPr lang="en-US" sz="600"/>
              <a:t>/19825.htm</a:t>
            </a:r>
          </a:p>
        </p:txBody>
      </p:sp>
      <p:sp>
        <p:nvSpPr>
          <p:cNvPr id="36" name="Rectangle 35">
            <a:extLst>
              <a:ext uri="{FF2B5EF4-FFF2-40B4-BE49-F238E27FC236}">
                <a16:creationId xmlns:a16="http://schemas.microsoft.com/office/drawing/2014/main" id="{421925E3-CD0F-2A45-90DA-CB3D411ED7CD}"/>
              </a:ext>
            </a:extLst>
          </p:cNvPr>
          <p:cNvSpPr/>
          <p:nvPr/>
        </p:nvSpPr>
        <p:spPr>
          <a:xfrm>
            <a:off x="5430400" y="6131551"/>
            <a:ext cx="1913441" cy="276999"/>
          </a:xfrm>
          <a:prstGeom prst="rect">
            <a:avLst/>
          </a:prstGeom>
        </p:spPr>
        <p:txBody>
          <a:bodyPr wrap="square">
            <a:spAutoFit/>
          </a:bodyPr>
          <a:lstStyle/>
          <a:p>
            <a:r>
              <a:rPr lang="en-US" sz="600"/>
              <a:t>https://</a:t>
            </a:r>
            <a:r>
              <a:rPr lang="en-US" sz="600" err="1"/>
              <a:t>pixabay.com</a:t>
            </a:r>
            <a:r>
              <a:rPr lang="en-US" sz="600"/>
              <a:t>/illustrations/man-muscles-fitness-studio-sixpack-3133301/</a:t>
            </a:r>
          </a:p>
        </p:txBody>
      </p:sp>
    </p:spTree>
    <p:extLst>
      <p:ext uri="{BB962C8B-B14F-4D97-AF65-F5344CB8AC3E}">
        <p14:creationId xmlns:p14="http://schemas.microsoft.com/office/powerpoint/2010/main" val="364323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69359B2B-BE4E-40C7-8F96-21052BA65B3F}"/>
              </a:ext>
            </a:extLst>
          </p:cNvPr>
          <p:cNvSpPr/>
          <p:nvPr/>
        </p:nvSpPr>
        <p:spPr bwMode="auto">
          <a:xfrm rot="5400000">
            <a:off x="6435440" y="4055498"/>
            <a:ext cx="1737410" cy="276530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 name="Footer Placeholder 28"/>
          <p:cNvSpPr>
            <a:spLocks noGrp="1"/>
          </p:cNvSpPr>
          <p:nvPr>
            <p:ph type="ftr" sz="quarter" idx="11"/>
          </p:nvPr>
        </p:nvSpPr>
        <p:spPr>
          <a:xfrm>
            <a:off x="2438400" y="6492875"/>
            <a:ext cx="2895600" cy="365125"/>
          </a:xfrm>
        </p:spPr>
        <p:txBody>
          <a:bodyPr/>
          <a:lstStyle/>
          <a:p>
            <a:r>
              <a:rPr lang="en-US"/>
              <a:t>©PE STUDIES RESOURCES</a:t>
            </a:r>
          </a:p>
        </p:txBody>
      </p:sp>
      <p:sp>
        <p:nvSpPr>
          <p:cNvPr id="28" name="Slide Number Placeholder 27"/>
          <p:cNvSpPr>
            <a:spLocks noGrp="1"/>
          </p:cNvSpPr>
          <p:nvPr>
            <p:ph type="sldNum" sz="quarter" idx="12"/>
          </p:nvPr>
        </p:nvSpPr>
        <p:spPr/>
        <p:txBody>
          <a:bodyPr/>
          <a:lstStyle/>
          <a:p>
            <a:fld id="{B6F15528-21DE-4FAA-801E-634DDDAF4B2B}" type="slidenum">
              <a:rPr lang="en-US" smtClean="0"/>
              <a:pPr/>
              <a:t>88</a:t>
            </a:fld>
            <a:endParaRPr lang="en-US"/>
          </a:p>
        </p:txBody>
      </p:sp>
      <p:pic>
        <p:nvPicPr>
          <p:cNvPr id="3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32" name="TextBox 31">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22" name="TextBox 21">
            <a:extLst>
              <a:ext uri="{FF2B5EF4-FFF2-40B4-BE49-F238E27FC236}">
                <a16:creationId xmlns:a16="http://schemas.microsoft.com/office/drawing/2014/main" id="{084D5BD7-0767-463A-B6F4-BACA6E948B26}"/>
              </a:ext>
            </a:extLst>
          </p:cNvPr>
          <p:cNvSpPr txBox="1"/>
          <p:nvPr/>
        </p:nvSpPr>
        <p:spPr>
          <a:xfrm>
            <a:off x="542821" y="1502722"/>
            <a:ext cx="8372579" cy="2308324"/>
          </a:xfrm>
          <a:prstGeom prst="rect">
            <a:avLst/>
          </a:prstGeom>
          <a:ln>
            <a:solidFill>
              <a:srgbClr val="7030A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GB">
                <a:solidFill>
                  <a:schemeClr val="tx1"/>
                </a:solidFill>
              </a:rPr>
              <a:t>Protein (found in meat, fish, poultry, legumes, eggs and grains) makes a negligible contribution to energy production during exercise (5 </a:t>
            </a:r>
            <a:r>
              <a:rPr lang="en-AU"/>
              <a:t>–</a:t>
            </a:r>
            <a:r>
              <a:rPr lang="en-GB">
                <a:solidFill>
                  <a:schemeClr val="tx1"/>
                </a:solidFill>
              </a:rPr>
              <a:t> 10% in ultra endurance events)</a:t>
            </a:r>
          </a:p>
          <a:p>
            <a:pPr marL="285750" indent="-285750">
              <a:buFont typeface="Arial" panose="020B0604020202020204" pitchFamily="34" charset="0"/>
              <a:buChar char="•"/>
            </a:pPr>
            <a:r>
              <a:rPr lang="en-GB">
                <a:solidFill>
                  <a:schemeClr val="tx1"/>
                </a:solidFill>
              </a:rPr>
              <a:t>An essential nutrient in the diet; it is needed to:</a:t>
            </a:r>
          </a:p>
          <a:p>
            <a:pPr marL="742950" lvl="1" indent="-285750">
              <a:buFont typeface="Cambria Math" panose="02040503050406030204" pitchFamily="18" charset="0"/>
              <a:buChar char="⎯"/>
            </a:pPr>
            <a:r>
              <a:rPr lang="en-GB">
                <a:solidFill>
                  <a:schemeClr val="tx1"/>
                </a:solidFill>
              </a:rPr>
              <a:t>Build connective tissue &amp; muscle cells</a:t>
            </a:r>
          </a:p>
          <a:p>
            <a:pPr marL="742950" lvl="1" indent="-285750">
              <a:buFont typeface="Cambria Math" panose="02040503050406030204" pitchFamily="18" charset="0"/>
              <a:buChar char="⎯"/>
            </a:pPr>
            <a:r>
              <a:rPr lang="en-GB">
                <a:solidFill>
                  <a:schemeClr val="tx1"/>
                </a:solidFill>
              </a:rPr>
              <a:t>Act as enzymes which speed up chemical reactions</a:t>
            </a:r>
          </a:p>
          <a:p>
            <a:pPr marL="285750" indent="-285750">
              <a:buFont typeface="Arial" panose="020B0604020202020204" pitchFamily="34" charset="0"/>
              <a:buChar char="•"/>
            </a:pPr>
            <a:r>
              <a:rPr lang="en-GB">
                <a:solidFill>
                  <a:schemeClr val="tx1"/>
                </a:solidFill>
              </a:rPr>
              <a:t>Stored in the muscles &amp; around the body</a:t>
            </a:r>
          </a:p>
          <a:p>
            <a:pPr marL="285750" indent="-285750">
              <a:buFont typeface="Arial" panose="020B0604020202020204" pitchFamily="34" charset="0"/>
              <a:buChar char="•"/>
            </a:pPr>
            <a:r>
              <a:rPr lang="en-GB">
                <a:solidFill>
                  <a:schemeClr val="tx1"/>
                </a:solidFill>
              </a:rPr>
              <a:t>Used mainly for growth &amp; repair (only </a:t>
            </a:r>
            <a:r>
              <a:rPr lang="en-AU">
                <a:solidFill>
                  <a:schemeClr val="tx1"/>
                </a:solidFill>
              </a:rPr>
              <a:t>u</a:t>
            </a:r>
            <a:r>
              <a:rPr lang="en-AU"/>
              <a:t>sed as a fuel in extreme circumstances)</a:t>
            </a:r>
            <a:endParaRPr lang="en-GB">
              <a:solidFill>
                <a:schemeClr val="tx1"/>
              </a:solidFill>
            </a:endParaRPr>
          </a:p>
        </p:txBody>
      </p:sp>
      <p:grpSp>
        <p:nvGrpSpPr>
          <p:cNvPr id="33" name="Group 31">
            <a:extLst>
              <a:ext uri="{FF2B5EF4-FFF2-40B4-BE49-F238E27FC236}">
                <a16:creationId xmlns:a16="http://schemas.microsoft.com/office/drawing/2014/main" id="{EB679C74-AB05-4199-8FD2-7D02E5F5B9EB}"/>
              </a:ext>
            </a:extLst>
          </p:cNvPr>
          <p:cNvGrpSpPr>
            <a:grpSpLocks/>
          </p:cNvGrpSpPr>
          <p:nvPr/>
        </p:nvGrpSpPr>
        <p:grpSpPr bwMode="auto">
          <a:xfrm>
            <a:off x="542821" y="3839594"/>
            <a:ext cx="8125701" cy="2475151"/>
            <a:chOff x="1676409" y="1431599"/>
            <a:chExt cx="8748915" cy="4588204"/>
          </a:xfrm>
        </p:grpSpPr>
        <p:grpSp>
          <p:nvGrpSpPr>
            <p:cNvPr id="56" name="Group 35">
              <a:extLst>
                <a:ext uri="{FF2B5EF4-FFF2-40B4-BE49-F238E27FC236}">
                  <a16:creationId xmlns:a16="http://schemas.microsoft.com/office/drawing/2014/main" id="{40A32DA1-B226-41F6-9FFF-4A367DDD6D1C}"/>
                </a:ext>
              </a:extLst>
            </p:cNvPr>
            <p:cNvGrpSpPr/>
            <p:nvPr/>
          </p:nvGrpSpPr>
          <p:grpSpPr bwMode="auto">
            <a:xfrm rot="5400000">
              <a:off x="2287192" y="820816"/>
              <a:ext cx="4588204" cy="5809770"/>
              <a:chOff x="1558478" y="2605833"/>
              <a:chExt cx="6248539" cy="3794967"/>
            </a:xfrm>
            <a:solidFill>
              <a:schemeClr val="bg1"/>
            </a:solidFill>
          </p:grpSpPr>
          <p:grpSp>
            <p:nvGrpSpPr>
              <p:cNvPr id="59" name="Group 28">
                <a:extLst>
                  <a:ext uri="{FF2B5EF4-FFF2-40B4-BE49-F238E27FC236}">
                    <a16:creationId xmlns:a16="http://schemas.microsoft.com/office/drawing/2014/main" id="{D107768F-4805-4F7F-AE53-E05C1E400DA5}"/>
                  </a:ext>
                </a:extLst>
              </p:cNvPr>
              <p:cNvGrpSpPr/>
              <p:nvPr/>
            </p:nvGrpSpPr>
            <p:grpSpPr>
              <a:xfrm>
                <a:off x="1558478" y="2605833"/>
                <a:ext cx="6248537" cy="1893147"/>
                <a:chOff x="1558478" y="693219"/>
                <a:chExt cx="6248537" cy="2584969"/>
              </a:xfrm>
              <a:grpFill/>
            </p:grpSpPr>
            <p:sp>
              <p:nvSpPr>
                <p:cNvPr id="63" name="Rectangle 62">
                  <a:extLst>
                    <a:ext uri="{FF2B5EF4-FFF2-40B4-BE49-F238E27FC236}">
                      <a16:creationId xmlns:a16="http://schemas.microsoft.com/office/drawing/2014/main" id="{C5B2389C-96C8-4B19-8C0F-43AD7C07968E}"/>
                    </a:ext>
                  </a:extLst>
                </p:cNvPr>
                <p:cNvSpPr/>
                <p:nvPr/>
              </p:nvSpPr>
              <p:spPr bwMode="auto">
                <a:xfrm>
                  <a:off x="3205725" y="709786"/>
                  <a:ext cx="4601290" cy="2568401"/>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TextBox 63">
                  <a:extLst>
                    <a:ext uri="{FF2B5EF4-FFF2-40B4-BE49-F238E27FC236}">
                      <a16:creationId xmlns:a16="http://schemas.microsoft.com/office/drawing/2014/main" id="{9A542067-2E10-4CB2-8D17-96250E791C95}"/>
                    </a:ext>
                  </a:extLst>
                </p:cNvPr>
                <p:cNvSpPr txBox="1"/>
                <p:nvPr/>
              </p:nvSpPr>
              <p:spPr bwMode="auto">
                <a:xfrm>
                  <a:off x="1558478" y="693219"/>
                  <a:ext cx="1864763" cy="2584969"/>
                </a:xfrm>
                <a:prstGeom prst="rect">
                  <a:avLst/>
                </a:prstGeom>
                <a:solidFill>
                  <a:srgbClr val="7030A0"/>
                </a:solidFill>
                <a:ln>
                  <a:solidFill>
                    <a:schemeClr val="tx1"/>
                  </a:solidFill>
                </a:ln>
              </p:spPr>
              <p:txBody>
                <a:bodyPr vert="vert270" wrap="square" anchor="ctr">
                  <a:spAutoFit/>
                </a:bodyPr>
                <a:lstStyle/>
                <a:p>
                  <a:pPr algn="ctr">
                    <a:defRPr/>
                  </a:pPr>
                  <a:endParaRPr lang="en-US" b="1" dirty="0">
                    <a:solidFill>
                      <a:schemeClr val="bg1"/>
                    </a:solidFill>
                  </a:endParaRPr>
                </a:p>
                <a:p>
                  <a:pPr algn="ctr">
                    <a:defRPr/>
                  </a:pPr>
                  <a:r>
                    <a:rPr lang="en-US" b="1" dirty="0">
                      <a:solidFill>
                        <a:schemeClr val="bg1"/>
                      </a:solidFill>
                    </a:rPr>
                    <a:t>Peptides</a:t>
                  </a:r>
                </a:p>
              </p:txBody>
            </p:sp>
          </p:grpSp>
          <p:grpSp>
            <p:nvGrpSpPr>
              <p:cNvPr id="60" name="Group 31">
                <a:extLst>
                  <a:ext uri="{FF2B5EF4-FFF2-40B4-BE49-F238E27FC236}">
                    <a16:creationId xmlns:a16="http://schemas.microsoft.com/office/drawing/2014/main" id="{809CFED1-EAC1-45B1-A3A8-C8F813F27A59}"/>
                  </a:ext>
                </a:extLst>
              </p:cNvPr>
              <p:cNvGrpSpPr/>
              <p:nvPr/>
            </p:nvGrpSpPr>
            <p:grpSpPr>
              <a:xfrm>
                <a:off x="1587421" y="4492620"/>
                <a:ext cx="6219596" cy="1908180"/>
                <a:chOff x="1587421" y="709787"/>
                <a:chExt cx="6219596" cy="2568401"/>
              </a:xfrm>
              <a:grpFill/>
            </p:grpSpPr>
            <p:sp>
              <p:nvSpPr>
                <p:cNvPr id="61" name="Rectangle 60">
                  <a:extLst>
                    <a:ext uri="{FF2B5EF4-FFF2-40B4-BE49-F238E27FC236}">
                      <a16:creationId xmlns:a16="http://schemas.microsoft.com/office/drawing/2014/main" id="{75EEE180-AB62-42C6-A0A5-40FB1701A769}"/>
                    </a:ext>
                  </a:extLst>
                </p:cNvPr>
                <p:cNvSpPr/>
                <p:nvPr/>
              </p:nvSpPr>
              <p:spPr bwMode="auto">
                <a:xfrm>
                  <a:off x="3205726" y="709787"/>
                  <a:ext cx="4601291" cy="2568401"/>
                </a:xfrm>
                <a:prstGeom prst="rect">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TextBox 61">
                  <a:extLst>
                    <a:ext uri="{FF2B5EF4-FFF2-40B4-BE49-F238E27FC236}">
                      <a16:creationId xmlns:a16="http://schemas.microsoft.com/office/drawing/2014/main" id="{D0C51211-8D9A-4E9C-A788-0703D650F8AC}"/>
                    </a:ext>
                  </a:extLst>
                </p:cNvPr>
                <p:cNvSpPr txBox="1"/>
                <p:nvPr/>
              </p:nvSpPr>
              <p:spPr bwMode="auto">
                <a:xfrm>
                  <a:off x="1587421" y="709795"/>
                  <a:ext cx="1864763" cy="2566812"/>
                </a:xfrm>
                <a:prstGeom prst="rect">
                  <a:avLst/>
                </a:prstGeom>
                <a:solidFill>
                  <a:srgbClr val="7030A0"/>
                </a:solidFill>
                <a:ln>
                  <a:solidFill>
                    <a:schemeClr val="tx1"/>
                  </a:solidFill>
                </a:ln>
              </p:spPr>
              <p:txBody>
                <a:bodyPr vert="vert270" anchor="ctr">
                  <a:spAutoFit/>
                </a:bodyPr>
                <a:lstStyle/>
                <a:p>
                  <a:pPr algn="ctr">
                    <a:defRPr/>
                  </a:pPr>
                  <a:endParaRPr lang="en-US" b="1" dirty="0">
                    <a:solidFill>
                      <a:schemeClr val="bg1"/>
                    </a:solidFill>
                  </a:endParaRPr>
                </a:p>
                <a:p>
                  <a:pPr algn="ctr">
                    <a:defRPr/>
                  </a:pPr>
                  <a:r>
                    <a:rPr lang="en-US" b="1" dirty="0">
                      <a:solidFill>
                        <a:schemeClr val="bg1"/>
                      </a:solidFill>
                    </a:rPr>
                    <a:t>Protein</a:t>
                  </a:r>
                </a:p>
              </p:txBody>
            </p:sp>
          </p:grpSp>
        </p:grpSp>
        <p:sp>
          <p:nvSpPr>
            <p:cNvPr id="44" name="TextBox 28">
              <a:extLst>
                <a:ext uri="{FF2B5EF4-FFF2-40B4-BE49-F238E27FC236}">
                  <a16:creationId xmlns:a16="http://schemas.microsoft.com/office/drawing/2014/main" id="{479E3A73-065B-43F9-89A7-C586A8A58E16}"/>
                </a:ext>
              </a:extLst>
            </p:cNvPr>
            <p:cNvSpPr txBox="1">
              <a:spLocks noChangeArrowheads="1"/>
            </p:cNvSpPr>
            <p:nvPr/>
          </p:nvSpPr>
          <p:spPr bwMode="auto">
            <a:xfrm>
              <a:off x="9206124" y="3137397"/>
              <a:ext cx="1219200" cy="646332"/>
            </a:xfrm>
            <a:prstGeom prst="rect">
              <a:avLst/>
            </a:prstGeom>
            <a:solidFill>
              <a:schemeClr val="bg1"/>
            </a:solidFill>
            <a:ln w="9525">
              <a:noFill/>
              <a:miter lim="800000"/>
              <a:headEnd/>
              <a:tailEnd/>
            </a:ln>
          </p:spPr>
          <p:txBody>
            <a:bodyPr>
              <a:prstTxWarp prst="textNoShape">
                <a:avLst/>
              </a:prstTxWarp>
              <a:spAutoFit/>
            </a:bodyPr>
            <a:lstStyle/>
            <a:p>
              <a:pPr algn="ctr"/>
              <a:r>
                <a:rPr lang="en-US" dirty="0"/>
                <a:t>Adipose </a:t>
              </a:r>
            </a:p>
            <a:p>
              <a:pPr algn="ctr"/>
              <a:r>
                <a:rPr lang="en-US" dirty="0"/>
                <a:t>Tissue</a:t>
              </a:r>
            </a:p>
          </p:txBody>
        </p:sp>
        <p:pic>
          <p:nvPicPr>
            <p:cNvPr id="46" name="Picture 29">
              <a:extLst>
                <a:ext uri="{FF2B5EF4-FFF2-40B4-BE49-F238E27FC236}">
                  <a16:creationId xmlns:a16="http://schemas.microsoft.com/office/drawing/2014/main" id="{A13F6CAC-67DC-4E72-9B61-2919F051C305}"/>
                </a:ext>
              </a:extLst>
            </p:cNvPr>
            <p:cNvPicPr>
              <a:picLocks noChangeAspect="1"/>
            </p:cNvPicPr>
            <p:nvPr/>
          </p:nvPicPr>
          <p:blipFill>
            <a:blip r:embed="rId4"/>
            <a:srcRect/>
            <a:stretch>
              <a:fillRect/>
            </a:stretch>
          </p:blipFill>
          <p:spPr bwMode="auto">
            <a:xfrm>
              <a:off x="7650382" y="4516667"/>
              <a:ext cx="1753244" cy="1369268"/>
            </a:xfrm>
            <a:prstGeom prst="rect">
              <a:avLst/>
            </a:prstGeom>
            <a:solidFill>
              <a:schemeClr val="bg1"/>
            </a:solidFill>
            <a:ln w="9525">
              <a:noFill/>
              <a:miter lim="800000"/>
              <a:headEnd/>
              <a:tailEnd/>
            </a:ln>
          </p:spPr>
        </p:pic>
        <p:sp>
          <p:nvSpPr>
            <p:cNvPr id="55" name="TextBox 30">
              <a:extLst>
                <a:ext uri="{FF2B5EF4-FFF2-40B4-BE49-F238E27FC236}">
                  <a16:creationId xmlns:a16="http://schemas.microsoft.com/office/drawing/2014/main" id="{A865B924-EE84-456B-B25D-C362BFCA9B82}"/>
                </a:ext>
              </a:extLst>
            </p:cNvPr>
            <p:cNvSpPr txBox="1">
              <a:spLocks noChangeArrowheads="1"/>
            </p:cNvSpPr>
            <p:nvPr/>
          </p:nvSpPr>
          <p:spPr bwMode="auto">
            <a:xfrm>
              <a:off x="9229613" y="4566335"/>
              <a:ext cx="1176336" cy="437169"/>
            </a:xfrm>
            <a:prstGeom prst="rect">
              <a:avLst/>
            </a:prstGeom>
            <a:solidFill>
              <a:schemeClr val="bg1"/>
            </a:solidFill>
            <a:ln w="9525">
              <a:noFill/>
              <a:miter lim="800000"/>
              <a:headEnd/>
              <a:tailEnd/>
            </a:ln>
          </p:spPr>
          <p:txBody>
            <a:bodyPr>
              <a:prstTxWarp prst="textNoShape">
                <a:avLst/>
              </a:prstTxWarp>
              <a:spAutoFit/>
            </a:bodyPr>
            <a:lstStyle/>
            <a:p>
              <a:r>
                <a:rPr lang="en-US"/>
                <a:t>Muscle</a:t>
              </a:r>
            </a:p>
          </p:txBody>
        </p:sp>
        <p:pic>
          <p:nvPicPr>
            <p:cNvPr id="45" name="Picture 27" descr="tissue-adiposeB.jpg">
              <a:extLst>
                <a:ext uri="{FF2B5EF4-FFF2-40B4-BE49-F238E27FC236}">
                  <a16:creationId xmlns:a16="http://schemas.microsoft.com/office/drawing/2014/main" id="{69E508B3-5E63-43EF-B411-33D9A66FE1FC}"/>
                </a:ext>
              </a:extLst>
            </p:cNvPr>
            <p:cNvPicPr>
              <a:picLocks noChangeAspect="1"/>
            </p:cNvPicPr>
            <p:nvPr/>
          </p:nvPicPr>
          <p:blipFill>
            <a:blip r:embed="rId5"/>
            <a:srcRect/>
            <a:stretch>
              <a:fillRect/>
            </a:stretch>
          </p:blipFill>
          <p:spPr bwMode="auto">
            <a:xfrm>
              <a:off x="7746735" y="3066361"/>
              <a:ext cx="1390174" cy="1371600"/>
            </a:xfrm>
            <a:prstGeom prst="rect">
              <a:avLst/>
            </a:prstGeom>
            <a:noFill/>
            <a:ln w="9525">
              <a:noFill/>
              <a:miter lim="800000"/>
              <a:headEnd/>
              <a:tailEnd/>
            </a:ln>
          </p:spPr>
        </p:pic>
      </p:grpSp>
      <p:pic>
        <p:nvPicPr>
          <p:cNvPr id="122886" name="Picture 6" descr="Image result for protein animals cartoon">
            <a:extLst>
              <a:ext uri="{FF2B5EF4-FFF2-40B4-BE49-F238E27FC236}">
                <a16:creationId xmlns:a16="http://schemas.microsoft.com/office/drawing/2014/main" id="{A7F03225-6A91-423C-9A5A-0AC8E2ADB6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97" y="5355278"/>
            <a:ext cx="963535" cy="963535"/>
          </a:xfrm>
          <a:prstGeom prst="rect">
            <a:avLst/>
          </a:prstGeom>
          <a:noFill/>
          <a:extLst>
            <a:ext uri="{909E8E84-426E-40DD-AFC4-6F175D3DCCD1}">
              <a14:hiddenFill xmlns:a14="http://schemas.microsoft.com/office/drawing/2010/main">
                <a:solidFill>
                  <a:srgbClr val="FFFFFF"/>
                </a:solidFill>
              </a14:hiddenFill>
            </a:ext>
          </a:extLst>
        </p:spPr>
      </p:pic>
      <p:pic>
        <p:nvPicPr>
          <p:cNvPr id="122888" name="Picture 8" descr="Image result for protein animals cartoon">
            <a:extLst>
              <a:ext uri="{FF2B5EF4-FFF2-40B4-BE49-F238E27FC236}">
                <a16:creationId xmlns:a16="http://schemas.microsoft.com/office/drawing/2014/main" id="{D508CE80-DDBB-49B8-A93D-E1D925E73E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6398" y="4704254"/>
            <a:ext cx="949072" cy="730340"/>
          </a:xfrm>
          <a:prstGeom prst="rect">
            <a:avLst/>
          </a:prstGeom>
          <a:noFill/>
          <a:extLst>
            <a:ext uri="{909E8E84-426E-40DD-AFC4-6F175D3DCCD1}">
              <a14:hiddenFill xmlns:a14="http://schemas.microsoft.com/office/drawing/2010/main">
                <a:solidFill>
                  <a:srgbClr val="FFFFFF"/>
                </a:solidFill>
              </a14:hiddenFill>
            </a:ext>
          </a:extLst>
        </p:spPr>
      </p:pic>
      <p:pic>
        <p:nvPicPr>
          <p:cNvPr id="122890" name="Picture 10" descr="Image result for nuts">
            <a:extLst>
              <a:ext uri="{FF2B5EF4-FFF2-40B4-BE49-F238E27FC236}">
                <a16:creationId xmlns:a16="http://schemas.microsoft.com/office/drawing/2014/main" id="{3CF1BEBD-2ED6-4423-805E-090510B54D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55" t="-2715" r="14750" b="17073"/>
          <a:stretch/>
        </p:blipFill>
        <p:spPr bwMode="auto">
          <a:xfrm>
            <a:off x="2055491" y="5343322"/>
            <a:ext cx="1190164" cy="963536"/>
          </a:xfrm>
          <a:prstGeom prst="rect">
            <a:avLst/>
          </a:prstGeom>
          <a:noFill/>
          <a:extLst>
            <a:ext uri="{909E8E84-426E-40DD-AFC4-6F175D3DCCD1}">
              <a14:hiddenFill xmlns:a14="http://schemas.microsoft.com/office/drawing/2010/main">
                <a:solidFill>
                  <a:srgbClr val="FFFFFF"/>
                </a:solidFill>
              </a14:hiddenFill>
            </a:ext>
          </a:extLst>
        </p:spPr>
      </p:pic>
      <p:pic>
        <p:nvPicPr>
          <p:cNvPr id="122892" name="Picture 12" descr="Image result for protein">
            <a:extLst>
              <a:ext uri="{FF2B5EF4-FFF2-40B4-BE49-F238E27FC236}">
                <a16:creationId xmlns:a16="http://schemas.microsoft.com/office/drawing/2014/main" id="{0AB57397-0881-41EF-9FF5-77F92A15E4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589" y="4726006"/>
            <a:ext cx="1066901" cy="64014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8643FE96-3570-A149-A97E-BDEC3FAD6214}"/>
              </a:ext>
            </a:extLst>
          </p:cNvPr>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t>F</a:t>
            </a:r>
            <a:r>
              <a:rPr lang="en-AU" sz="2400" b="1"/>
              <a:t>UELS REQUIRED FOR RESYNTHESIS OF ATP</a:t>
            </a:r>
            <a:endParaRPr lang="en-US" sz="2400" b="1"/>
          </a:p>
        </p:txBody>
      </p:sp>
      <p:sp>
        <p:nvSpPr>
          <p:cNvPr id="27" name="TextBox 26">
            <a:extLst>
              <a:ext uri="{FF2B5EF4-FFF2-40B4-BE49-F238E27FC236}">
                <a16:creationId xmlns:a16="http://schemas.microsoft.com/office/drawing/2014/main" id="{FC6D2049-F77D-7D4C-8D44-5601313618D5}"/>
              </a:ext>
            </a:extLst>
          </p:cNvPr>
          <p:cNvSpPr txBox="1"/>
          <p:nvPr/>
        </p:nvSpPr>
        <p:spPr>
          <a:xfrm rot="20972691">
            <a:off x="194549" y="981568"/>
            <a:ext cx="2456540" cy="400110"/>
          </a:xfrm>
          <a:prstGeom prst="rect">
            <a:avLst/>
          </a:prstGeom>
          <a:solidFill>
            <a:srgbClr val="FF0000"/>
          </a:solidFill>
          <a:ln>
            <a:solidFill>
              <a:schemeClr val="bg1"/>
            </a:solidFill>
          </a:ln>
        </p:spPr>
        <p:txBody>
          <a:bodyPr wrap="square" rtlCol="0">
            <a:spAutoFit/>
          </a:bodyPr>
          <a:lstStyle/>
          <a:p>
            <a:pPr algn="ctr"/>
            <a:r>
              <a:rPr lang="en-AU" sz="2000" b="1">
                <a:solidFill>
                  <a:schemeClr val="bg1"/>
                </a:solidFill>
              </a:rPr>
              <a:t>Protein</a:t>
            </a:r>
          </a:p>
        </p:txBody>
      </p:sp>
      <p:sp>
        <p:nvSpPr>
          <p:cNvPr id="31" name="Rectangle 30">
            <a:extLst>
              <a:ext uri="{FF2B5EF4-FFF2-40B4-BE49-F238E27FC236}">
                <a16:creationId xmlns:a16="http://schemas.microsoft.com/office/drawing/2014/main" id="{2A9D19A0-ED0B-654F-8D9D-882672768ED0}"/>
              </a:ext>
            </a:extLst>
          </p:cNvPr>
          <p:cNvSpPr/>
          <p:nvPr/>
        </p:nvSpPr>
        <p:spPr>
          <a:xfrm>
            <a:off x="4630084" y="6327802"/>
            <a:ext cx="2713169" cy="184666"/>
          </a:xfrm>
          <a:prstGeom prst="rect">
            <a:avLst/>
          </a:prstGeom>
        </p:spPr>
        <p:txBody>
          <a:bodyPr wrap="square">
            <a:spAutoFit/>
          </a:bodyPr>
          <a:lstStyle/>
          <a:p>
            <a:r>
              <a:rPr lang="en-US" sz="600"/>
              <a:t>https://</a:t>
            </a:r>
            <a:r>
              <a:rPr lang="en-US" sz="600" err="1"/>
              <a:t>pixabay.com</a:t>
            </a:r>
            <a:r>
              <a:rPr lang="en-US" sz="600"/>
              <a:t>/illustrations/man-muscles-fitness-studio-sixpack-3133301/</a:t>
            </a:r>
          </a:p>
        </p:txBody>
      </p:sp>
      <p:sp>
        <p:nvSpPr>
          <p:cNvPr id="26" name="TextBox 25">
            <a:extLst>
              <a:ext uri="{FF2B5EF4-FFF2-40B4-BE49-F238E27FC236}">
                <a16:creationId xmlns:a16="http://schemas.microsoft.com/office/drawing/2014/main" id="{DB762DB8-417E-4E5A-A482-7C10BB3DC07D}"/>
              </a:ext>
            </a:extLst>
          </p:cNvPr>
          <p:cNvSpPr txBox="1"/>
          <p:nvPr/>
        </p:nvSpPr>
        <p:spPr bwMode="auto">
          <a:xfrm rot="5400000">
            <a:off x="6934813" y="2857125"/>
            <a:ext cx="738664" cy="2711490"/>
          </a:xfrm>
          <a:prstGeom prst="rect">
            <a:avLst/>
          </a:prstGeom>
          <a:solidFill>
            <a:srgbClr val="7030A0"/>
          </a:solidFill>
          <a:ln>
            <a:solidFill>
              <a:schemeClr val="tx1"/>
            </a:solidFill>
          </a:ln>
        </p:spPr>
        <p:txBody>
          <a:bodyPr vert="vert270" anchor="ctr">
            <a:spAutoFit/>
          </a:bodyPr>
          <a:lstStyle/>
          <a:p>
            <a:pPr algn="ctr">
              <a:defRPr/>
            </a:pPr>
            <a:endParaRPr lang="en-US" b="1" dirty="0">
              <a:solidFill>
                <a:schemeClr val="bg1"/>
              </a:solidFill>
            </a:endParaRPr>
          </a:p>
          <a:p>
            <a:pPr algn="ctr">
              <a:defRPr/>
            </a:pPr>
            <a:r>
              <a:rPr lang="en-US" b="1" dirty="0">
                <a:solidFill>
                  <a:schemeClr val="bg1"/>
                </a:solidFill>
              </a:rPr>
              <a:t>Amino Acids</a:t>
            </a:r>
          </a:p>
        </p:txBody>
      </p:sp>
      <p:pic>
        <p:nvPicPr>
          <p:cNvPr id="51" name="Picture 11" descr="fat in blood.png">
            <a:extLst>
              <a:ext uri="{FF2B5EF4-FFF2-40B4-BE49-F238E27FC236}">
                <a16:creationId xmlns:a16="http://schemas.microsoft.com/office/drawing/2014/main" id="{37DA3FEF-2664-4178-A0BB-C63E6FC62F26}"/>
              </a:ext>
            </a:extLst>
          </p:cNvPr>
          <p:cNvPicPr>
            <a:picLocks noChangeAspect="1"/>
          </p:cNvPicPr>
          <p:nvPr/>
        </p:nvPicPr>
        <p:blipFill>
          <a:blip r:embed="rId10"/>
          <a:srcRect/>
          <a:stretch>
            <a:fillRect/>
          </a:stretch>
        </p:blipFill>
        <p:spPr bwMode="auto">
          <a:xfrm>
            <a:off x="3909665" y="4906419"/>
            <a:ext cx="1305083" cy="1248478"/>
          </a:xfrm>
          <a:prstGeom prst="rect">
            <a:avLst/>
          </a:prstGeom>
          <a:noFill/>
          <a:ln w="9525">
            <a:noFill/>
            <a:miter lim="800000"/>
            <a:headEnd/>
            <a:tailEnd/>
          </a:ln>
        </p:spPr>
      </p:pic>
    </p:spTree>
    <p:extLst>
      <p:ext uri="{BB962C8B-B14F-4D97-AF65-F5344CB8AC3E}">
        <p14:creationId xmlns:p14="http://schemas.microsoft.com/office/powerpoint/2010/main" val="316460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779370" y="6477000"/>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0" name="Rectangle 2">
            <a:extLst>
              <a:ext uri="{FF2B5EF4-FFF2-40B4-BE49-F238E27FC236}">
                <a16:creationId xmlns:a16="http://schemas.microsoft.com/office/drawing/2014/main" id="{4F2F1001-874E-47F7-A544-776A1AEBF895}"/>
              </a:ext>
            </a:extLst>
          </p:cNvPr>
          <p:cNvSpPr txBox="1">
            <a:spLocks noRot="1" noChangeArrowheads="1"/>
          </p:cNvSpPr>
          <p:nvPr/>
        </p:nvSpPr>
        <p:spPr>
          <a:xfrm>
            <a:off x="378342" y="914400"/>
            <a:ext cx="8384658" cy="500306"/>
          </a:xfrm>
          <a:prstGeom prst="rect">
            <a:avLst/>
          </a:prstGeom>
          <a:solidFill>
            <a:srgbClr val="FF0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457200" lvl="1"/>
            <a:r>
              <a:rPr lang="en-GB" sz="2000" kern="0">
                <a:solidFill>
                  <a:schemeClr val="bg1"/>
                </a:solidFill>
                <a:uFill>
                  <a:solidFill>
                    <a:srgbClr val="000000"/>
                  </a:solidFill>
                </a:uFill>
                <a:ea typeface="Arial" panose="020B0604020202020204" pitchFamily="34" charset="0"/>
                <a:cs typeface="Arial" panose="020B0604020202020204" pitchFamily="34" charset="0"/>
              </a:rPr>
              <a:t>Relative contribution of fuels (CHO and Fats) at varying exercise intensities</a:t>
            </a:r>
          </a:p>
        </p:txBody>
      </p:sp>
      <p:sp>
        <p:nvSpPr>
          <p:cNvPr id="23" name="TextBox 22">
            <a:extLst>
              <a:ext uri="{FF2B5EF4-FFF2-40B4-BE49-F238E27FC236}">
                <a16:creationId xmlns:a16="http://schemas.microsoft.com/office/drawing/2014/main" id="{C680BC7F-4A72-4384-B048-EFF04885D270}"/>
              </a:ext>
            </a:extLst>
          </p:cNvPr>
          <p:cNvSpPr txBox="1"/>
          <p:nvPr/>
        </p:nvSpPr>
        <p:spPr>
          <a:xfrm>
            <a:off x="383658" y="1568091"/>
            <a:ext cx="8379342" cy="2031325"/>
          </a:xfrm>
          <a:prstGeom prst="rect">
            <a:avLst/>
          </a:prstGeom>
          <a:solidFill>
            <a:schemeClr val="bg1"/>
          </a:solidFill>
          <a:ln w="28575">
            <a:solidFill>
              <a:srgbClr val="7030A0"/>
            </a:solidFill>
          </a:ln>
        </p:spPr>
        <p:txBody>
          <a:bodyPr wrap="square" rtlCol="0">
            <a:spAutoFit/>
          </a:bodyPr>
          <a:lstStyle/>
          <a:p>
            <a:pPr marL="285750" indent="-285750">
              <a:buFont typeface="Arial" panose="020B0604020202020204" pitchFamily="34" charset="0"/>
              <a:buChar char="•"/>
            </a:pPr>
            <a:r>
              <a:rPr lang="en-GB"/>
              <a:t>The ‘crossover concept’ is a theoretical model that explains the balance of CHO and Fat usage during sustained exercise. </a:t>
            </a:r>
          </a:p>
          <a:p>
            <a:pPr marL="285750" indent="-285750">
              <a:buFont typeface="Arial" panose="020B0604020202020204" pitchFamily="34" charset="0"/>
              <a:buChar char="•"/>
            </a:pPr>
            <a:r>
              <a:rPr lang="en-GB"/>
              <a:t>The crossover point is the intensity at which energy from CHO predominates over energy from fats, with further increases in intensity resulting in greater CHO use and decreased fat oxidation.</a:t>
            </a:r>
          </a:p>
          <a:p>
            <a:pPr marL="285750" indent="-285750">
              <a:buFont typeface="Arial" panose="020B0604020202020204" pitchFamily="34" charset="0"/>
              <a:buChar char="•"/>
            </a:pPr>
            <a:r>
              <a:rPr lang="en-GB"/>
              <a:t>Low to moderate exercise intensity – trained individuals will delay the switch to CHO as they are better able to utilise fats as a fuel source, resulting in glycogen sparing. </a:t>
            </a:r>
          </a:p>
        </p:txBody>
      </p:sp>
      <p:grpSp>
        <p:nvGrpSpPr>
          <p:cNvPr id="45" name="Group 44">
            <a:extLst>
              <a:ext uri="{FF2B5EF4-FFF2-40B4-BE49-F238E27FC236}">
                <a16:creationId xmlns:a16="http://schemas.microsoft.com/office/drawing/2014/main" id="{CB196E28-4D91-4AD9-B633-542253B32EFD}"/>
              </a:ext>
            </a:extLst>
          </p:cNvPr>
          <p:cNvGrpSpPr/>
          <p:nvPr/>
        </p:nvGrpSpPr>
        <p:grpSpPr>
          <a:xfrm>
            <a:off x="686101" y="3781627"/>
            <a:ext cx="7454532" cy="2466773"/>
            <a:chOff x="1252588" y="4275197"/>
            <a:chExt cx="7454532" cy="2466773"/>
          </a:xfrm>
        </p:grpSpPr>
        <p:grpSp>
          <p:nvGrpSpPr>
            <p:cNvPr id="14" name="Group 13">
              <a:extLst>
                <a:ext uri="{FF2B5EF4-FFF2-40B4-BE49-F238E27FC236}">
                  <a16:creationId xmlns:a16="http://schemas.microsoft.com/office/drawing/2014/main" id="{498B86FD-2D54-4357-84ED-7EA834697478}"/>
                </a:ext>
              </a:extLst>
            </p:cNvPr>
            <p:cNvGrpSpPr/>
            <p:nvPr/>
          </p:nvGrpSpPr>
          <p:grpSpPr>
            <a:xfrm>
              <a:off x="1252588" y="4284455"/>
              <a:ext cx="6142744" cy="2457515"/>
              <a:chOff x="-1600200" y="2210755"/>
              <a:chExt cx="6735336" cy="2893682"/>
            </a:xfrm>
          </p:grpSpPr>
          <p:grpSp>
            <p:nvGrpSpPr>
              <p:cNvPr id="15" name="Group 14">
                <a:extLst>
                  <a:ext uri="{FF2B5EF4-FFF2-40B4-BE49-F238E27FC236}">
                    <a16:creationId xmlns:a16="http://schemas.microsoft.com/office/drawing/2014/main" id="{4D4830DE-048D-4D81-AD2B-04540196951F}"/>
                  </a:ext>
                </a:extLst>
              </p:cNvPr>
              <p:cNvGrpSpPr/>
              <p:nvPr/>
            </p:nvGrpSpPr>
            <p:grpSpPr>
              <a:xfrm>
                <a:off x="-471976" y="2210755"/>
                <a:ext cx="5607112" cy="2496134"/>
                <a:chOff x="3860011" y="3818835"/>
                <a:chExt cx="4715247" cy="1784124"/>
              </a:xfrm>
            </p:grpSpPr>
            <p:sp>
              <p:nvSpPr>
                <p:cNvPr id="30" name="Rectangle 29">
                  <a:extLst>
                    <a:ext uri="{FF2B5EF4-FFF2-40B4-BE49-F238E27FC236}">
                      <a16:creationId xmlns:a16="http://schemas.microsoft.com/office/drawing/2014/main" id="{E505C4A3-7373-4392-9DB5-04033ED7CB2F}"/>
                    </a:ext>
                  </a:extLst>
                </p:cNvPr>
                <p:cNvSpPr/>
                <p:nvPr/>
              </p:nvSpPr>
              <p:spPr>
                <a:xfrm>
                  <a:off x="3860011" y="3818835"/>
                  <a:ext cx="4715247" cy="1781164"/>
                </a:xfrm>
                <a:prstGeom prst="rect">
                  <a:avLst/>
                </a:prstGeom>
                <a:pattFill prst="lgGrid">
                  <a:fgClr>
                    <a:schemeClr val="accent3">
                      <a:lumMod val="20000"/>
                      <a:lumOff val="80000"/>
                    </a:schemeClr>
                  </a:fgClr>
                  <a:bgClr>
                    <a:schemeClr val="bg1"/>
                  </a:bgClr>
                </a:patt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13"/>
                </a:p>
              </p:txBody>
            </p:sp>
            <p:cxnSp>
              <p:nvCxnSpPr>
                <p:cNvPr id="31" name="Straight Connector 30">
                  <a:extLst>
                    <a:ext uri="{FF2B5EF4-FFF2-40B4-BE49-F238E27FC236}">
                      <a16:creationId xmlns:a16="http://schemas.microsoft.com/office/drawing/2014/main" id="{AF717B0B-A782-41F2-9F54-8AA901284F06}"/>
                    </a:ext>
                  </a:extLst>
                </p:cNvPr>
                <p:cNvCxnSpPr>
                  <a:cxnSpLocks/>
                </p:cNvCxnSpPr>
                <p:nvPr/>
              </p:nvCxnSpPr>
              <p:spPr>
                <a:xfrm>
                  <a:off x="3860013" y="5599420"/>
                  <a:ext cx="471524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6FCBF2-CCFF-4A9B-A5CE-6E49DE4160CD}"/>
                    </a:ext>
                  </a:extLst>
                </p:cNvPr>
                <p:cNvCxnSpPr>
                  <a:cxnSpLocks/>
                </p:cNvCxnSpPr>
                <p:nvPr/>
              </p:nvCxnSpPr>
              <p:spPr>
                <a:xfrm>
                  <a:off x="3887994" y="3818835"/>
                  <a:ext cx="0" cy="1784124"/>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5D8A1678-871B-4238-9A42-FD17EAD54D18}"/>
                  </a:ext>
                </a:extLst>
              </p:cNvPr>
              <p:cNvSpPr txBox="1"/>
              <p:nvPr/>
            </p:nvSpPr>
            <p:spPr>
              <a:xfrm>
                <a:off x="214422" y="4742035"/>
                <a:ext cx="4409285" cy="36240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1400" b="1"/>
                  <a:t>AEROBIC POWER (%)</a:t>
                </a:r>
                <a:endParaRPr lang="en-AU" sz="1400" b="1"/>
              </a:p>
            </p:txBody>
          </p:sp>
          <p:sp>
            <p:nvSpPr>
              <p:cNvPr id="17" name="TextBox 16">
                <a:extLst>
                  <a:ext uri="{FF2B5EF4-FFF2-40B4-BE49-F238E27FC236}">
                    <a16:creationId xmlns:a16="http://schemas.microsoft.com/office/drawing/2014/main" id="{17E351B7-A9F2-4216-AB31-8335EBB999C7}"/>
                  </a:ext>
                </a:extLst>
              </p:cNvPr>
              <p:cNvSpPr txBox="1"/>
              <p:nvPr/>
            </p:nvSpPr>
            <p:spPr>
              <a:xfrm>
                <a:off x="-1600200" y="3069243"/>
                <a:ext cx="1054275" cy="36240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AU" sz="1400" b="1"/>
                  <a:t>FAT (%)</a:t>
                </a:r>
              </a:p>
            </p:txBody>
          </p:sp>
        </p:grpSp>
        <p:sp>
          <p:nvSpPr>
            <p:cNvPr id="33" name="TextBox 32">
              <a:extLst>
                <a:ext uri="{FF2B5EF4-FFF2-40B4-BE49-F238E27FC236}">
                  <a16:creationId xmlns:a16="http://schemas.microsoft.com/office/drawing/2014/main" id="{7E15CA6B-F2DA-47F2-93EF-E6209B765B53}"/>
                </a:ext>
              </a:extLst>
            </p:cNvPr>
            <p:cNvSpPr txBox="1"/>
            <p:nvPr/>
          </p:nvSpPr>
          <p:spPr>
            <a:xfrm>
              <a:off x="7561239" y="5193500"/>
              <a:ext cx="818387"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AU" sz="1400" b="1"/>
                <a:t>CHO (%)</a:t>
              </a:r>
            </a:p>
          </p:txBody>
        </p:sp>
        <p:cxnSp>
          <p:nvCxnSpPr>
            <p:cNvPr id="35" name="Straight Connector 34">
              <a:extLst>
                <a:ext uri="{FF2B5EF4-FFF2-40B4-BE49-F238E27FC236}">
                  <a16:creationId xmlns:a16="http://schemas.microsoft.com/office/drawing/2014/main" id="{D2AFFC62-C773-40CF-9209-9AAC322AA498}"/>
                </a:ext>
              </a:extLst>
            </p:cNvPr>
            <p:cNvCxnSpPr>
              <a:cxnSpLocks/>
            </p:cNvCxnSpPr>
            <p:nvPr/>
          </p:nvCxnSpPr>
          <p:spPr>
            <a:xfrm flipV="1">
              <a:off x="2454584" y="4747902"/>
              <a:ext cx="4490265" cy="150012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A0874D93-27C5-470D-ABDB-4CDA2A9E25C0}"/>
                </a:ext>
              </a:extLst>
            </p:cNvPr>
            <p:cNvCxnSpPr>
              <a:cxnSpLocks/>
            </p:cNvCxnSpPr>
            <p:nvPr/>
          </p:nvCxnSpPr>
          <p:spPr>
            <a:xfrm>
              <a:off x="2451909" y="4445747"/>
              <a:ext cx="4380196" cy="1666353"/>
            </a:xfrm>
            <a:prstGeom prst="line">
              <a:avLst/>
            </a:prstGeom>
            <a:ln w="38100">
              <a:solidFill>
                <a:srgbClr val="00B050"/>
              </a:solidFill>
            </a:ln>
          </p:spPr>
          <p:style>
            <a:lnRef idx="1">
              <a:schemeClr val="accent3"/>
            </a:lnRef>
            <a:fillRef idx="0">
              <a:schemeClr val="accent3"/>
            </a:fillRef>
            <a:effectRef idx="0">
              <a:schemeClr val="accent3"/>
            </a:effectRef>
            <a:fontRef idx="minor">
              <a:schemeClr val="tx1"/>
            </a:fontRef>
          </p:style>
        </p:cxnSp>
        <p:pic>
          <p:nvPicPr>
            <p:cNvPr id="38" name="Picture 37">
              <a:extLst>
                <a:ext uri="{FF2B5EF4-FFF2-40B4-BE49-F238E27FC236}">
                  <a16:creationId xmlns:a16="http://schemas.microsoft.com/office/drawing/2014/main" id="{41ED1713-8824-40A7-BD80-9F8923001D3F}"/>
                </a:ext>
              </a:extLst>
            </p:cNvPr>
            <p:cNvPicPr>
              <a:picLocks noChangeAspect="1"/>
            </p:cNvPicPr>
            <p:nvPr/>
          </p:nvPicPr>
          <p:blipFill rotWithShape="1">
            <a:blip r:embed="rId4"/>
            <a:srcRect l="8258" t="19940" r="10653" b="17143"/>
            <a:stretch/>
          </p:blipFill>
          <p:spPr>
            <a:xfrm>
              <a:off x="7508076" y="4381463"/>
              <a:ext cx="1199044" cy="495337"/>
            </a:xfrm>
            <a:prstGeom prst="rect">
              <a:avLst/>
            </a:prstGeom>
          </p:spPr>
        </p:pic>
        <p:sp>
          <p:nvSpPr>
            <p:cNvPr id="43" name="TextBox 42">
              <a:extLst>
                <a:ext uri="{FF2B5EF4-FFF2-40B4-BE49-F238E27FC236}">
                  <a16:creationId xmlns:a16="http://schemas.microsoft.com/office/drawing/2014/main" id="{C0F9C910-1B43-4CBB-91AB-CA2C0760302A}"/>
                </a:ext>
              </a:extLst>
            </p:cNvPr>
            <p:cNvSpPr txBox="1"/>
            <p:nvPr/>
          </p:nvSpPr>
          <p:spPr>
            <a:xfrm>
              <a:off x="4740280" y="4275197"/>
              <a:ext cx="1143000" cy="369332"/>
            </a:xfrm>
            <a:prstGeom prst="rect">
              <a:avLst/>
            </a:prstGeom>
            <a:solidFill>
              <a:schemeClr val="accent1"/>
            </a:solidFill>
          </p:spPr>
          <p:txBody>
            <a:bodyPr wrap="square" rtlCol="0">
              <a:spAutoFit/>
            </a:bodyPr>
            <a:lstStyle/>
            <a:p>
              <a:pPr algn="ctr"/>
              <a:r>
                <a:rPr lang="en-GB"/>
                <a:t>Training</a:t>
              </a:r>
              <a:endParaRPr lang="en-AU"/>
            </a:p>
          </p:txBody>
        </p:sp>
        <p:sp>
          <p:nvSpPr>
            <p:cNvPr id="44" name="Arrow: Right 43">
              <a:extLst>
                <a:ext uri="{FF2B5EF4-FFF2-40B4-BE49-F238E27FC236}">
                  <a16:creationId xmlns:a16="http://schemas.microsoft.com/office/drawing/2014/main" id="{5F77CA59-4C24-47ED-9E60-8FE5B2BE461C}"/>
                </a:ext>
              </a:extLst>
            </p:cNvPr>
            <p:cNvSpPr/>
            <p:nvPr/>
          </p:nvSpPr>
          <p:spPr>
            <a:xfrm>
              <a:off x="3937716" y="4359991"/>
              <a:ext cx="762000" cy="231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4" name="Title 1">
            <a:extLst>
              <a:ext uri="{FF2B5EF4-FFF2-40B4-BE49-F238E27FC236}">
                <a16:creationId xmlns:a16="http://schemas.microsoft.com/office/drawing/2014/main" id="{E599E0CB-5D6D-FB4E-883A-BBBA3C32B82C}"/>
              </a:ext>
            </a:extLst>
          </p:cNvPr>
          <p:cNvSpPr txBox="1">
            <a:spLocks/>
          </p:cNvSpPr>
          <p:nvPr/>
        </p:nvSpPr>
        <p:spPr>
          <a:xfrm>
            <a:off x="0" y="0"/>
            <a:ext cx="9144000" cy="670026"/>
          </a:xfrm>
          <a:prstGeom prst="rect">
            <a:avLst/>
          </a:prstGeom>
          <a:solidFill>
            <a:srgbClr val="FF0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t>ENERGY FOR REST AND ACTIVITY</a:t>
            </a:r>
            <a:endParaRPr lang="en-US" sz="2400" b="1" dirty="0"/>
          </a:p>
        </p:txBody>
      </p:sp>
    </p:spTree>
    <p:extLst>
      <p:ext uri="{BB962C8B-B14F-4D97-AF65-F5344CB8AC3E}">
        <p14:creationId xmlns:p14="http://schemas.microsoft.com/office/powerpoint/2010/main" val="180585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97473" y="6559933"/>
            <a:ext cx="2895600" cy="365125"/>
          </a:xfrm>
        </p:spPr>
        <p:txBody>
          <a:bodyPr/>
          <a:lstStyle/>
          <a:p>
            <a:r>
              <a:rPr lang="en-US"/>
              <a:t>©PE STUDIES RESOURCES</a:t>
            </a:r>
          </a:p>
        </p:txBody>
      </p:sp>
      <p:sp>
        <p:nvSpPr>
          <p:cNvPr id="5" name="Slide Number Placeholder 4"/>
          <p:cNvSpPr>
            <a:spLocks noGrp="1"/>
          </p:cNvSpPr>
          <p:nvPr>
            <p:ph type="sldNum" sz="quarter" idx="12"/>
          </p:nvPr>
        </p:nvSpPr>
        <p:spPr>
          <a:xfrm>
            <a:off x="6744265" y="6492875"/>
            <a:ext cx="2133600" cy="365125"/>
          </a:xfrm>
        </p:spPr>
        <p:txBody>
          <a:bodyPr/>
          <a:lstStyle/>
          <a:p>
            <a:fld id="{B6F15528-21DE-4FAA-801E-634DDDAF4B2B}" type="slidenum">
              <a:rPr lang="en-US" smtClean="0"/>
              <a:pPr/>
              <a:t>9</a:t>
            </a:fld>
            <a:endParaRPr lang="en-US" dirty="0"/>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9880" y="6101978"/>
            <a:ext cx="457501" cy="457955"/>
          </a:xfrm>
          <a:prstGeom prst="rect">
            <a:avLst/>
          </a:prstGeom>
          <a:noFill/>
        </p:spPr>
      </p:pic>
      <p:sp>
        <p:nvSpPr>
          <p:cNvPr id="8" name="TextBox 7">
            <a:hlinkClick r:id="rId2" action="ppaction://hlinksldjump"/>
          </p:cNvPr>
          <p:cNvSpPr txBox="1"/>
          <p:nvPr/>
        </p:nvSpPr>
        <p:spPr>
          <a:xfrm>
            <a:off x="-100469" y="6514973"/>
            <a:ext cx="838200" cy="215444"/>
          </a:xfrm>
          <a:prstGeom prst="rect">
            <a:avLst/>
          </a:prstGeom>
          <a:noFill/>
        </p:spPr>
        <p:txBody>
          <a:bodyPr wrap="square" rtlCol="0">
            <a:spAutoFit/>
          </a:bodyPr>
          <a:lstStyle/>
          <a:p>
            <a:pPr algn="ctr"/>
            <a:r>
              <a:rPr lang="en-AU" sz="800" dirty="0"/>
              <a:t>Home</a:t>
            </a:r>
            <a:endParaRPr lang="en-US" sz="800" dirty="0"/>
          </a:p>
        </p:txBody>
      </p:sp>
      <p:sp>
        <p:nvSpPr>
          <p:cNvPr id="2" name="Rectangle 1">
            <a:extLst>
              <a:ext uri="{FF2B5EF4-FFF2-40B4-BE49-F238E27FC236}">
                <a16:creationId xmlns:a16="http://schemas.microsoft.com/office/drawing/2014/main" id="{CB986205-EAAF-479E-8D1E-47993D7B96CC}"/>
              </a:ext>
            </a:extLst>
          </p:cNvPr>
          <p:cNvSpPr/>
          <p:nvPr/>
        </p:nvSpPr>
        <p:spPr>
          <a:xfrm>
            <a:off x="627339" y="862018"/>
            <a:ext cx="8215619" cy="45858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fontAlgn="base">
              <a:spcBef>
                <a:spcPct val="0"/>
              </a:spcBef>
              <a:spcAft>
                <a:spcPct val="0"/>
              </a:spcAft>
            </a:pPr>
            <a:r>
              <a:rPr lang="en-US" sz="2000" b="1" dirty="0">
                <a:solidFill>
                  <a:srgbClr val="FF0000"/>
                </a:solidFill>
              </a:rPr>
              <a:t>The Components of Fitness Model</a:t>
            </a:r>
          </a:p>
          <a:p>
            <a:pPr fontAlgn="base">
              <a:spcBef>
                <a:spcPct val="0"/>
              </a:spcBef>
              <a:spcAft>
                <a:spcPct val="0"/>
              </a:spcAft>
            </a:pPr>
            <a:endParaRPr lang="en-US" sz="1000" b="1" dirty="0"/>
          </a:p>
          <a:p>
            <a:pPr marL="285750" indent="-285750" fontAlgn="base">
              <a:spcBef>
                <a:spcPct val="0"/>
              </a:spcBef>
              <a:spcAft>
                <a:spcPct val="0"/>
              </a:spcAft>
              <a:buFont typeface="Arial" panose="020B0604020202020204" pitchFamily="34" charset="0"/>
              <a:buChar char="•"/>
            </a:pPr>
            <a:r>
              <a:rPr lang="en-GB" dirty="0">
                <a:solidFill>
                  <a:prstClr val="black"/>
                </a:solidFill>
                <a:cs typeface="Arial" charset="0"/>
              </a:rPr>
              <a:t>Allows individual aspects of fitness to be measured &amp; compared to norms</a:t>
            </a:r>
          </a:p>
          <a:p>
            <a:pPr marL="285750" indent="-285750" fontAlgn="base">
              <a:spcBef>
                <a:spcPct val="0"/>
              </a:spcBef>
              <a:spcAft>
                <a:spcPct val="0"/>
              </a:spcAft>
              <a:buFont typeface="Arial" panose="020B0604020202020204" pitchFamily="34" charset="0"/>
              <a:buChar char="•"/>
            </a:pPr>
            <a:r>
              <a:rPr lang="en-GB" dirty="0">
                <a:solidFill>
                  <a:prstClr val="black"/>
                </a:solidFill>
                <a:cs typeface="Arial" charset="0"/>
              </a:rPr>
              <a:t>Different sports &amp; physical activities have different fitness requirements</a:t>
            </a:r>
            <a:endParaRPr lang="en-GB" sz="1000" dirty="0">
              <a:solidFill>
                <a:prstClr val="black"/>
              </a:solidFill>
              <a:cs typeface="Arial" charset="0"/>
            </a:endParaRPr>
          </a:p>
          <a:p>
            <a:pPr marL="285750" indent="-285750" fontAlgn="base">
              <a:spcBef>
                <a:spcPct val="0"/>
              </a:spcBef>
              <a:spcAft>
                <a:spcPct val="0"/>
              </a:spcAft>
              <a:buFont typeface="Arial" panose="020B0604020202020204" pitchFamily="34" charset="0"/>
              <a:buChar char="•"/>
            </a:pPr>
            <a:r>
              <a:rPr lang="en-GB" dirty="0">
                <a:solidFill>
                  <a:prstClr val="black"/>
                </a:solidFill>
                <a:cs typeface="Arial" charset="0"/>
              </a:rPr>
              <a:t>There are two types of fitness components: </a:t>
            </a:r>
          </a:p>
          <a:p>
            <a:pPr fontAlgn="base">
              <a:spcBef>
                <a:spcPct val="0"/>
              </a:spcBef>
              <a:spcAft>
                <a:spcPct val="0"/>
              </a:spcAft>
            </a:pPr>
            <a:endParaRPr lang="en-GB" dirty="0">
              <a:solidFill>
                <a:prstClr val="black"/>
              </a:solidFill>
              <a:cs typeface="Arial" charset="0"/>
            </a:endParaRPr>
          </a:p>
          <a:p>
            <a:pPr marL="914400" lvl="1" indent="-457200" fontAlgn="base">
              <a:spcBef>
                <a:spcPct val="0"/>
              </a:spcBef>
              <a:spcAft>
                <a:spcPct val="0"/>
              </a:spcAft>
              <a:buAutoNum type="arabicPeriod"/>
            </a:pPr>
            <a:r>
              <a:rPr lang="en-GB" b="1" dirty="0">
                <a:solidFill>
                  <a:prstClr val="black"/>
                </a:solidFill>
                <a:cs typeface="Arial" charset="0"/>
              </a:rPr>
              <a:t>Health-related Fitness Components</a:t>
            </a:r>
          </a:p>
          <a:p>
            <a:pPr marL="914400" lvl="1" indent="-457200" fontAlgn="base">
              <a:spcBef>
                <a:spcPct val="0"/>
              </a:spcBef>
              <a:spcAft>
                <a:spcPct val="0"/>
              </a:spcAft>
              <a:buAutoNum type="arabicPeriod"/>
            </a:pPr>
            <a:endParaRPr lang="en-GB" b="1" dirty="0">
              <a:solidFill>
                <a:prstClr val="black"/>
              </a:solidFill>
              <a:cs typeface="Arial" charset="0"/>
            </a:endParaRPr>
          </a:p>
          <a:p>
            <a:pPr marL="914400" lvl="1" indent="-457200" fontAlgn="base">
              <a:spcBef>
                <a:spcPct val="0"/>
              </a:spcBef>
              <a:spcAft>
                <a:spcPct val="0"/>
              </a:spcAft>
              <a:buAutoNum type="arabicPeriod"/>
            </a:pPr>
            <a:r>
              <a:rPr lang="en-GB" b="1" dirty="0">
                <a:solidFill>
                  <a:prstClr val="black"/>
                </a:solidFill>
                <a:cs typeface="Arial" charset="0"/>
              </a:rPr>
              <a:t>Skill-related Fitness Components</a:t>
            </a:r>
          </a:p>
          <a:p>
            <a:pPr fontAlgn="base">
              <a:spcBef>
                <a:spcPct val="0"/>
              </a:spcBef>
              <a:spcAft>
                <a:spcPct val="0"/>
              </a:spcAft>
            </a:pPr>
            <a:endParaRPr lang="en-GB" dirty="0">
              <a:solidFill>
                <a:prstClr val="black"/>
              </a:solidFill>
              <a:cs typeface="Arial" charset="0"/>
            </a:endParaRPr>
          </a:p>
          <a:p>
            <a:pPr fontAlgn="base">
              <a:spcBef>
                <a:spcPct val="0"/>
              </a:spcBef>
              <a:spcAft>
                <a:spcPct val="0"/>
              </a:spcAft>
            </a:pPr>
            <a:r>
              <a:rPr lang="en-GB" b="1" dirty="0">
                <a:solidFill>
                  <a:prstClr val="black"/>
                </a:solidFill>
                <a:cs typeface="Arial" charset="0"/>
              </a:rPr>
              <a:t>Heath related fitness components </a:t>
            </a:r>
            <a:r>
              <a:rPr lang="en-GB" dirty="0">
                <a:solidFill>
                  <a:prstClr val="black"/>
                </a:solidFill>
                <a:cs typeface="Arial" charset="0"/>
              </a:rPr>
              <a:t>are closely associated with health and fitness and are more important to health than to sporting ability.</a:t>
            </a:r>
          </a:p>
          <a:p>
            <a:pPr fontAlgn="base">
              <a:spcBef>
                <a:spcPct val="0"/>
              </a:spcBef>
              <a:spcAft>
                <a:spcPct val="0"/>
              </a:spcAft>
            </a:pPr>
            <a:r>
              <a:rPr lang="en-GB" dirty="0">
                <a:solidFill>
                  <a:prstClr val="black"/>
                </a:solidFill>
                <a:cs typeface="Arial" charset="0"/>
              </a:rPr>
              <a:t> </a:t>
            </a:r>
          </a:p>
          <a:p>
            <a:pPr fontAlgn="base">
              <a:spcBef>
                <a:spcPct val="0"/>
              </a:spcBef>
              <a:spcAft>
                <a:spcPct val="0"/>
              </a:spcAft>
            </a:pPr>
            <a:r>
              <a:rPr lang="en-GB" b="1" dirty="0">
                <a:solidFill>
                  <a:prstClr val="black"/>
                </a:solidFill>
                <a:cs typeface="Arial" charset="0"/>
              </a:rPr>
              <a:t>Skill-related fitness components </a:t>
            </a:r>
            <a:r>
              <a:rPr lang="en-GB" dirty="0">
                <a:solidFill>
                  <a:prstClr val="black"/>
                </a:solidFill>
                <a:cs typeface="Arial" charset="0"/>
              </a:rPr>
              <a:t>are</a:t>
            </a:r>
            <a:r>
              <a:rPr lang="en-GB" b="1" dirty="0">
                <a:solidFill>
                  <a:prstClr val="black"/>
                </a:solidFill>
                <a:cs typeface="Arial" charset="0"/>
              </a:rPr>
              <a:t> </a:t>
            </a:r>
            <a:r>
              <a:rPr lang="en-GB" dirty="0">
                <a:solidFill>
                  <a:prstClr val="black"/>
                </a:solidFill>
                <a:cs typeface="Arial" charset="0"/>
              </a:rPr>
              <a:t>often referred to as athletic ability or performance components and are more important to improved performance in sport &amp; physical activity.</a:t>
            </a:r>
          </a:p>
        </p:txBody>
      </p:sp>
      <p:sp>
        <p:nvSpPr>
          <p:cNvPr id="10" name="Rectangle 2">
            <a:extLst>
              <a:ext uri="{FF2B5EF4-FFF2-40B4-BE49-F238E27FC236}">
                <a16:creationId xmlns:a16="http://schemas.microsoft.com/office/drawing/2014/main" id="{86818443-7600-A843-A614-6E8D7EEA4760}"/>
              </a:ext>
            </a:extLst>
          </p:cNvPr>
          <p:cNvSpPr>
            <a:spLocks noGrp="1" noChangeArrowheads="1"/>
          </p:cNvSpPr>
          <p:nvPr>
            <p:ph type="title"/>
          </p:nvPr>
        </p:nvSpPr>
        <p:spPr>
          <a:xfrm>
            <a:off x="0" y="0"/>
            <a:ext cx="9144000" cy="609600"/>
          </a:xfrm>
        </p:spPr>
        <p:style>
          <a:lnRef idx="3">
            <a:schemeClr val="lt1"/>
          </a:lnRef>
          <a:fillRef idx="1">
            <a:schemeClr val="accent3"/>
          </a:fillRef>
          <a:effectRef idx="1">
            <a:schemeClr val="accent3"/>
          </a:effectRef>
          <a:fontRef idx="minor">
            <a:schemeClr val="lt1"/>
          </a:fontRef>
        </p:style>
        <p:txBody>
          <a:bodyPr anchor="ctr">
            <a:noAutofit/>
          </a:bodyPr>
          <a:lstStyle/>
          <a:p>
            <a:pPr algn="ctr" eaLnBrk="1" hangingPunct="1"/>
            <a:r>
              <a:rPr lang="en-US" sz="2400" b="1" dirty="0"/>
              <a:t>FITNESS COMPONENTS</a:t>
            </a:r>
            <a:endParaRPr lang="en-AU" sz="2400" b="1" dirty="0"/>
          </a:p>
        </p:txBody>
      </p:sp>
    </p:spTree>
    <p:extLst>
      <p:ext uri="{BB962C8B-B14F-4D97-AF65-F5344CB8AC3E}">
        <p14:creationId xmlns:p14="http://schemas.microsoft.com/office/powerpoint/2010/main" val="22874995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4"/>
          <p:cNvSpPr>
            <a:spLocks noGrp="1"/>
          </p:cNvSpPr>
          <p:nvPr>
            <p:ph idx="1"/>
          </p:nvPr>
        </p:nvSpPr>
        <p:spPr>
          <a:xfrm>
            <a:off x="4003576" y="1297392"/>
            <a:ext cx="4770276" cy="4927063"/>
          </a:xfrm>
          <a:solidFill>
            <a:schemeClr val="bg1"/>
          </a:solidFill>
          <a:ln>
            <a:solidFill>
              <a:srgbClr val="7030A0"/>
            </a:solidFill>
          </a:ln>
        </p:spPr>
        <p:style>
          <a:lnRef idx="1">
            <a:schemeClr val="accent4"/>
          </a:lnRef>
          <a:fillRef idx="2">
            <a:schemeClr val="accent4"/>
          </a:fillRef>
          <a:effectRef idx="1">
            <a:schemeClr val="accent4"/>
          </a:effectRef>
          <a:fontRef idx="minor">
            <a:schemeClr val="dk1"/>
          </a:fontRef>
        </p:style>
        <p:txBody>
          <a:bodyPr>
            <a:normAutofit lnSpcReduction="10000"/>
          </a:bodyPr>
          <a:lstStyle/>
          <a:p>
            <a:pPr marL="55563" indent="-55563" eaLnBrk="1" hangingPunct="1">
              <a:lnSpc>
                <a:spcPct val="110000"/>
              </a:lnSpc>
              <a:buNone/>
            </a:pPr>
            <a:r>
              <a:rPr lang="en-US" sz="1800"/>
              <a:t>The fuel source used for ATP production is based on the </a:t>
            </a:r>
            <a:r>
              <a:rPr lang="en-US" sz="1800" u="sng"/>
              <a:t>duration</a:t>
            </a:r>
            <a:r>
              <a:rPr lang="en-US" sz="1800"/>
              <a:t> and </a:t>
            </a:r>
            <a:r>
              <a:rPr lang="en-US" sz="1800" u="sng"/>
              <a:t>intensity</a:t>
            </a:r>
            <a:r>
              <a:rPr lang="en-US" sz="1800"/>
              <a:t> of exercise:</a:t>
            </a:r>
          </a:p>
          <a:p>
            <a:pPr marL="457200" indent="-457200" eaLnBrk="1" hangingPunct="1">
              <a:lnSpc>
                <a:spcPct val="110000"/>
              </a:lnSpc>
              <a:buFont typeface="+mj-lt"/>
              <a:buAutoNum type="arabicPeriod"/>
            </a:pPr>
            <a:r>
              <a:rPr lang="en-US" sz="1800"/>
              <a:t>Low intensity / rest – stored fats are the main</a:t>
            </a:r>
            <a:r>
              <a:rPr lang="en-US" sz="1800" b="1">
                <a:solidFill>
                  <a:schemeClr val="tx1"/>
                </a:solidFill>
              </a:rPr>
              <a:t> </a:t>
            </a:r>
            <a:r>
              <a:rPr lang="en-US" sz="1800">
                <a:solidFill>
                  <a:schemeClr val="tx1"/>
                </a:solidFill>
              </a:rPr>
              <a:t>fuel</a:t>
            </a:r>
            <a:r>
              <a:rPr lang="en-US" sz="1800" b="1">
                <a:solidFill>
                  <a:schemeClr val="tx1"/>
                </a:solidFill>
              </a:rPr>
              <a:t> </a:t>
            </a:r>
            <a:r>
              <a:rPr lang="en-US" sz="1800"/>
              <a:t>source </a:t>
            </a:r>
          </a:p>
          <a:p>
            <a:pPr marL="457200" indent="-457200" eaLnBrk="1" hangingPunct="1">
              <a:lnSpc>
                <a:spcPct val="110000"/>
              </a:lnSpc>
              <a:buFont typeface="+mj-lt"/>
              <a:buAutoNum type="arabicPeriod"/>
            </a:pPr>
            <a:r>
              <a:rPr lang="en-US" sz="1800"/>
              <a:t>As intensity of exercise increase, the contribution of muscle glycogen increases to meet the more immediate demands for fuel.</a:t>
            </a:r>
          </a:p>
          <a:p>
            <a:pPr marL="457200" indent="-457200" eaLnBrk="1" hangingPunct="1">
              <a:lnSpc>
                <a:spcPct val="110000"/>
              </a:lnSpc>
              <a:buFont typeface="+mj-lt"/>
              <a:buAutoNum type="arabicPeriod"/>
            </a:pPr>
            <a:r>
              <a:rPr lang="en-US" sz="1800"/>
              <a:t>There is enough glycogen stored in muscles to fuel up to 60 minutes depending on intensity (and also training and CHO loading). Athletes “hit the wall” when muscle glycogen runs out.</a:t>
            </a:r>
          </a:p>
          <a:p>
            <a:pPr marL="457200" lvl="1" indent="-457200">
              <a:lnSpc>
                <a:spcPct val="110000"/>
              </a:lnSpc>
              <a:spcBef>
                <a:spcPct val="0"/>
              </a:spcBef>
              <a:buSzPct val="100000"/>
              <a:buFont typeface="+mj-lt"/>
              <a:buAutoNum type="arabicPeriod" startAt="4"/>
            </a:pPr>
            <a:r>
              <a:rPr lang="en-US" sz="1800"/>
              <a:t>When muscle glycogen stores run out, the stored liver glycogen becomes the primary fuel source allowing exercise to continue but performance starts to diminish. </a:t>
            </a:r>
          </a:p>
        </p:txBody>
      </p:sp>
      <p:sp>
        <p:nvSpPr>
          <p:cNvPr id="5" name="Footer Placeholder 4"/>
          <p:cNvSpPr>
            <a:spLocks noGrp="1"/>
          </p:cNvSpPr>
          <p:nvPr>
            <p:ph type="ftr" sz="quarter" idx="11"/>
          </p:nvPr>
        </p:nvSpPr>
        <p:spPr>
          <a:xfrm>
            <a:off x="2555776" y="6541394"/>
            <a:ext cx="2895600" cy="365125"/>
          </a:xfrm>
        </p:spPr>
        <p:txBody>
          <a:bodyPr/>
          <a:lstStyle/>
          <a:p>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32" y="6309320"/>
            <a:ext cx="457501" cy="457955"/>
          </a:xfrm>
          <a:prstGeom prst="rect">
            <a:avLst/>
          </a:prstGeom>
          <a:noFill/>
        </p:spPr>
      </p:pic>
      <p:sp>
        <p:nvSpPr>
          <p:cNvPr id="8" name="TextBox 7">
            <a:hlinkClick r:id="rId3" action="ppaction://hlinksldjump"/>
          </p:cNvPr>
          <p:cNvSpPr txBox="1"/>
          <p:nvPr/>
        </p:nvSpPr>
        <p:spPr>
          <a:xfrm>
            <a:off x="-154632" y="6691075"/>
            <a:ext cx="838200" cy="215444"/>
          </a:xfrm>
          <a:prstGeom prst="rect">
            <a:avLst/>
          </a:prstGeom>
          <a:noFill/>
        </p:spPr>
        <p:txBody>
          <a:bodyPr wrap="square" rtlCol="0">
            <a:spAutoFit/>
          </a:bodyPr>
          <a:lstStyle/>
          <a:p>
            <a:pPr algn="ctr"/>
            <a:r>
              <a:rPr lang="en-AU" sz="800"/>
              <a:t>Home</a:t>
            </a:r>
            <a:endParaRPr lang="en-US" sz="800"/>
          </a:p>
        </p:txBody>
      </p:sp>
      <p:sp>
        <p:nvSpPr>
          <p:cNvPr id="10" name="Slide Number Placeholder 3"/>
          <p:cNvSpPr>
            <a:spLocks noGrp="1"/>
          </p:cNvSpPr>
          <p:nvPr>
            <p:ph type="sldNum" sz="quarter" idx="12"/>
          </p:nvPr>
        </p:nvSpPr>
        <p:spPr>
          <a:xfrm>
            <a:off x="6553200" y="6356350"/>
            <a:ext cx="2133600" cy="365125"/>
          </a:xfrm>
        </p:spPr>
        <p:txBody>
          <a:bodyPr/>
          <a:lstStyle/>
          <a:p>
            <a:fld id="{B6F15528-21DE-4FAA-801E-634DDDAF4B2B}" type="slidenum">
              <a:rPr lang="en-US" smtClean="0"/>
              <a:pPr/>
              <a:t>90</a:t>
            </a:fld>
            <a:endParaRPr lang="en-US"/>
          </a:p>
        </p:txBody>
      </p:sp>
      <p:pic>
        <p:nvPicPr>
          <p:cNvPr id="5126" name="Picture 6" descr="Image result for ana ivanovi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58" y="863150"/>
            <a:ext cx="3873148" cy="53613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0288" y="6216987"/>
            <a:ext cx="4572000" cy="184666"/>
          </a:xfrm>
          <a:prstGeom prst="rect">
            <a:avLst/>
          </a:prstGeom>
        </p:spPr>
        <p:txBody>
          <a:bodyPr>
            <a:spAutoFit/>
          </a:bodyPr>
          <a:lstStyle/>
          <a:p>
            <a:r>
              <a:rPr lang="en-AU" sz="600"/>
              <a:t>https://commons.wikimedia.org/wiki/File:ANA_IVANOVIC_(6710610913).jpg</a:t>
            </a:r>
          </a:p>
        </p:txBody>
      </p:sp>
      <p:sp>
        <p:nvSpPr>
          <p:cNvPr id="12" name="Title 1">
            <a:extLst>
              <a:ext uri="{FF2B5EF4-FFF2-40B4-BE49-F238E27FC236}">
                <a16:creationId xmlns:a16="http://schemas.microsoft.com/office/drawing/2014/main" id="{30F74F1F-0DCC-D64F-A09D-F49C5BFB2F39}"/>
              </a:ext>
            </a:extLst>
          </p:cNvPr>
          <p:cNvSpPr txBox="1">
            <a:spLocks/>
          </p:cNvSpPr>
          <p:nvPr/>
        </p:nvSpPr>
        <p:spPr>
          <a:xfrm>
            <a:off x="0" y="0"/>
            <a:ext cx="9144000" cy="670026"/>
          </a:xfrm>
          <a:prstGeom prst="rect">
            <a:avLst/>
          </a:prstGeom>
          <a:solidFill>
            <a:srgbClr val="FF0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t>ENERGY FOR REST AND ACTIVITY</a:t>
            </a:r>
            <a:endParaRPr lang="en-US" sz="2400" b="1" dirty="0"/>
          </a:p>
        </p:txBody>
      </p:sp>
      <p:sp>
        <p:nvSpPr>
          <p:cNvPr id="13" name="Rectangle 12">
            <a:extLst>
              <a:ext uri="{FF2B5EF4-FFF2-40B4-BE49-F238E27FC236}">
                <a16:creationId xmlns:a16="http://schemas.microsoft.com/office/drawing/2014/main" id="{A6FD4355-EAE5-5B41-97C2-E6D43DF44532}"/>
              </a:ext>
            </a:extLst>
          </p:cNvPr>
          <p:cNvSpPr/>
          <p:nvPr/>
        </p:nvSpPr>
        <p:spPr>
          <a:xfrm>
            <a:off x="4003576" y="863150"/>
            <a:ext cx="4770276" cy="369332"/>
          </a:xfrm>
          <a:prstGeom prst="rect">
            <a:avLst/>
          </a:prstGeom>
          <a:solidFill>
            <a:srgbClr val="FFC000"/>
          </a:solidFill>
          <a:ln>
            <a:solidFill>
              <a:schemeClr val="tx1"/>
            </a:solidFill>
          </a:ln>
        </p:spPr>
        <p:txBody>
          <a:bodyPr wrap="square">
            <a:spAutoFit/>
          </a:bodyPr>
          <a:lstStyle/>
          <a:p>
            <a:r>
              <a:rPr lang="en-AU" dirty="0"/>
              <a:t>Hitting the wall</a:t>
            </a:r>
          </a:p>
        </p:txBody>
      </p:sp>
    </p:spTree>
    <p:extLst>
      <p:ext uri="{BB962C8B-B14F-4D97-AF65-F5344CB8AC3E}">
        <p14:creationId xmlns:p14="http://schemas.microsoft.com/office/powerpoint/2010/main" val="33568672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124200" y="6520259"/>
            <a:ext cx="2895600" cy="365125"/>
          </a:xfrm>
        </p:spPr>
        <p:txBody>
          <a:bodyPr/>
          <a:lstStyle/>
          <a:p>
            <a:r>
              <a:rPr lang="en-AU" dirty="0"/>
              <a:t>©PE STUDIES RESOURCES</a:t>
            </a:r>
          </a:p>
        </p:txBody>
      </p:sp>
      <p:sp>
        <p:nvSpPr>
          <p:cNvPr id="3" name="Slide Number Placeholder 2"/>
          <p:cNvSpPr>
            <a:spLocks noGrp="1"/>
          </p:cNvSpPr>
          <p:nvPr>
            <p:ph type="sldNum" sz="quarter" idx="12"/>
          </p:nvPr>
        </p:nvSpPr>
        <p:spPr>
          <a:xfrm>
            <a:off x="6828768" y="6381015"/>
            <a:ext cx="2133600" cy="365125"/>
          </a:xfrm>
        </p:spPr>
        <p:txBody>
          <a:bodyPr/>
          <a:lstStyle/>
          <a:p>
            <a:fld id="{ED159240-0329-477E-B1DB-8906887F1505}" type="slidenum">
              <a:rPr lang="en-AU" smtClean="0"/>
              <a:pPr/>
              <a:t>91</a:t>
            </a:fld>
            <a:endParaRPr lang="en-AU"/>
          </a:p>
        </p:txBody>
      </p:sp>
      <p:sp>
        <p:nvSpPr>
          <p:cNvPr id="5" name="Rectangle 4"/>
          <p:cNvSpPr/>
          <p:nvPr/>
        </p:nvSpPr>
        <p:spPr>
          <a:xfrm>
            <a:off x="310580" y="1447800"/>
            <a:ext cx="4172008" cy="3970318"/>
          </a:xfrm>
          <a:prstGeom prst="rect">
            <a:avLst/>
          </a:prstGeom>
          <a:solidFill>
            <a:schemeClr val="bg1"/>
          </a:solidFill>
          <a:ln>
            <a:solidFill>
              <a:srgbClr val="7030A0"/>
            </a:solidFill>
          </a:ln>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spcBef>
                <a:spcPct val="0"/>
              </a:spcBef>
              <a:buSzPct val="100000"/>
              <a:buFont typeface="+mj-lt"/>
              <a:buAutoNum type="arabicPeriod" startAt="5"/>
            </a:pPr>
            <a:r>
              <a:rPr lang="en-US"/>
              <a:t>Depletion of liver glycogen affects the brain – decision making ability affected</a:t>
            </a:r>
          </a:p>
          <a:p>
            <a:pPr marL="457200" indent="-457200">
              <a:spcBef>
                <a:spcPct val="0"/>
              </a:spcBef>
              <a:buSzPct val="100000"/>
              <a:buFont typeface="+mj-lt"/>
              <a:buAutoNum type="arabicPeriod" startAt="5"/>
            </a:pPr>
            <a:endParaRPr lang="en-US"/>
          </a:p>
          <a:p>
            <a:pPr marL="457200" indent="-457200">
              <a:spcBef>
                <a:spcPct val="0"/>
              </a:spcBef>
              <a:buSzPct val="100000"/>
              <a:buFont typeface="+mj-lt"/>
              <a:buAutoNum type="arabicPeriod" startAt="5"/>
            </a:pPr>
            <a:r>
              <a:rPr lang="en-US"/>
              <a:t>Fats now become the primary fuel source and intensity of exercise is reduced as fats require more complex chemical reactions and greater amounts of oxygen</a:t>
            </a:r>
          </a:p>
          <a:p>
            <a:pPr marL="457200" indent="-457200">
              <a:spcBef>
                <a:spcPct val="0"/>
              </a:spcBef>
              <a:buSzPct val="100000"/>
              <a:buFont typeface="+mj-lt"/>
              <a:buAutoNum type="arabicPeriod" startAt="5"/>
            </a:pPr>
            <a:endParaRPr lang="en-US"/>
          </a:p>
          <a:p>
            <a:pPr marL="457200" indent="-457200">
              <a:spcBef>
                <a:spcPct val="0"/>
              </a:spcBef>
              <a:buSzPct val="100000"/>
              <a:buFont typeface="+mj-lt"/>
              <a:buAutoNum type="arabicPeriod" startAt="5"/>
            </a:pPr>
            <a:r>
              <a:rPr lang="en-US"/>
              <a:t>Depletion of fats results in protein being used as a fuel source </a:t>
            </a:r>
          </a:p>
          <a:p>
            <a:pPr marL="742950" lvl="1" indent="-285750">
              <a:spcBef>
                <a:spcPct val="0"/>
              </a:spcBef>
              <a:buSzPct val="100000"/>
              <a:buFont typeface="Cambria Math" panose="02040503050406030204" pitchFamily="18" charset="0"/>
              <a:buChar char="⎯"/>
            </a:pPr>
            <a:r>
              <a:rPr lang="en-AU"/>
              <a:t>This is only likely to occur in ultra endurance events</a:t>
            </a:r>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43880" y="6288185"/>
            <a:ext cx="457501" cy="457955"/>
          </a:xfrm>
          <a:prstGeom prst="rect">
            <a:avLst/>
          </a:prstGeom>
          <a:noFill/>
        </p:spPr>
      </p:pic>
      <p:sp>
        <p:nvSpPr>
          <p:cNvPr id="7" name="TextBox 6">
            <a:hlinkClick r:id="rId2" action="ppaction://hlinksldjump"/>
          </p:cNvPr>
          <p:cNvSpPr txBox="1"/>
          <p:nvPr/>
        </p:nvSpPr>
        <p:spPr>
          <a:xfrm>
            <a:off x="-108520" y="6669940"/>
            <a:ext cx="838200" cy="215444"/>
          </a:xfrm>
          <a:prstGeom prst="rect">
            <a:avLst/>
          </a:prstGeom>
          <a:noFill/>
        </p:spPr>
        <p:txBody>
          <a:bodyPr wrap="square" rtlCol="0">
            <a:spAutoFit/>
          </a:bodyPr>
          <a:lstStyle/>
          <a:p>
            <a:pPr algn="ctr"/>
            <a:r>
              <a:rPr lang="en-AU" sz="800"/>
              <a:t>Home</a:t>
            </a:r>
            <a:endParaRPr lang="en-US" sz="800"/>
          </a:p>
        </p:txBody>
      </p:sp>
      <p:sp>
        <p:nvSpPr>
          <p:cNvPr id="9" name="Rectangle 8"/>
          <p:cNvSpPr/>
          <p:nvPr/>
        </p:nvSpPr>
        <p:spPr>
          <a:xfrm>
            <a:off x="7391400" y="4980057"/>
            <a:ext cx="1446230" cy="184666"/>
          </a:xfrm>
          <a:prstGeom prst="rect">
            <a:avLst/>
          </a:prstGeom>
        </p:spPr>
        <p:txBody>
          <a:bodyPr wrap="none">
            <a:spAutoFit/>
          </a:bodyPr>
          <a:lstStyle/>
          <a:p>
            <a:r>
              <a:rPr lang="en-AU" sz="600"/>
              <a:t>https://en.wikipedia.org/wiki/Marathon</a:t>
            </a:r>
          </a:p>
        </p:txBody>
      </p:sp>
      <p:pic>
        <p:nvPicPr>
          <p:cNvPr id="10" name="Picture 2" descr="Image result for exhausted athle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9380" y="1597712"/>
            <a:ext cx="3898776" cy="339349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2A76618F-A069-FD4F-87E1-70A22C3AD9A6}"/>
              </a:ext>
            </a:extLst>
          </p:cNvPr>
          <p:cNvSpPr txBox="1">
            <a:spLocks/>
          </p:cNvSpPr>
          <p:nvPr/>
        </p:nvSpPr>
        <p:spPr>
          <a:xfrm>
            <a:off x="0" y="0"/>
            <a:ext cx="9144000" cy="670026"/>
          </a:xfrm>
          <a:prstGeom prst="rect">
            <a:avLst/>
          </a:prstGeom>
          <a:solidFill>
            <a:srgbClr val="FF0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2400" b="1" dirty="0"/>
              <a:t>ENERGY FOR REST AND ACTIVITY</a:t>
            </a:r>
            <a:endParaRPr lang="en-US" sz="2400" b="1" dirty="0"/>
          </a:p>
        </p:txBody>
      </p:sp>
    </p:spTree>
    <p:extLst>
      <p:ext uri="{BB962C8B-B14F-4D97-AF65-F5344CB8AC3E}">
        <p14:creationId xmlns:p14="http://schemas.microsoft.com/office/powerpoint/2010/main" val="2153257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302840" y="1787512"/>
            <a:ext cx="8626878" cy="4732747"/>
          </a:xfrm>
          <a:solidFill>
            <a:schemeClr val="bg1"/>
          </a:solidFill>
          <a:ln>
            <a:solidFill>
              <a:schemeClr val="tx1"/>
            </a:solidFill>
          </a:ln>
        </p:spPr>
        <p:txBody>
          <a:bodyPr>
            <a:noAutofit/>
          </a:bodyPr>
          <a:lstStyle/>
          <a:p>
            <a:pPr eaLnBrk="1" hangingPunct="1">
              <a:spcBef>
                <a:spcPts val="0"/>
              </a:spcBef>
              <a:defRPr/>
            </a:pPr>
            <a:r>
              <a:rPr lang="en-AU" sz="1800" b="1" dirty="0">
                <a:solidFill>
                  <a:srgbClr val="FF0000"/>
                </a:solidFill>
              </a:rPr>
              <a:t>CONSIDERATIONS</a:t>
            </a:r>
          </a:p>
          <a:p>
            <a:pPr lvl="1">
              <a:spcBef>
                <a:spcPts val="0"/>
              </a:spcBef>
              <a:buFont typeface="Arial" panose="020B0604020202020204" pitchFamily="34" charset="0"/>
              <a:buChar char="•"/>
              <a:defRPr/>
            </a:pPr>
            <a:r>
              <a:rPr lang="en-AU" sz="1800" dirty="0"/>
              <a:t>What type of sport is the athlete preparing for?</a:t>
            </a:r>
          </a:p>
          <a:p>
            <a:pPr lvl="1">
              <a:spcBef>
                <a:spcPts val="0"/>
              </a:spcBef>
              <a:buFont typeface="Arial" panose="020B0604020202020204" pitchFamily="34" charset="0"/>
              <a:buChar char="•"/>
              <a:defRPr/>
            </a:pPr>
            <a:r>
              <a:rPr lang="en-AU" sz="1800" dirty="0"/>
              <a:t>Expected climatic / environmental conditions?</a:t>
            </a:r>
          </a:p>
          <a:p>
            <a:pPr>
              <a:spcBef>
                <a:spcPts val="0"/>
              </a:spcBef>
              <a:defRPr/>
            </a:pPr>
            <a:r>
              <a:rPr lang="en-AU" sz="1800" b="1" dirty="0">
                <a:solidFill>
                  <a:srgbClr val="FF0000"/>
                </a:solidFill>
              </a:rPr>
              <a:t>AEROBIC EVENTS</a:t>
            </a:r>
          </a:p>
          <a:p>
            <a:pPr lvl="1">
              <a:spcBef>
                <a:spcPts val="0"/>
              </a:spcBef>
              <a:buFont typeface="Arial" panose="020B0604020202020204" pitchFamily="34" charset="0"/>
              <a:buChar char="•"/>
              <a:defRPr/>
            </a:pPr>
            <a:r>
              <a:rPr lang="en-AU" sz="1800" dirty="0"/>
              <a:t>Require high amount of CHO</a:t>
            </a:r>
          </a:p>
          <a:p>
            <a:pPr lvl="1">
              <a:spcBef>
                <a:spcPts val="0"/>
              </a:spcBef>
              <a:buFont typeface="Arial" panose="020B0604020202020204" pitchFamily="34" charset="0"/>
              <a:buChar char="•"/>
              <a:defRPr/>
            </a:pPr>
            <a:r>
              <a:rPr lang="en-AU" sz="1800" dirty="0"/>
              <a:t>Combination of high GI / low GI </a:t>
            </a:r>
          </a:p>
          <a:p>
            <a:pPr lvl="1">
              <a:spcBef>
                <a:spcPts val="0"/>
              </a:spcBef>
              <a:buFont typeface="Arial" panose="020B0604020202020204" pitchFamily="34" charset="0"/>
              <a:buChar char="•"/>
              <a:defRPr/>
            </a:pPr>
            <a:r>
              <a:rPr lang="en-AU" sz="1800" dirty="0"/>
              <a:t>Adequate protein for repair of muscle fibres damaged at training and following exercise</a:t>
            </a:r>
          </a:p>
          <a:p>
            <a:pPr lvl="1">
              <a:spcBef>
                <a:spcPts val="0"/>
              </a:spcBef>
              <a:buFont typeface="Arial" panose="020B0604020202020204" pitchFamily="34" charset="0"/>
              <a:buChar char="•"/>
              <a:defRPr/>
            </a:pPr>
            <a:r>
              <a:rPr lang="en-AU" sz="1800" dirty="0"/>
              <a:t>Maintain adequate fluid intake</a:t>
            </a:r>
          </a:p>
          <a:p>
            <a:pPr>
              <a:spcBef>
                <a:spcPts val="0"/>
              </a:spcBef>
              <a:defRPr/>
            </a:pPr>
            <a:r>
              <a:rPr lang="en-AU" sz="1800" b="1" dirty="0">
                <a:solidFill>
                  <a:srgbClr val="FF0000"/>
                </a:solidFill>
              </a:rPr>
              <a:t>ANAEROBIC EVENTS</a:t>
            </a:r>
          </a:p>
          <a:p>
            <a:pPr lvl="1">
              <a:spcBef>
                <a:spcPts val="0"/>
              </a:spcBef>
              <a:buFont typeface="Arial" panose="020B0604020202020204" pitchFamily="34" charset="0"/>
              <a:buChar char="•"/>
              <a:defRPr/>
            </a:pPr>
            <a:r>
              <a:rPr lang="en-AU" sz="1800" dirty="0"/>
              <a:t>Power athlete needs more protein than endurance athlete.</a:t>
            </a:r>
          </a:p>
          <a:p>
            <a:pPr lvl="1">
              <a:spcBef>
                <a:spcPts val="0"/>
              </a:spcBef>
              <a:buFont typeface="Arial" panose="020B0604020202020204" pitchFamily="34" charset="0"/>
              <a:buChar char="•"/>
              <a:defRPr/>
            </a:pPr>
            <a:r>
              <a:rPr lang="en-AU" sz="1800" dirty="0"/>
              <a:t>Power athletes require high amount of CHO to provide fuel for training</a:t>
            </a:r>
          </a:p>
          <a:p>
            <a:pPr lvl="1">
              <a:spcBef>
                <a:spcPts val="0"/>
              </a:spcBef>
              <a:buFont typeface="Arial" panose="020B0604020202020204" pitchFamily="34" charset="0"/>
              <a:buChar char="•"/>
              <a:defRPr/>
            </a:pPr>
            <a:r>
              <a:rPr lang="en-AU" sz="1800" dirty="0"/>
              <a:t>Maintain adequate fluid intake</a:t>
            </a:r>
          </a:p>
          <a:p>
            <a:pPr>
              <a:spcBef>
                <a:spcPts val="0"/>
              </a:spcBef>
              <a:defRPr/>
            </a:pPr>
            <a:r>
              <a:rPr lang="en-AU" sz="1800" b="1" dirty="0">
                <a:solidFill>
                  <a:srgbClr val="FF0000"/>
                </a:solidFill>
              </a:rPr>
              <a:t>CLIMATIC CONDITIONS</a:t>
            </a:r>
          </a:p>
          <a:p>
            <a:pPr lvl="1">
              <a:spcBef>
                <a:spcPts val="0"/>
              </a:spcBef>
              <a:buFont typeface="Arial" panose="020B0604020202020204" pitchFamily="34" charset="0"/>
              <a:buChar char="•"/>
              <a:defRPr/>
            </a:pPr>
            <a:r>
              <a:rPr lang="en-AU" sz="1800" dirty="0"/>
              <a:t>If competing in hot conditions, increase fluid intake above normal requirements</a:t>
            </a:r>
          </a:p>
          <a:p>
            <a:pPr lvl="1">
              <a:spcBef>
                <a:spcPts val="0"/>
              </a:spcBef>
              <a:buFont typeface="Arial" panose="020B0604020202020204" pitchFamily="34" charset="0"/>
              <a:buChar char="•"/>
              <a:defRPr/>
            </a:pPr>
            <a:r>
              <a:rPr lang="en-AU" sz="1800" dirty="0"/>
              <a:t>Cold environments – particularly endurance events -  may require increased fat to assist with insulation</a:t>
            </a:r>
          </a:p>
        </p:txBody>
      </p:sp>
      <p:sp>
        <p:nvSpPr>
          <p:cNvPr id="10" name="Title 3"/>
          <p:cNvSpPr>
            <a:spLocks noGrp="1"/>
          </p:cNvSpPr>
          <p:nvPr>
            <p:ph type="title"/>
          </p:nvPr>
        </p:nvSpPr>
        <p:spPr>
          <a:xfrm>
            <a:off x="0" y="0"/>
            <a:ext cx="9144000" cy="626958"/>
          </a:xfr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a:normAutofit/>
          </a:bodyPr>
          <a:lstStyle/>
          <a:p>
            <a:pPr marL="54864" algn="ctr" eaLnBrk="1" fontAlgn="auto" hangingPunct="1">
              <a:spcAft>
                <a:spcPts val="0"/>
              </a:spcAft>
              <a:defRPr/>
            </a:pPr>
            <a:r>
              <a:rPr lang="en-AU" sz="2400" b="1" dirty="0">
                <a:solidFill>
                  <a:schemeClr val="bg1"/>
                </a:solidFill>
              </a:rPr>
              <a:t>NUTRITION FOR SPORT: TRAINING PHASE</a:t>
            </a:r>
          </a:p>
        </p:txBody>
      </p:sp>
      <p:sp>
        <p:nvSpPr>
          <p:cNvPr id="12" name="TextBox 11"/>
          <p:cNvSpPr txBox="1"/>
          <p:nvPr/>
        </p:nvSpPr>
        <p:spPr>
          <a:xfrm>
            <a:off x="285720" y="692696"/>
            <a:ext cx="8643998" cy="923330"/>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An athlete needs to eat the right combination of food during the training phase to ensure they are providing the body with the correct nutrients and fuel sources for the upcoming competition</a:t>
            </a:r>
          </a:p>
        </p:txBody>
      </p:sp>
      <p:sp>
        <p:nvSpPr>
          <p:cNvPr id="2" name="AutoShape 2" descr="data:image/jpeg;base64,/9j/4AAQSkZJRgABAQAAAQABAAD/2wCEAAkGBhQSEBUUEhQWFBQUFRUYFRUWFxcVGBcUFxcVFhQVFBgXHCYeFxkkGRQUHy8gIycpLCwsFR8xNTAqNSYrLCkBCQoKBQUFDQUFDSkYEhgpKSkpKSkpKSkpKSkpKSkpKSkpKSkpKSkpKSkpKSkpKSkpKSkpKSkpKSkpKSkpKSkpKf/AABEIARwAsQMBIgACEQEDEQH/xAAcAAACAgMBAQAAAAAAAAAAAAAAAQIDBAUHBgj/xABAEAACAQIEAwUFBgQFAwUAAAABAhEAAwQSITEFQVEGEyJhcQcygZGhFEKxwdHwUmJy8SNDgpLhFRYzJFNzk6L/xAAUAQEAAAAAAAAAAAAAAAAAAAAA/8QAFBEBAAAAAAAAAAAAAAAAAAAAAP/aAAwDAQACEQMRAD8A7BRSmiaB0pomozQTmioinNA5pioTToJTRUSaKBzTNRmgGglQaU0iaCVFRmjNQSpUqCaB0TUSaAaCVFRomgsmioRRQRBomk1NaAmlNGtOgIopxRFAiaBTNIUBTFEUUCpxQOsUg1BKk1E1AtQOaVRY1JTpQOgmpJTigQWmEozU81BKiKjnoz0E6KWeigjlpgUCnQApZadOgUURTiiggUqWSnFOgjFYXFrlxbR7gIbp0TvDCAndmjUgDWBvtWcBWq4vxy1ZgOSWIJCKMzZdp6ASNyRQeQt9ksVJuPxC93xeSUzZMvlJAmZ0gLGnnXs+Dm4Uy3WLuv8AmFBbz+eVSQD129K8rf7YJmhVk66Zjv6KPP6Vs+F9oQ5jRWUiVBM5TAkq2sSdSNpFB6bJSNqrKdBR3JqYt1YRUYoI5aMlTp0FeSlkqyKVBDJRlqw0qCGSnU5ooIzRSFM0BNMVGmKAp0UUDmgilRNARXOe0vbN8Ii3lsWg169dtlr0me6VApUgjTMboA/lroprzna05LJLXntjMSpTKT1yxcVgQNeU0HjU7WcZex9otWEFrcNbsqSVj3lRnLsnPMB9Nsvg/FMbi8I9y7mF1MQndObQtDI9tw6+6MwMx1kjnFecvYpjbJa6O+uOH798SwuoFELbhRAEaldpE6aCvUdjmS7dWXuu7ak3bj3DoJmWMbTt1oOhYRSLaBtWCKCerZQGOvnV1Rpg0AaU0E1E3hQSFAqu5iVUEkgDnJFaJu3uDDR3o156x848qD0U0TWt4f2gsXz/AIVxWI5Tr8q2BcDyoGaU1Xavq05WBjeDMGpmgdOo0UAKJp06CNAopgUBToooClRSa4BQSrR9sLWbCn/5LYnaMzZNfI5hW5FwTFa/jmA+0Ye7ZzRnQjMN1J2Pzg0HKeJ8UsWX7sobTISCBaSCBzV4nWtv7N+LK2OZVAVXS5A6EFTA6E+In0860vaDstibt5sq5wvhZswAEGD4jz10ET+W67GdmHwzC+7iXU5UB3WF1lgDPlHWg6jTrBwWJ8Op236D16VJeIzrAy8iGDTqRy22+tBlxSIFRtXg4kVOKCt7CndQfrWNd4LYb3rSH1VeW3Ks6KIoNYvZzDBw62UVxswAB+YrJv4BH98T86ySKIoMPA8ItWZ7pAs7xzrJNTpFaAinRkooA0ClTigKdKgUDpGikTQYXG+KfZ7D3YJyjQATJ2/GtR2e4y2IQXHXKSuYRMFSSARv0jfcVqPaVxsIncgqGgMGLAmdPClvd99SNhWJ7OONW7uGBy3HuIQGCgvBAOWI8gY5beVB7S5iiLoXqB0A1kAAn3jPStPjuz9u/ddi9y06Qoe3cZTmPKNm05eYrU9oe0NwYexi7CoyM+pa4FHUaRLMQLoAkQRrXordki211VZmZnIVbhUFSSFOUtkPhg8v1DBsYI2lAEyJAa4c11lJBzSTMTr5TWJhOBuWBJIBkt4tfgNSNfxMHXSnHcDIugo5Vm8OVnJJAG6yxJUafs1vMDg2AB0VhsNSpO+s6wfz8qAx14WcM2UQcoUAbyTHPy5zT4ZetGypD22JAZ2RpBePEdTpoNus15/t9xdVFqyxcG6wAyqoBbXKAbrKpGbLIJExoZrTYjtVbW0LCspvKjNdTJlUKATcYvBBIK5tj9KD3/C+IoHKrqJgkRExmgaySBBMDnW7rjPYjiL3MKqk5WO903IeMyg65gVkhVAB1ysTopFda4NdLWEmZUFTmgtKmNY56UGbTNKaVA6KJooCnQDRQGWiiKKCBNOo06AmnUaKCU0jUZqFx4BJ0ABJJ6DX9aDjftaxa/a7oI17pAkOR4pU3HdR7xyLl/WvHdlOOC3cNp57u4QQVBzC79wQPeB2gcyKs7d8VGIxruAcswNjJnQiABIGURrqN+mR7PeFXrmKN2ycn2dWdrrLmVRBUj3G8ZDGIE6MRESA6TwHhV9cK1g2w0Eui5ja7t5JAa4qlLZGYJkGf3WMait1gkxFt7QvNaNsKy92hcRcE6oSzd4AoIJdlgjada12P7bYXAZMOAMzWgQ4nuDlm1lVgWaA6ZYA0E7kQdNxb2o3Lto27VkWToLztczraXdmATVpGoYAgjXWg3vH+J3cquqW7dwORat3biW7lzQKxtlgRrm3H8InSsH/ALvxT2Q9tcJOhIW8twZYJGocs5KgvATQfTX8Txs41RbU3BdwVxzcazcxILZCwtWlEZEC6tlPjL661gdneMi6SgbBYdLC5nJw1y0BbV1BD52P3ngqSPdGlBq8dh8dxFmuGwl65aa2oZDdtALJjIrHIfFuTHu7DevO9o+H4nvGtXLbh7YaVBkLkTvLrjWJKh3JnUaivVdm+2otXnsytmxcYTdtAu6tbYw1sBCXVk5EEAf1VtOy3F3xfF2R3Vhcw9wscsI2e2FcKpgkAt4ZEgG5PvE0Gg7AMBaU3LRFtmcd8GjVQMwbwklFDLAUiCSTXb+FPNsfvkP71wvspi2skYa8ADh3vIbeRjcNwxE5dlLW8szKzmOkV1nstijsUykrOYsgzan3VGrKP4txMa0Hp5qU1WKkKALUZ6i2tLLQTmnmqANSoHnp1CaKBzRToigjToIpCgRNeI9qXaMWcN3CMBdv6CNSqCCx3gE6KPXyr25NfPXtTx5fi16TpbyII6Kq8/Umg0HGMI1toJB/mB0Pp9flXYvYig/6dc8IE4h5YHxEhEUhh90iPjM9a47wXh9zFYm3ZAZmuOAYBYhZGd4HJVljPIb19QYTAW7NtbVlQltBlVVEAD4c+c8yZoOH9uez2K+2Yi6y4dluDubUhm7pAFC92GHhuAaZtRLsRuCNLb7D4t8r281xrRIRQFUqBGqFozSZOWPLXWvoXFYYMVJOxnlqD909R69BWgxPZtBmKuRJ1C+HTX3lJhjruBpNBym12kxWDazbXEvmQXCyupuNbcuctmXtwAVW2SgmCx2NZWL7Q4rFKzL9nIZSrBMJcBMhgwz3QVUmRsY0ERrXtsZ2TVkIKMRzg5dCIJ96Pn0HQVjYrsyzS4OUkjVrediecFFEnfYNHXcUHL7/AAZkALoyqdAzFX5bqw+J+s12r2a8CFvC/aGAN/E+NnjxFD7onp96P5h5V5NuBLau2nvl83gYKTmIYmFuAGQo55SZmdNK6lwsKLFsJGVUUCI5DnGk/rQeC7f8MCY+1di2FxNvu3zqCO8tGQ2acyNkcajfLBBFbnsfwuzbL5B4pksffb7s76LoYX+aTvWz7XWkOGzvYbEd06sLaaPM5Qy+QLAnlAPSvP8AYPi4u3Lslmc5ZZ9GPmwGnLlsZA0oPbqwO2tTmoJ08vhvyqU0CNBahqKAgUwaRqM0Fk+VFV5qKCynSomgJoJomkaBHUgda+Xu0mP77F37sAC5duNAJiMxAMnXl+mmlfSfHMb3OGv3f/bs3X9SqMR9a+euxHZr7djbdg6J790jlaX3gOhaQo/qnlQdS9jvZIWML9quL/jYgeCRqtiZWP6yAx8stdCdoFCqBoAABAAHIDYDyFUYxGaArFSOcA7yBII1g0E2M9RA+mtU98M2UtJ5DwjyEgbzBry2I7aXhi1w1uwGPd3TL5rWZ0Y92oJGVSyKWk+HxDUQQMi92gZLVt7tm1buXVzLaa9Dz/mKALcHKMpkHcj1oN3fxQa3nS7bgfeOUqCNCpMiNflWq/7qwoAV3U3C2TKuZ5YqT4YlikA6xAJisO92zR7efIJylozKWIViraN8tJPwrV4ztqqWg162yW7wKqTcSAVJD2wCo/hadeXPWAyn4vYuBT4FQEhERZzlvCTrlEqCWJJgQNdK9V2exKPZi0MqLAAAIGn8M7jz/wCK41i/aSoI7u0GVyrEPcLMqroLZKiFkgkjWS51iK6R7OuO3cRZZroRQWm2FDA5diSW0fUbiDpqKD1t2yHVlYSGUqR1BBBH1rn/AAjs0+CxZRTIfL3bAT4BcBYMuwOQtttM7CuiA1p+0/Gmwtpbq2DeAeGy721bTPttO+3rQZ6nxH0PXrU5rG4Xj1vWluKSZABkFdY10O2tZUUCpqPOpRToIwetRANWRRFBDJ6UqnlooGaWag0ooCaU0AURQa3tJgjewd+0Cqm5aZMzbLmgFmjkBJ+Fcp7I8PbC4gfZe9xN9HzXVtqiocFBBgXGAZ3OWNSBm02BrqPaziAw+Cv3SPdQxO2Y6LPlNeK4b7PMU2Gs4rD4vuMY4a60f+Jg4Bt29NgEgGQwOY9BQe94R2gs4kuqZ1uW47yzcRrVy2TtmVh9RI86ux+JNtSyobnUKQIAnXmd9wATodKlwzve5t/aAgvZB3ndmVzc8pP3ZqLIVBACoumUjSCSWfMCIEk78yaDwXawrewyMxDvauhmHjtHKmZi7d2xuIoMNnXQSCQACV8tiu02IW6FuYVbl1iFthShdiJIJfuit+SzMHAgySCDIPVOJ8Pt4hBmgmQVdc6ulwe6yMkMja8j1GomvDYnjq8La6mIslmkXMMcvd2rtwgrcZVy93auQRmKABtGUKSaDBu8bFvCriXHesLktbV2RLtu48DIrWwbh91WYAaSI8M1zviuNViQqOqiZDXTc8RjUCBlOi6SdtTWV2i43h72JF4WnYuZdWa2BAy5VXu0GU7gx10MzWoe+WacqglpCqCQP4UAYnQbc9N5oLOE21N+2DAVmAktlGpPiJO0DWdtK6p7PON3BxA2w7dwbhBWfD3mQ2x4I90kAzAjKDoJny/DeA4a3hka61j7QbiyDc7xgDIyshAtgAGSCW9QdK3g4utvGWjYtuiB3N3wOEIgTBOVxK6ltwCORIIdrWoYjDK6MjiUdSjDqrCCPkamBrTig0PBbVy1Yy34z2bmQvIhrZOVHHLVSN+c1umatb2lw5eyQoZwysrqoloKnI4HPK+U6bb8jVvB8W72h3kEiIuDRbo5Mo3UxEgjeY0oM0etPLUc1SYUBNI0wIpUCzGlU6KBxUSalSmgjFSikd6YoNXx/s3axdp0uKMzW3RLkZmtlhGdATAYaa7+YrZ2LARVRRAVVUAdFAA05bVIVKgruW5Gs6EHQkajUe7qR1Gx51g3seILFgEUdAZMjxDy1jzk9K2NaHi19EDg22VLSqZVZDFzChBtAJ110oL74QoWnII+7lJMnaCp3nY1zvt52TW5bVLdxyTeVVs/4dtFLhghVbYUTmA1IPvxNe3usAA8Atp1ynSdhpvr8a0PEc5LFkcjOhRpUWswXxqxOu2Ubg86D58xFl7dxkcEMpIIOhBB21q/CWrg1VG100DH4iNq3Pb7ClMbckFSWMqfEQdj9ST8a02GxLe6J5wBuTp+Q+lBscRg1Q694ROuZVtFgeSiWK6TuDvNe67M4V8QEzfbc9w27bM1wG0xQqplguYJJIyMDlgAGudKYadAdIYSJbn8flXYfYrw4k3rp20ExqWIk+Lcjn6xvQdYmlmpTToFNRza0iYpAUE8tE1XHn9akKCWanUCaFJoJ0UT+4ooFBoNLNNFACgDyoomgkKDNRB9KGmgebyrSdo8LnXWCpRgSdI5A/Xn0FbfL5msLjODD2tdgZ2LHpIA1J1oPOYjEkWghbNaCooug57b3AwBXw6o07Geg861iBhiEcFmtd4veBSWVQAyrcKEwIPhJjSR5EWW8eyW/wDDRCbhUEuWAKv4lLquuYbCfMTuKpXh73lKhip71ST6GdfDI1G4666UHgParhv/AFzkTHhIGm7CBHl4frXh7IjWPj++ddW9qGCEM5HilFHIkZXMkev4VzAWT8f3PpQXYDCBgxNxEKgkK2aXiDlAUGTGg9Na+hPZXwtrPDkZhBvMboGshCAEBB20E/6q4h2X4McRi7Vhf8x1VoH3c0ufQAE/CvptLKqoVRCgAAdFAgD5ACgspMKdRZ/2KCJFQL6/2pzz19KrZ4+7QDYjy+tAxYG4+UmpDUT+NK4sDTXyoLDcB8qZGnM1Slwc4HzqQM9YnlQWZz0P7+NFRg9frToGblVi36n1qbH9zVbBSY0+ZJ8qCx2MedCMT+elIKOvzoJoCVBExJ9KlPSlNLPQOT6/jUMwaVncEHXr6Uu/Ext0/tSUkTzM8gR6UHi+H2VCkuAyWrl5C9rxXGGclVTLqwVhuNoPmKysVibdvxW2a0wOZgIBZQDmQSNR6dN6weOWnwnf3Ut5bGbOkbC4zXBfJ8QK6nOJ0Oc+leF412ku4xQyOq5NFzDI7+6pGUkiZYGQQfFQev7d8I+1lSjKEEyx1GkHl5EiuW4vhwDlQwOQy3zGnmdq6PawT3eGRcJU/eYa+9CtpzEMD5fCufYiwLN4qtxnAYSWAAbKMwOmusj9aDpnsc4GFFy8UAZQUVo8RNwh2knooUf6iK6YzdNa817PAPsYZdQ7u23pEc4j8TXqflQVXWIGgJPQCfzFRt3JE6/KKm8zpzPypsPj6UFPM/ofxNVYhA4KMAysIIPQ+VXXFkRVS2CNj8wAAPKgrtWFtoEtgIqiAq6ADoo5VJSTtEepqzL0qtweZ/Ogn3sfv9/s1AX1JIkEjUqCJHSRvVI4cgOiA+f19P71O1w5VYv986ZiEBA5KCBMUFneCipZKKC0nlR3Q5aAa9Kty1EpQUm8PL0oV5MAajnGmtWd2Krd15tB6A0DuHTf46VjJYeSTcERsF19ZJ28orIPxY+f60mYidI+OkUFQBzRyG+4PlpVjtlHTbn+ZNImdonyrDx3DwRmyqbiao1yWCnckRqNKDT9s+FPfsFkdx3ZcMi+JbikDUrzI6QZrm69jmOJIuG1ZCMFNq0EBGbxRKkjNlAJ23EjXXqi9pLV25lAMlT4pB1DABSRz1U6E8+lYQ4bZbEBsgULLBBkBJbRrhWAQAIljvJ3oJ8Rwa2sIlsGAweJI0BWDqdPdO/8s1x7jfDgjoJDQEDMNi03NuRByHXTauv9o72e1grwIKtcQaagLcQgHQ6jNlHxrmXbZouoPdzG40HKGBLkgMqCBuR5ZfiQ6r7O8RmwgUD3T+Z/SvVR6V4/2aYQphCerwCf5AAdvOa9hQEdKhOmsTUso589+dQFkRAkDlHh+UbUEWtA7z8CR+FRKj5VZcJ5AfE/hpUGbTlQRnqaruTBCkBo3In6c6iMUm87bmOe/wCFF24YkKzeQyj8YoFattAzPmYDVgAk+iyY+tXAafrVJTOsEXFg75ipI0OjKZiqnwjMMveskH3lKkmOTBwcwI3/ABoMvNRWv/6Yv8Q/+tKdBt2qLMal6wPrVbWz1+goCCaFUjnPwqqT1nlr1pOP5o+MUFx9Kg/hG4A86j3Hr86RsidZnzM/SgFIYfiBrUcSvgYDmrAf7TFSuBef4U7SCZHL1oOScP7TXkv2iMxYpchHt5l1Gcm0VXMzbtlI5jrW54bjLhw9+8Ae9uWkRTEhXZbl528emUAjQfyiK81xTHXMNjUByrbttdz5iQhdM9k3Dz/8Vy3BH8WgmsniHGHv4O3h7dp0FxoZ4YKrkJZABiBNzSW6QBNB6zjWAf8A6Th1MqyCwxUwhQoveQT92AsR8K53x3D95jGOsAuAeZVLrKDl3UxlOu812nieDjBsjHNktQSdZKplLSdepnzrlvZ/BfaeJ21ZfC7C6QSSSoAdyzbkkgD40HXuEcPFmxbtiPAoB6TufqTWXl1mfhOlSJNJloHSK6zz60wIpFvL48qBGqmOtW1XkPlQRVp1EH0M/h+9Kx8XOXwqWPQMF+cn0rKFsAaaekAdeVUveQGCZPSKDGsK8EuuUACD3oJYxqCMoC6yJkzVbMSEi5ZKuwBBWcykGVQhwC0g6wdtqziTuFn4xVeIAy5mQSNvAbjAnmIBNBHuz/Bb+f8AxRT06L/sNFBmsvrVN9gFnKW8hE1kcqpa2Brlk0GLbxM7oV9TVubyPyoCEmZjy0qxvWPOgrdzvEn5VGzek7R1AO3qaEtEc9Oskmpzy1P786AceYHnNVG2f4j5az+VNrQ9T0JApKCD7qj470HPO2fDUHErbOSttwrs4jNLKbVw25IEzasA/wBYNTPDAcdhVWRkvW5hmysc+IvMxtkACUAPPcdK2ftI4Tcv27BtR3i3SN48LjXXkPDz0racI4QLNzDgkwtoKqyplu6OaWBlo118wPOg2vHAPs9zcyraDckiAB033rxnZpzbx9oPbdR3Qs2yyZSFzOwzN94ySNPL1roVpxnKyMwEkbnKZAJ6bGmtgEKDrlM6ifFrqOh1OtBPNSny+tCGROo02IiPI0ZqBEnpSA5mPnU6RFBWzDeSfIa1W1tjs0fCrgPKPpSA8zQY160WGVif9IKn4HlVtqB102nX671LIKNthP0oIO/lPx/Wqu8PRh5yKuN3rp8R+H72qBudCtBX3vmf/wA0VZB6/U0UGUX8x6Umf+U/SpgeVUuCeXziPjGtAiSen1qBfkf1FUYnDLzLk/yzStYMJtmPqfy/e9Ba14RvH786oCOd7ikf0wfxirrtvMInL5iCfrVFjAlQc1x313IQfDwrQQxGKCEAW2duip+e1XW7rtyyesE+nlTOIEaaD4ipLeUjc6/A0Eb+CS/CXUD2wQ5n+JGDJoInX4aVZjuHhijZsptXFdYjTKCGB8ipYcuVck9p/bnEDENhbLvat21GcA5XdmkyWGuTLECRvrWB2D7fYhMQli7czWrrwO8Oikzu51yxOnp50HVeM8dOFm6yNcthDIQS+ZYIJ1jLBI8q8/g/ayrOCbVwI5VQCACJIAYCJcagfgCa9wjADceX9+dSyhtSAfUA7bETQUWXY+IkE66xAgnlzA9ayLbnoPUfnUe9IPu6eVSzHkKCQPnUpqOQ9R+dLIR96fIxQMa9R8BS0HX4zRnHOB+/Sogqec/Sgizfyg+en40+8J5H5ipsDykVjsH1grHy/KgtIPOI6a/npWOzHXcyeQGnlpvUWw0+8Sv9L/8AFWC2q7sT8RP0FBX3vm3yoq6V86KDYC35k1WyDpV9UXG1/f75UFbqZ3NVR1J9dvlRiLM/eYehH6VWVI3JbXnB/KgEwijb6yZ+ZpZSDJckchAHyO9ZAQDYAUmQHcA+omgxkvMTohjqStN3YDb5kVc6xtp8B1qD3DHL5UHP/aN2auYoLktqzINGGjEGfCTG2sxr8K8bwX2fYpbqvcs5lQzDZWB6giu4nloNZqNyyBqKDA4ZebKPDk0HhjQem0CtvbYnp8DzrBS+QxHIVsFA6UCZgNzHw/OmHB5g/GrIoVaCGSeR+dT25Gos0VJWoFm9flUQfP6VbkFGSKCvXqPlQT6UFY/uaaGRQY5w5mczemkfT1oa15R8J/KslhvVNyzPMj0NBR3B6j/aKKn3J/jb5j9KdB//2Q=="/>
          <p:cNvSpPr>
            <a:spLocks noChangeAspect="1" noChangeArrowheads="1"/>
          </p:cNvSpPr>
          <p:nvPr/>
        </p:nvSpPr>
        <p:spPr bwMode="auto">
          <a:xfrm>
            <a:off x="5045188" y="227687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data:image/jpeg;base64,/9j/4AAQSkZJRgABAQAAAQABAAD/2wCEAAkGBhQSEBUUEhQWFBQUFRUYFRUWFxcVGBcUFxcVFhQVFBgXHCYeFxkkGRQUHy8gIycpLCwsFR8xNTAqNSYrLCkBCQoKBQUFDQUFDSkYEhgpKSkpKSkpKSkpKSkpKSkpKSkpKSkpKSkpKSkpKSkpKSkpKSkpKSkpKSkpKSkpKSkpKf/AABEIARwAsQMBIgACEQEDEQH/xAAcAAACAgMBAQAAAAAAAAAAAAAAAQIDBAUHBgj/xABAEAACAQIEAwUFBgQFAwUAAAABAhEAAwQSITEFQVEGEyJhcQcygZGhFEKxwdHwUmJy8SNDgpLhFRYzJFNzk6L/xAAUAQEAAAAAAAAAAAAAAAAAAAAA/8QAFBEBAAAAAAAAAAAAAAAAAAAAAP/aAAwDAQACEQMRAD8A7BRSmiaB0pomozQTmioinNA5pioTToJTRUSaKBzTNRmgGglQaU0iaCVFRmjNQSpUqCaB0TUSaAaCVFRomgsmioRRQRBomk1NaAmlNGtOgIopxRFAiaBTNIUBTFEUUCpxQOsUg1BKk1E1AtQOaVRY1JTpQOgmpJTigQWmEozU81BKiKjnoz0E6KWeigjlpgUCnQApZadOgUURTiiggUqWSnFOgjFYXFrlxbR7gIbp0TvDCAndmjUgDWBvtWcBWq4vxy1ZgOSWIJCKMzZdp6ASNyRQeQt9ksVJuPxC93xeSUzZMvlJAmZ0gLGnnXs+Dm4Uy3WLuv8AmFBbz+eVSQD129K8rf7YJmhVk66Zjv6KPP6Vs+F9oQ5jRWUiVBM5TAkq2sSdSNpFB6bJSNqrKdBR3JqYt1YRUYoI5aMlTp0FeSlkqyKVBDJRlqw0qCGSnU5ooIzRSFM0BNMVGmKAp0UUDmgilRNARXOe0vbN8Ii3lsWg169dtlr0me6VApUgjTMboA/lroprzna05LJLXntjMSpTKT1yxcVgQNeU0HjU7WcZex9otWEFrcNbsqSVj3lRnLsnPMB9Nsvg/FMbi8I9y7mF1MQndObQtDI9tw6+6MwMx1kjnFecvYpjbJa6O+uOH798SwuoFELbhRAEaldpE6aCvUdjmS7dWXuu7ak3bj3DoJmWMbTt1oOhYRSLaBtWCKCerZQGOvnV1Rpg0AaU0E1E3hQSFAqu5iVUEkgDnJFaJu3uDDR3o156x848qD0U0TWt4f2gsXz/AIVxWI5Tr8q2BcDyoGaU1Xavq05WBjeDMGpmgdOo0UAKJp06CNAopgUBToooClRSa4BQSrR9sLWbCn/5LYnaMzZNfI5hW5FwTFa/jmA+0Ye7ZzRnQjMN1J2Pzg0HKeJ8UsWX7sobTISCBaSCBzV4nWtv7N+LK2OZVAVXS5A6EFTA6E+In0860vaDstibt5sq5wvhZswAEGD4jz10ET+W67GdmHwzC+7iXU5UB3WF1lgDPlHWg6jTrBwWJ8Op236D16VJeIzrAy8iGDTqRy22+tBlxSIFRtXg4kVOKCt7CndQfrWNd4LYb3rSH1VeW3Ks6KIoNYvZzDBw62UVxswAB+YrJv4BH98T86ySKIoMPA8ItWZ7pAs7xzrJNTpFaAinRkooA0ClTigKdKgUDpGikTQYXG+KfZ7D3YJyjQATJ2/GtR2e4y2IQXHXKSuYRMFSSARv0jfcVqPaVxsIncgqGgMGLAmdPClvd99SNhWJ7OONW7uGBy3HuIQGCgvBAOWI8gY5beVB7S5iiLoXqB0A1kAAn3jPStPjuz9u/ddi9y06Qoe3cZTmPKNm05eYrU9oe0NwYexi7CoyM+pa4FHUaRLMQLoAkQRrXordki211VZmZnIVbhUFSSFOUtkPhg8v1DBsYI2lAEyJAa4c11lJBzSTMTr5TWJhOBuWBJIBkt4tfgNSNfxMHXSnHcDIugo5Vm8OVnJJAG6yxJUafs1vMDg2AB0VhsNSpO+s6wfz8qAx14WcM2UQcoUAbyTHPy5zT4ZetGypD22JAZ2RpBePEdTpoNus15/t9xdVFqyxcG6wAyqoBbXKAbrKpGbLIJExoZrTYjtVbW0LCspvKjNdTJlUKATcYvBBIK5tj9KD3/C+IoHKrqJgkRExmgaySBBMDnW7rjPYjiL3MKqk5WO903IeMyg65gVkhVAB1ysTopFda4NdLWEmZUFTmgtKmNY56UGbTNKaVA6KJooCnQDRQGWiiKKCBNOo06AmnUaKCU0jUZqFx4BJ0ABJJ6DX9aDjftaxa/a7oI17pAkOR4pU3HdR7xyLl/WvHdlOOC3cNp57u4QQVBzC79wQPeB2gcyKs7d8VGIxruAcswNjJnQiABIGURrqN+mR7PeFXrmKN2ycn2dWdrrLmVRBUj3G8ZDGIE6MRESA6TwHhV9cK1g2w0Eui5ja7t5JAa4qlLZGYJkGf3WMait1gkxFt7QvNaNsKy92hcRcE6oSzd4AoIJdlgjada12P7bYXAZMOAMzWgQ4nuDlm1lVgWaA6ZYA0E7kQdNxb2o3Lto27VkWToLztczraXdmATVpGoYAgjXWg3vH+J3cquqW7dwORat3biW7lzQKxtlgRrm3H8InSsH/ALvxT2Q9tcJOhIW8twZYJGocs5KgvATQfTX8Txs41RbU3BdwVxzcazcxILZCwtWlEZEC6tlPjL661gdneMi6SgbBYdLC5nJw1y0BbV1BD52P3ngqSPdGlBq8dh8dxFmuGwl65aa2oZDdtALJjIrHIfFuTHu7DevO9o+H4nvGtXLbh7YaVBkLkTvLrjWJKh3JnUaivVdm+2otXnsytmxcYTdtAu6tbYw1sBCXVk5EEAf1VtOy3F3xfF2R3Vhcw9wscsI2e2FcKpgkAt4ZEgG5PvE0Gg7AMBaU3LRFtmcd8GjVQMwbwklFDLAUiCSTXb+FPNsfvkP71wvspi2skYa8ADh3vIbeRjcNwxE5dlLW8szKzmOkV1nstijsUykrOYsgzan3VGrKP4txMa0Hp5qU1WKkKALUZ6i2tLLQTmnmqANSoHnp1CaKBzRToigjToIpCgRNeI9qXaMWcN3CMBdv6CNSqCCx3gE6KPXyr25NfPXtTx5fi16TpbyII6Kq8/Umg0HGMI1toJB/mB0Pp9flXYvYig/6dc8IE4h5YHxEhEUhh90iPjM9a47wXh9zFYm3ZAZmuOAYBYhZGd4HJVljPIb19QYTAW7NtbVlQltBlVVEAD4c+c8yZoOH9uez2K+2Yi6y4dluDubUhm7pAFC92GHhuAaZtRLsRuCNLb7D4t8r281xrRIRQFUqBGqFozSZOWPLXWvoXFYYMVJOxnlqD909R69BWgxPZtBmKuRJ1C+HTX3lJhjruBpNBym12kxWDazbXEvmQXCyupuNbcuctmXtwAVW2SgmCx2NZWL7Q4rFKzL9nIZSrBMJcBMhgwz3QVUmRsY0ERrXtsZ2TVkIKMRzg5dCIJ96Pn0HQVjYrsyzS4OUkjVrediecFFEnfYNHXcUHL7/AAZkALoyqdAzFX5bqw+J+s12r2a8CFvC/aGAN/E+NnjxFD7onp96P5h5V5NuBLau2nvl83gYKTmIYmFuAGQo55SZmdNK6lwsKLFsJGVUUCI5DnGk/rQeC7f8MCY+1di2FxNvu3zqCO8tGQ2acyNkcajfLBBFbnsfwuzbL5B4pksffb7s76LoYX+aTvWz7XWkOGzvYbEd06sLaaPM5Qy+QLAnlAPSvP8AYPi4u3Lslmc5ZZ9GPmwGnLlsZA0oPbqwO2tTmoJ08vhvyqU0CNBahqKAgUwaRqM0Fk+VFV5qKCynSomgJoJomkaBHUgda+Xu0mP77F37sAC5duNAJiMxAMnXl+mmlfSfHMb3OGv3f/bs3X9SqMR9a+euxHZr7djbdg6J790jlaX3gOhaQo/qnlQdS9jvZIWML9quL/jYgeCRqtiZWP6yAx8stdCdoFCqBoAABAAHIDYDyFUYxGaArFSOcA7yBII1g0E2M9RA+mtU98M2UtJ5DwjyEgbzBry2I7aXhi1w1uwGPd3TL5rWZ0Y92oJGVSyKWk+HxDUQQMi92gZLVt7tm1buXVzLaa9Dz/mKALcHKMpkHcj1oN3fxQa3nS7bgfeOUqCNCpMiNflWq/7qwoAV3U3C2TKuZ5YqT4YlikA6xAJisO92zR7efIJylozKWIViraN8tJPwrV4ztqqWg162yW7wKqTcSAVJD2wCo/hadeXPWAyn4vYuBT4FQEhERZzlvCTrlEqCWJJgQNdK9V2exKPZi0MqLAAAIGn8M7jz/wCK41i/aSoI7u0GVyrEPcLMqroLZKiFkgkjWS51iK6R7OuO3cRZZroRQWm2FDA5diSW0fUbiDpqKD1t2yHVlYSGUqR1BBBH1rn/AAjs0+CxZRTIfL3bAT4BcBYMuwOQtttM7CuiA1p+0/Gmwtpbq2DeAeGy721bTPttO+3rQZ6nxH0PXrU5rG4Xj1vWluKSZABkFdY10O2tZUUCpqPOpRToIwetRANWRRFBDJ6UqnlooGaWag0ooCaU0AURQa3tJgjewd+0Cqm5aZMzbLmgFmjkBJ+Fcp7I8PbC4gfZe9xN9HzXVtqiocFBBgXGAZ3OWNSBm02BrqPaziAw+Cv3SPdQxO2Y6LPlNeK4b7PMU2Gs4rD4vuMY4a60f+Jg4Bt29NgEgGQwOY9BQe94R2gs4kuqZ1uW47yzcRrVy2TtmVh9RI86ux+JNtSyobnUKQIAnXmd9wATodKlwzve5t/aAgvZB3ndmVzc8pP3ZqLIVBACoumUjSCSWfMCIEk78yaDwXawrewyMxDvauhmHjtHKmZi7d2xuIoMNnXQSCQACV8tiu02IW6FuYVbl1iFthShdiJIJfuit+SzMHAgySCDIPVOJ8Pt4hBmgmQVdc6ulwe6yMkMja8j1GomvDYnjq8La6mIslmkXMMcvd2rtwgrcZVy93auQRmKABtGUKSaDBu8bFvCriXHesLktbV2RLtu48DIrWwbh91WYAaSI8M1zviuNViQqOqiZDXTc8RjUCBlOi6SdtTWV2i43h72JF4WnYuZdWa2BAy5VXu0GU7gx10MzWoe+WacqglpCqCQP4UAYnQbc9N5oLOE21N+2DAVmAktlGpPiJO0DWdtK6p7PON3BxA2w7dwbhBWfD3mQ2x4I90kAzAjKDoJny/DeA4a3hka61j7QbiyDc7xgDIyshAtgAGSCW9QdK3g4utvGWjYtuiB3N3wOEIgTBOVxK6ltwCORIIdrWoYjDK6MjiUdSjDqrCCPkamBrTig0PBbVy1Yy34z2bmQvIhrZOVHHLVSN+c1umatb2lw5eyQoZwysrqoloKnI4HPK+U6bb8jVvB8W72h3kEiIuDRbo5Mo3UxEgjeY0oM0etPLUc1SYUBNI0wIpUCzGlU6KBxUSalSmgjFSikd6YoNXx/s3axdp0uKMzW3RLkZmtlhGdATAYaa7+YrZ2LARVRRAVVUAdFAA05bVIVKgruW5Gs6EHQkajUe7qR1Gx51g3seILFgEUdAZMjxDy1jzk9K2NaHi19EDg22VLSqZVZDFzChBtAJ110oL74QoWnII+7lJMnaCp3nY1zvt52TW5bVLdxyTeVVs/4dtFLhghVbYUTmA1IPvxNe3usAA8Atp1ynSdhpvr8a0PEc5LFkcjOhRpUWswXxqxOu2Ubg86D58xFl7dxkcEMpIIOhBB21q/CWrg1VG100DH4iNq3Pb7ClMbckFSWMqfEQdj9ST8a02GxLe6J5wBuTp+Q+lBscRg1Q694ROuZVtFgeSiWK6TuDvNe67M4V8QEzfbc9w27bM1wG0xQqplguYJJIyMDlgAGudKYadAdIYSJbn8flXYfYrw4k3rp20ExqWIk+Lcjn6xvQdYmlmpTToFNRza0iYpAUE8tE1XHn9akKCWanUCaFJoJ0UT+4ooFBoNLNNFACgDyoomgkKDNRB9KGmgebyrSdo8LnXWCpRgSdI5A/Xn0FbfL5msLjODD2tdgZ2LHpIA1J1oPOYjEkWghbNaCooug57b3AwBXw6o07Geg861iBhiEcFmtd4veBSWVQAyrcKEwIPhJjSR5EWW8eyW/wDDRCbhUEuWAKv4lLquuYbCfMTuKpXh73lKhip71ST6GdfDI1G4666UHgParhv/AFzkTHhIGm7CBHl4frXh7IjWPj++ddW9qGCEM5HilFHIkZXMkev4VzAWT8f3PpQXYDCBgxNxEKgkK2aXiDlAUGTGg9Na+hPZXwtrPDkZhBvMboGshCAEBB20E/6q4h2X4McRi7Vhf8x1VoH3c0ufQAE/CvptLKqoVRCgAAdFAgD5ACgspMKdRZ/2KCJFQL6/2pzz19KrZ4+7QDYjy+tAxYG4+UmpDUT+NK4sDTXyoLDcB8qZGnM1Slwc4HzqQM9YnlQWZz0P7+NFRg9frToGblVi36n1qbH9zVbBSY0+ZJ8qCx2MedCMT+elIKOvzoJoCVBExJ9KlPSlNLPQOT6/jUMwaVncEHXr6Uu/Ext0/tSUkTzM8gR6UHi+H2VCkuAyWrl5C9rxXGGclVTLqwVhuNoPmKysVibdvxW2a0wOZgIBZQDmQSNR6dN6weOWnwnf3Ut5bGbOkbC4zXBfJ8QK6nOJ0Oc+leF412ku4xQyOq5NFzDI7+6pGUkiZYGQQfFQev7d8I+1lSjKEEyx1GkHl5EiuW4vhwDlQwOQy3zGnmdq6PawT3eGRcJU/eYa+9CtpzEMD5fCufYiwLN4qtxnAYSWAAbKMwOmusj9aDpnsc4GFFy8UAZQUVo8RNwh2knooUf6iK6YzdNa817PAPsYZdQ7u23pEc4j8TXqflQVXWIGgJPQCfzFRt3JE6/KKm8zpzPypsPj6UFPM/ofxNVYhA4KMAysIIPQ+VXXFkRVS2CNj8wAAPKgrtWFtoEtgIqiAq6ADoo5VJSTtEepqzL0qtweZ/Ogn3sfv9/s1AX1JIkEjUqCJHSRvVI4cgOiA+f19P71O1w5VYv986ZiEBA5KCBMUFneCipZKKC0nlR3Q5aAa9Kty1EpQUm8PL0oV5MAajnGmtWd2Krd15tB6A0DuHTf46VjJYeSTcERsF19ZJ28orIPxY+f60mYidI+OkUFQBzRyG+4PlpVjtlHTbn+ZNImdonyrDx3DwRmyqbiao1yWCnckRqNKDT9s+FPfsFkdx3ZcMi+JbikDUrzI6QZrm69jmOJIuG1ZCMFNq0EBGbxRKkjNlAJ23EjXXqi9pLV25lAMlT4pB1DABSRz1U6E8+lYQ4bZbEBsgULLBBkBJbRrhWAQAIljvJ3oJ8Rwa2sIlsGAweJI0BWDqdPdO/8s1x7jfDgjoJDQEDMNi03NuRByHXTauv9o72e1grwIKtcQaagLcQgHQ6jNlHxrmXbZouoPdzG40HKGBLkgMqCBuR5ZfiQ6r7O8RmwgUD3T+Z/SvVR6V4/2aYQphCerwCf5AAdvOa9hQEdKhOmsTUso589+dQFkRAkDlHh+UbUEWtA7z8CR+FRKj5VZcJ5AfE/hpUGbTlQRnqaruTBCkBo3In6c6iMUm87bmOe/wCFF24YkKzeQyj8YoFattAzPmYDVgAk+iyY+tXAafrVJTOsEXFg75ipI0OjKZiqnwjMMveskH3lKkmOTBwcwI3/ABoMvNRWv/6Yv8Q/+tKdBt2qLMal6wPrVbWz1+goCCaFUjnPwqqT1nlr1pOP5o+MUFx9Kg/hG4A86j3Hr86RsidZnzM/SgFIYfiBrUcSvgYDmrAf7TFSuBef4U7SCZHL1oOScP7TXkv2iMxYpchHt5l1Gcm0VXMzbtlI5jrW54bjLhw9+8Ae9uWkRTEhXZbl528emUAjQfyiK81xTHXMNjUByrbttdz5iQhdM9k3Dz/8Vy3BH8WgmsniHGHv4O3h7dp0FxoZ4YKrkJZABiBNzSW6QBNB6zjWAf8A6Th1MqyCwxUwhQoveQT92AsR8K53x3D95jGOsAuAeZVLrKDl3UxlOu812nieDjBsjHNktQSdZKplLSdepnzrlvZ/BfaeJ21ZfC7C6QSSSoAdyzbkkgD40HXuEcPFmxbtiPAoB6TufqTWXl1mfhOlSJNJloHSK6zz60wIpFvL48qBGqmOtW1XkPlQRVp1EH0M/h+9Kx8XOXwqWPQMF+cn0rKFsAaaekAdeVUveQGCZPSKDGsK8EuuUACD3oJYxqCMoC6yJkzVbMSEi5ZKuwBBWcykGVQhwC0g6wdtqziTuFn4xVeIAy5mQSNvAbjAnmIBNBHuz/Bb+f8AxRT06L/sNFBmsvrVN9gFnKW8hE1kcqpa2Brlk0GLbxM7oV9TVubyPyoCEmZjy0qxvWPOgrdzvEn5VGzek7R1AO3qaEtEc9Oskmpzy1P786AceYHnNVG2f4j5az+VNrQ9T0JApKCD7qj470HPO2fDUHErbOSttwrs4jNLKbVw25IEzasA/wBYNTPDAcdhVWRkvW5hmysc+IvMxtkACUAPPcdK2ftI4Tcv27BtR3i3SN48LjXXkPDz0racI4QLNzDgkwtoKqyplu6OaWBlo118wPOg2vHAPs9zcyraDckiAB033rxnZpzbx9oPbdR3Qs2yyZSFzOwzN94ySNPL1roVpxnKyMwEkbnKZAJ6bGmtgEKDrlM6ifFrqOh1OtBPNSny+tCGROo02IiPI0ZqBEnpSA5mPnU6RFBWzDeSfIa1W1tjs0fCrgPKPpSA8zQY160WGVif9IKn4HlVtqB102nX671LIKNthP0oIO/lPx/Wqu8PRh5yKuN3rp8R+H72qBudCtBX3vmf/wA0VZB6/U0UGUX8x6Umf+U/SpgeVUuCeXziPjGtAiSen1qBfkf1FUYnDLzLk/yzStYMJtmPqfy/e9Ba14RvH786oCOd7ikf0wfxirrtvMInL5iCfrVFjAlQc1x313IQfDwrQQxGKCEAW2duip+e1XW7rtyyesE+nlTOIEaaD4ipLeUjc6/A0Eb+CS/CXUD2wQ5n+JGDJoInX4aVZjuHhijZsptXFdYjTKCGB8ipYcuVck9p/bnEDENhbLvat21GcA5XdmkyWGuTLECRvrWB2D7fYhMQli7czWrrwO8Oikzu51yxOnp50HVeM8dOFm6yNcthDIQS+ZYIJ1jLBI8q8/g/ayrOCbVwI5VQCACJIAYCJcagfgCa9wjADceX9+dSyhtSAfUA7bETQUWXY+IkE66xAgnlzA9ayLbnoPUfnUe9IPu6eVSzHkKCQPnUpqOQ9R+dLIR96fIxQMa9R8BS0HX4zRnHOB+/Sogqec/Sgizfyg+en40+8J5H5ipsDykVjsH1grHy/KgtIPOI6a/npWOzHXcyeQGnlpvUWw0+8Sv9L/8AFWC2q7sT8RP0FBX3vm3yoq6V86KDYC35k1WyDpV9UXG1/f75UFbqZ3NVR1J9dvlRiLM/eYehH6VWVI3JbXnB/KgEwijb6yZ+ZpZSDJckchAHyO9ZAQDYAUmQHcA+omgxkvMTohjqStN3YDb5kVc6xtp8B1qD3DHL5UHP/aN2auYoLktqzINGGjEGfCTG2sxr8K8bwX2fYpbqvcs5lQzDZWB6giu4nloNZqNyyBqKDA4ZebKPDk0HhjQem0CtvbYnp8DzrBS+QxHIVsFA6UCZgNzHw/OmHB5g/GrIoVaCGSeR+dT25Gos0VJWoFm9flUQfP6VbkFGSKCvXqPlQT6UFY/uaaGRQY5w5mczemkfT1oa15R8J/KslhvVNyzPMj0NBR3B6j/aKKn3J/jb5j9KdB//2Q=="/>
          <p:cNvSpPr>
            <a:spLocks noChangeAspect="1" noChangeArrowheads="1"/>
          </p:cNvSpPr>
          <p:nvPr/>
        </p:nvSpPr>
        <p:spPr bwMode="auto">
          <a:xfrm>
            <a:off x="107504" y="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8"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15888" y="6288185"/>
            <a:ext cx="457501" cy="457955"/>
          </a:xfrm>
          <a:prstGeom prst="rect">
            <a:avLst/>
          </a:prstGeom>
          <a:noFill/>
        </p:spPr>
      </p:pic>
      <p:sp>
        <p:nvSpPr>
          <p:cNvPr id="9" name="TextBox 8">
            <a:hlinkClick r:id="rId3" action="ppaction://hlinksldjump"/>
          </p:cNvPr>
          <p:cNvSpPr txBox="1"/>
          <p:nvPr/>
        </p:nvSpPr>
        <p:spPr>
          <a:xfrm>
            <a:off x="-36512" y="6669940"/>
            <a:ext cx="838200" cy="215444"/>
          </a:xfrm>
          <a:prstGeom prst="rect">
            <a:avLst/>
          </a:prstGeom>
          <a:noFill/>
        </p:spPr>
        <p:txBody>
          <a:bodyPr wrap="square" rtlCol="0">
            <a:spAutoFit/>
          </a:bodyPr>
          <a:lstStyle/>
          <a:p>
            <a:pPr algn="ctr"/>
            <a:r>
              <a:rPr lang="en-AU" sz="800" dirty="0"/>
              <a:t>Home</a:t>
            </a:r>
            <a:endParaRPr lang="en-US" sz="800" dirty="0"/>
          </a:p>
        </p:txBody>
      </p:sp>
      <p:sp>
        <p:nvSpPr>
          <p:cNvPr id="11" name="Slide Number Placeholder 4"/>
          <p:cNvSpPr>
            <a:spLocks noGrp="1"/>
          </p:cNvSpPr>
          <p:nvPr>
            <p:ph type="sldNum" sz="quarter" idx="12"/>
          </p:nvPr>
        </p:nvSpPr>
        <p:spPr>
          <a:xfrm>
            <a:off x="6553200" y="6356350"/>
            <a:ext cx="2133600" cy="365125"/>
          </a:xfrm>
        </p:spPr>
        <p:txBody>
          <a:bodyPr/>
          <a:lstStyle/>
          <a:p>
            <a:r>
              <a:rPr lang="en-US" dirty="0"/>
              <a:t>111</a:t>
            </a:r>
          </a:p>
        </p:txBody>
      </p:sp>
      <p:sp>
        <p:nvSpPr>
          <p:cNvPr id="13" name="Footer Placeholder 1">
            <a:extLst>
              <a:ext uri="{FF2B5EF4-FFF2-40B4-BE49-F238E27FC236}">
                <a16:creationId xmlns:a16="http://schemas.microsoft.com/office/drawing/2014/main" id="{2F3DD183-60B4-6342-A8D1-9B1AF6C34FC9}"/>
              </a:ext>
            </a:extLst>
          </p:cNvPr>
          <p:cNvSpPr>
            <a:spLocks noGrp="1"/>
          </p:cNvSpPr>
          <p:nvPr>
            <p:ph type="ftr" sz="quarter" idx="11"/>
          </p:nvPr>
        </p:nvSpPr>
        <p:spPr>
          <a:xfrm>
            <a:off x="3124200" y="6520259"/>
            <a:ext cx="2895600" cy="365125"/>
          </a:xfrm>
        </p:spPr>
        <p:txBody>
          <a:bodyPr/>
          <a:lstStyle/>
          <a:p>
            <a:r>
              <a:rPr lang="en-AU" dirty="0"/>
              <a:t>©PE STUDIES RESOURCES</a:t>
            </a:r>
          </a:p>
        </p:txBody>
      </p:sp>
    </p:spTree>
    <p:extLst>
      <p:ext uri="{BB962C8B-B14F-4D97-AF65-F5344CB8AC3E}">
        <p14:creationId xmlns:p14="http://schemas.microsoft.com/office/powerpoint/2010/main" val="70369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4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48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48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48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48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48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317640" y="1343888"/>
            <a:ext cx="8612078" cy="2499965"/>
          </a:xfrm>
          <a:ln>
            <a:solidFill>
              <a:schemeClr val="tx1"/>
            </a:solidFill>
          </a:ln>
        </p:spPr>
        <p:style>
          <a:lnRef idx="2">
            <a:schemeClr val="accent6"/>
          </a:lnRef>
          <a:fillRef idx="1">
            <a:schemeClr val="lt1"/>
          </a:fillRef>
          <a:effectRef idx="0">
            <a:schemeClr val="accent6"/>
          </a:effectRef>
          <a:fontRef idx="minor">
            <a:schemeClr val="dk1"/>
          </a:fontRef>
        </p:style>
        <p:txBody>
          <a:bodyPr>
            <a:normAutofit/>
          </a:bodyPr>
          <a:lstStyle/>
          <a:p>
            <a:pPr eaLnBrk="1" hangingPunct="1">
              <a:lnSpc>
                <a:spcPct val="90000"/>
              </a:lnSpc>
              <a:defRPr/>
            </a:pPr>
            <a:r>
              <a:rPr lang="en-AU" sz="1800" b="1" dirty="0">
                <a:solidFill>
                  <a:srgbClr val="FF0000"/>
                </a:solidFill>
              </a:rPr>
              <a:t>CONSIDERATIONS</a:t>
            </a:r>
          </a:p>
          <a:p>
            <a:pPr lvl="1">
              <a:lnSpc>
                <a:spcPct val="90000"/>
              </a:lnSpc>
              <a:buFont typeface="Arial" pitchFamily="34" charset="0"/>
              <a:buChar char="•"/>
              <a:defRPr/>
            </a:pPr>
            <a:r>
              <a:rPr lang="en-AU" sz="1800" dirty="0"/>
              <a:t>Food preference – liquid meals, nutrition bars may be consumed.</a:t>
            </a:r>
          </a:p>
          <a:p>
            <a:pPr lvl="1">
              <a:lnSpc>
                <a:spcPct val="90000"/>
              </a:lnSpc>
              <a:buFont typeface="Arial" pitchFamily="34" charset="0"/>
              <a:buChar char="•"/>
              <a:defRPr/>
            </a:pPr>
            <a:r>
              <a:rPr lang="en-AU" sz="1800" dirty="0"/>
              <a:t>Digestibility of foods – consume foods low in fat and fibre</a:t>
            </a:r>
          </a:p>
          <a:p>
            <a:pPr lvl="1">
              <a:lnSpc>
                <a:spcPct val="90000"/>
              </a:lnSpc>
              <a:buNone/>
              <a:defRPr/>
            </a:pPr>
            <a:endParaRPr lang="en-AU" sz="1800" dirty="0"/>
          </a:p>
          <a:p>
            <a:pPr>
              <a:lnSpc>
                <a:spcPct val="90000"/>
              </a:lnSpc>
              <a:defRPr/>
            </a:pPr>
            <a:r>
              <a:rPr lang="en-AU" sz="1800" b="1" dirty="0">
                <a:solidFill>
                  <a:srgbClr val="FF0000"/>
                </a:solidFill>
              </a:rPr>
              <a:t>ADVANTAGES</a:t>
            </a:r>
          </a:p>
          <a:p>
            <a:pPr lvl="1">
              <a:lnSpc>
                <a:spcPct val="90000"/>
              </a:lnSpc>
              <a:buFont typeface="Arial" panose="020B0604020202020204" pitchFamily="34" charset="0"/>
              <a:buChar char="•"/>
              <a:defRPr/>
            </a:pPr>
            <a:r>
              <a:rPr lang="en-AU" sz="1800" dirty="0"/>
              <a:t>Increase glycogen levels leading to glycogen sparing</a:t>
            </a:r>
          </a:p>
          <a:p>
            <a:pPr lvl="1">
              <a:lnSpc>
                <a:spcPct val="90000"/>
              </a:lnSpc>
              <a:buFont typeface="Arial" panose="020B0604020202020204" pitchFamily="34" charset="0"/>
              <a:buChar char="•"/>
              <a:defRPr/>
            </a:pPr>
            <a:r>
              <a:rPr lang="en-AU" sz="1800" dirty="0"/>
              <a:t>Ensure optimal hydration</a:t>
            </a:r>
          </a:p>
          <a:p>
            <a:pPr lvl="1">
              <a:lnSpc>
                <a:spcPct val="90000"/>
              </a:lnSpc>
              <a:buFont typeface="Arial" panose="020B0604020202020204" pitchFamily="34" charset="0"/>
              <a:buChar char="•"/>
              <a:defRPr/>
            </a:pPr>
            <a:r>
              <a:rPr lang="en-AU" sz="1800" dirty="0"/>
              <a:t>Ensure gastro – intestinal tract feels comfortable during performance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pic>
        <p:nvPicPr>
          <p:cNvPr id="8"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360193"/>
            <a:ext cx="457501" cy="457955"/>
          </a:xfrm>
          <a:prstGeom prst="rect">
            <a:avLst/>
          </a:prstGeom>
          <a:noFill/>
        </p:spPr>
      </p:pic>
      <p:sp>
        <p:nvSpPr>
          <p:cNvPr id="9" name="TextBox 8">
            <a:hlinkClick r:id="rId3" action="ppaction://hlinksldjump"/>
          </p:cNvPr>
          <p:cNvSpPr txBox="1"/>
          <p:nvPr/>
        </p:nvSpPr>
        <p:spPr>
          <a:xfrm>
            <a:off x="0" y="6741948"/>
            <a:ext cx="838200" cy="215444"/>
          </a:xfrm>
          <a:prstGeom prst="rect">
            <a:avLst/>
          </a:prstGeom>
          <a:noFill/>
        </p:spPr>
        <p:txBody>
          <a:bodyPr wrap="square" rtlCol="0">
            <a:spAutoFit/>
          </a:bodyPr>
          <a:lstStyle/>
          <a:p>
            <a:pPr algn="ctr"/>
            <a:r>
              <a:rPr lang="en-AU" sz="800" dirty="0"/>
              <a:t>Home</a:t>
            </a:r>
            <a:endParaRPr lang="en-US" sz="800" dirty="0"/>
          </a:p>
        </p:txBody>
      </p:sp>
      <p:sp>
        <p:nvSpPr>
          <p:cNvPr id="10" name="Title 3"/>
          <p:cNvSpPr>
            <a:spLocks noGrp="1"/>
          </p:cNvSpPr>
          <p:nvPr>
            <p:ph type="title"/>
          </p:nvPr>
        </p:nvSpPr>
        <p:spPr>
          <a:xfrm>
            <a:off x="0" y="0"/>
            <a:ext cx="9144000" cy="626958"/>
          </a:xfrm>
          <a:solidFill>
            <a:schemeClr val="tx1"/>
          </a:solidFill>
        </p:spPr>
        <p:style>
          <a:lnRef idx="3">
            <a:schemeClr val="lt1"/>
          </a:lnRef>
          <a:fillRef idx="1">
            <a:schemeClr val="accent6"/>
          </a:fillRef>
          <a:effectRef idx="1">
            <a:schemeClr val="accent6"/>
          </a:effectRef>
          <a:fontRef idx="minor">
            <a:schemeClr val="lt1"/>
          </a:fontRef>
        </p:style>
        <p:txBody>
          <a:bodyPr>
            <a:normAutofit/>
          </a:bodyPr>
          <a:lstStyle/>
          <a:p>
            <a:pPr marL="54864">
              <a:defRPr/>
            </a:pPr>
            <a:r>
              <a:rPr lang="en-AU" sz="2400" b="1" dirty="0">
                <a:solidFill>
                  <a:schemeClr val="bg1"/>
                </a:solidFill>
              </a:rPr>
              <a:t>NUTRITION FOR SPORT: </a:t>
            </a:r>
            <a:r>
              <a:rPr lang="en-AU" sz="2400" b="1" dirty="0">
                <a:solidFill>
                  <a:srgbClr val="FFFF00"/>
                </a:solidFill>
              </a:rPr>
              <a:t>PRE EVENT MEAL </a:t>
            </a:r>
            <a:r>
              <a:rPr lang="en-AU" sz="2400" b="1" dirty="0">
                <a:solidFill>
                  <a:schemeClr val="bg1"/>
                </a:solidFill>
              </a:rPr>
              <a:t>1-4 HOURS BEFORE EVENT</a:t>
            </a:r>
          </a:p>
        </p:txBody>
      </p:sp>
      <p:sp>
        <p:nvSpPr>
          <p:cNvPr id="11" name="TextBox 10"/>
          <p:cNvSpPr txBox="1"/>
          <p:nvPr/>
        </p:nvSpPr>
        <p:spPr>
          <a:xfrm>
            <a:off x="301680" y="649038"/>
            <a:ext cx="8643998" cy="646331"/>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Main aim of the precompetition meal is to </a:t>
            </a:r>
            <a:r>
              <a:rPr lang="en-US" u="sng" dirty="0"/>
              <a:t>provide adequate carbohydrates and to ensure optimal hydration </a:t>
            </a:r>
            <a:r>
              <a:rPr lang="en-US" dirty="0"/>
              <a:t>leading into the event</a:t>
            </a:r>
          </a:p>
        </p:txBody>
      </p:sp>
      <p:sp>
        <p:nvSpPr>
          <p:cNvPr id="12" name="Rectangle 11"/>
          <p:cNvSpPr/>
          <p:nvPr/>
        </p:nvSpPr>
        <p:spPr>
          <a:xfrm>
            <a:off x="317640" y="3861803"/>
            <a:ext cx="8612078" cy="158812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marL="285750" indent="-285750">
              <a:lnSpc>
                <a:spcPct val="90000"/>
              </a:lnSpc>
              <a:buFont typeface="Arial" panose="020B0604020202020204" pitchFamily="34" charset="0"/>
              <a:buChar char="•"/>
              <a:defRPr/>
            </a:pPr>
            <a:r>
              <a:rPr lang="en-AU" dirty="0">
                <a:latin typeface="+mn-lt"/>
              </a:rPr>
              <a:t>Consumed  1 – 4 hours prior to competition</a:t>
            </a:r>
          </a:p>
          <a:p>
            <a:pPr marL="285750" indent="-285750">
              <a:lnSpc>
                <a:spcPct val="90000"/>
              </a:lnSpc>
              <a:buFont typeface="Arial" panose="020B0604020202020204" pitchFamily="34" charset="0"/>
              <a:buChar char="•"/>
              <a:defRPr/>
            </a:pPr>
            <a:r>
              <a:rPr lang="en-AU" dirty="0">
                <a:latin typeface="+mn-lt"/>
              </a:rPr>
              <a:t>Consume low GI foods for slow release of glucose into bloodstream.</a:t>
            </a:r>
          </a:p>
          <a:p>
            <a:pPr marL="742950" lvl="1" indent="-285750">
              <a:lnSpc>
                <a:spcPct val="90000"/>
              </a:lnSpc>
              <a:buFont typeface="Arial" panose="020B0604020202020204" pitchFamily="34" charset="0"/>
              <a:buChar char="•"/>
              <a:defRPr/>
            </a:pPr>
            <a:r>
              <a:rPr lang="en-AU" dirty="0">
                <a:latin typeface="+mn-lt"/>
              </a:rPr>
              <a:t>The body tends to use the foods most recently digested as energy source – this assists with glycogen sparing </a:t>
            </a:r>
          </a:p>
          <a:p>
            <a:pPr marL="742950" lvl="1" indent="-285750">
              <a:lnSpc>
                <a:spcPct val="90000"/>
              </a:lnSpc>
              <a:buFont typeface="Arial" panose="020B0604020202020204" pitchFamily="34" charset="0"/>
              <a:buChar char="•"/>
              <a:defRPr/>
            </a:pPr>
            <a:r>
              <a:rPr lang="en-AU" dirty="0"/>
              <a:t>Pasta, all bran cereal, apples, lentils</a:t>
            </a:r>
            <a:endParaRPr lang="en-AU" dirty="0">
              <a:latin typeface="+mn-lt"/>
            </a:endParaRPr>
          </a:p>
          <a:p>
            <a:pPr marL="285750" indent="-285750">
              <a:lnSpc>
                <a:spcPct val="90000"/>
              </a:lnSpc>
              <a:buFont typeface="Arial" panose="020B0604020202020204" pitchFamily="34" charset="0"/>
              <a:buChar char="•"/>
              <a:defRPr/>
            </a:pPr>
            <a:r>
              <a:rPr lang="en-AU" dirty="0">
                <a:latin typeface="+mn-lt"/>
              </a:rPr>
              <a:t>Consume approx 600-800ml fluid 1hr prior to event to assist with hydration</a:t>
            </a:r>
          </a:p>
        </p:txBody>
      </p:sp>
      <p:sp>
        <p:nvSpPr>
          <p:cNvPr id="13" name="Rectangle 12">
            <a:extLst>
              <a:ext uri="{FF2B5EF4-FFF2-40B4-BE49-F238E27FC236}">
                <a16:creationId xmlns:a16="http://schemas.microsoft.com/office/drawing/2014/main" id="{9BD3BFBC-1474-4988-AF89-0098F7347296}"/>
              </a:ext>
            </a:extLst>
          </p:cNvPr>
          <p:cNvSpPr/>
          <p:nvPr/>
        </p:nvSpPr>
        <p:spPr>
          <a:xfrm>
            <a:off x="317640" y="5490011"/>
            <a:ext cx="8606441" cy="92333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marL="550863" indent="-285750">
              <a:buFont typeface="Arial" panose="020B0604020202020204" pitchFamily="34" charset="0"/>
              <a:buChar char="•"/>
              <a:defRPr/>
            </a:pPr>
            <a:r>
              <a:rPr lang="en-AU" dirty="0"/>
              <a:t>Consume 30-60 g of High GI CHO per hour, or </a:t>
            </a:r>
            <a:r>
              <a:rPr lang="en-AU" dirty="0">
                <a:latin typeface="Arial" pitchFamily="34" charset="0"/>
                <a:cs typeface="Arial" pitchFamily="34" charset="0"/>
              </a:rPr>
              <a:t>1</a:t>
            </a:r>
            <a:r>
              <a:rPr lang="en-AU" dirty="0"/>
              <a:t>g/kg of body mass every hour.</a:t>
            </a:r>
          </a:p>
          <a:p>
            <a:pPr marL="550863" indent="-285750">
              <a:buFont typeface="Arial" panose="020B0604020202020204" pitchFamily="34" charset="0"/>
              <a:buChar char="•"/>
              <a:defRPr/>
            </a:pPr>
            <a:r>
              <a:rPr lang="en-AU" dirty="0"/>
              <a:t>E.g. sports bars, jelly beans etc.</a:t>
            </a:r>
          </a:p>
          <a:p>
            <a:pPr marL="550863" indent="-285750">
              <a:buFont typeface="Arial" panose="020B0604020202020204" pitchFamily="34" charset="0"/>
              <a:buChar char="•"/>
              <a:defRPr/>
            </a:pPr>
            <a:r>
              <a:rPr lang="en-AU" dirty="0"/>
              <a:t>Consume approx 150-200ml fluid every 15min to prevent dehydration</a:t>
            </a:r>
          </a:p>
        </p:txBody>
      </p:sp>
    </p:spTree>
    <p:extLst>
      <p:ext uri="{BB962C8B-B14F-4D97-AF65-F5344CB8AC3E}">
        <p14:creationId xmlns:p14="http://schemas.microsoft.com/office/powerpoint/2010/main" val="7246128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285720" y="764704"/>
            <a:ext cx="8572560" cy="1643074"/>
          </a:xfrm>
          <a:ln>
            <a:solidFill>
              <a:schemeClr val="tx1"/>
            </a:solidFill>
          </a:ln>
        </p:spPr>
        <p:style>
          <a:lnRef idx="2">
            <a:schemeClr val="accent6"/>
          </a:lnRef>
          <a:fillRef idx="1">
            <a:schemeClr val="lt1"/>
          </a:fillRef>
          <a:effectRef idx="0">
            <a:schemeClr val="accent6"/>
          </a:effectRef>
          <a:fontRef idx="minor">
            <a:schemeClr val="dk1"/>
          </a:fontRef>
        </p:style>
        <p:txBody>
          <a:bodyPr>
            <a:normAutofit/>
          </a:bodyPr>
          <a:lstStyle/>
          <a:p>
            <a:r>
              <a:rPr lang="en-AU" sz="1800" dirty="0"/>
              <a:t>Immediately following exercise (first 30min after), muscles are most responsive to topping up glycogen stores</a:t>
            </a:r>
          </a:p>
          <a:p>
            <a:pPr lvl="1"/>
            <a:r>
              <a:rPr lang="en-AU" sz="1800" dirty="0"/>
              <a:t>As a result an increase muscle glycogen storage occurs due to the consumption of high GI foods</a:t>
            </a:r>
          </a:p>
          <a:p>
            <a:pPr lvl="1"/>
            <a:r>
              <a:rPr lang="en-AU" sz="1800" dirty="0"/>
              <a:t>The more depleted the stores of CHO, the faster the rate of recovery.</a:t>
            </a:r>
          </a:p>
          <a:p>
            <a:pPr lvl="1" eaLnBrk="1" hangingPunct="1"/>
            <a:endParaRPr lang="en-AU" sz="1800" dirty="0"/>
          </a:p>
        </p:txBody>
      </p:sp>
      <p:sp>
        <p:nvSpPr>
          <p:cNvPr id="11" name="Slide Number Placeholder 10"/>
          <p:cNvSpPr>
            <a:spLocks noGrp="1"/>
          </p:cNvSpPr>
          <p:nvPr>
            <p:ph type="sldNum" sz="quarter" idx="12"/>
          </p:nvPr>
        </p:nvSpPr>
        <p:spPr>
          <a:xfrm>
            <a:off x="6974904" y="6520259"/>
            <a:ext cx="2133600" cy="365125"/>
          </a:xfrm>
        </p:spPr>
        <p:txBody>
          <a:bodyPr/>
          <a:lstStyle/>
          <a:p>
            <a:fld id="{B6F15528-21DE-4FAA-801E-634DDDAF4B2B}" type="slidenum">
              <a:rPr lang="en-US" smtClean="0"/>
              <a:pPr/>
              <a:t>94</a:t>
            </a:fld>
            <a:endParaRPr lang="en-US"/>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43880" y="6288185"/>
            <a:ext cx="457501" cy="457955"/>
          </a:xfrm>
          <a:prstGeom prst="rect">
            <a:avLst/>
          </a:prstGeom>
          <a:noFill/>
        </p:spPr>
      </p:pic>
      <p:sp>
        <p:nvSpPr>
          <p:cNvPr id="13" name="TextBox 12">
            <a:hlinkClick r:id="rId3" action="ppaction://hlinksldjump"/>
          </p:cNvPr>
          <p:cNvSpPr txBox="1"/>
          <p:nvPr/>
        </p:nvSpPr>
        <p:spPr>
          <a:xfrm>
            <a:off x="-108520" y="6669940"/>
            <a:ext cx="838200" cy="215444"/>
          </a:xfrm>
          <a:prstGeom prst="rect">
            <a:avLst/>
          </a:prstGeom>
          <a:noFill/>
        </p:spPr>
        <p:txBody>
          <a:bodyPr wrap="square" rtlCol="0">
            <a:spAutoFit/>
          </a:bodyPr>
          <a:lstStyle/>
          <a:p>
            <a:pPr algn="ctr"/>
            <a:r>
              <a:rPr lang="en-AU" sz="800" dirty="0"/>
              <a:t>Home</a:t>
            </a:r>
            <a:endParaRPr lang="en-US" sz="800" dirty="0"/>
          </a:p>
        </p:txBody>
      </p:sp>
      <p:sp>
        <p:nvSpPr>
          <p:cNvPr id="15" name="Title 3"/>
          <p:cNvSpPr>
            <a:spLocks noGrp="1"/>
          </p:cNvSpPr>
          <p:nvPr>
            <p:ph type="title"/>
          </p:nvPr>
        </p:nvSpPr>
        <p:spPr>
          <a:xfrm>
            <a:off x="0" y="0"/>
            <a:ext cx="9144000" cy="626958"/>
          </a:xfrm>
          <a:solidFill>
            <a:schemeClr val="tx1"/>
          </a:solidFill>
        </p:spPr>
        <p:style>
          <a:lnRef idx="3">
            <a:schemeClr val="lt1"/>
          </a:lnRef>
          <a:fillRef idx="1">
            <a:schemeClr val="accent6"/>
          </a:fillRef>
          <a:effectRef idx="1">
            <a:schemeClr val="accent6"/>
          </a:effectRef>
          <a:fontRef idx="minor">
            <a:schemeClr val="lt1"/>
          </a:fontRef>
        </p:style>
        <p:txBody>
          <a:bodyPr>
            <a:normAutofit/>
          </a:bodyPr>
          <a:lstStyle/>
          <a:p>
            <a:pPr marL="54864" algn="ctr" eaLnBrk="1" fontAlgn="auto" hangingPunct="1">
              <a:spcAft>
                <a:spcPts val="0"/>
              </a:spcAft>
              <a:defRPr/>
            </a:pPr>
            <a:r>
              <a:rPr lang="en-AU" sz="2400" b="1" dirty="0">
                <a:solidFill>
                  <a:schemeClr val="bg1"/>
                </a:solidFill>
              </a:rPr>
              <a:t>NUTRITION FOR SPORT – </a:t>
            </a:r>
            <a:r>
              <a:rPr lang="en-AU" sz="2400" b="1" dirty="0">
                <a:solidFill>
                  <a:srgbClr val="FFFF00"/>
                </a:solidFill>
              </a:rPr>
              <a:t>FIRST 30min </a:t>
            </a:r>
            <a:r>
              <a:rPr lang="en-AU" sz="2400" b="1" dirty="0">
                <a:solidFill>
                  <a:schemeClr val="bg1"/>
                </a:solidFill>
              </a:rPr>
              <a:t>AFTER EXERCISE</a:t>
            </a:r>
          </a:p>
        </p:txBody>
      </p:sp>
      <p:pic>
        <p:nvPicPr>
          <p:cNvPr id="7170" name="Picture 2" descr="Image result for banana after exerc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2492896"/>
            <a:ext cx="7968206" cy="39841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3508" y="6418863"/>
            <a:ext cx="4572000" cy="184666"/>
          </a:xfrm>
          <a:prstGeom prst="rect">
            <a:avLst/>
          </a:prstGeom>
        </p:spPr>
        <p:txBody>
          <a:bodyPr>
            <a:spAutoFit/>
          </a:bodyPr>
          <a:lstStyle/>
          <a:p>
            <a:r>
              <a:rPr lang="en-AU" sz="600" dirty="0"/>
              <a:t>http://www.netdoctor.co.uk/healthy-eating/advice/a26628/what-to-eat-post-exercise-based-on-workout/</a:t>
            </a:r>
          </a:p>
        </p:txBody>
      </p:sp>
    </p:spTree>
    <p:extLst>
      <p:ext uri="{BB962C8B-B14F-4D97-AF65-F5344CB8AC3E}">
        <p14:creationId xmlns:p14="http://schemas.microsoft.com/office/powerpoint/2010/main" val="2417420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285720" y="1707296"/>
            <a:ext cx="8572560" cy="2187905"/>
          </a:xfrm>
          <a:ln>
            <a:solidFill>
              <a:schemeClr val="tx1"/>
            </a:solidFill>
          </a:ln>
        </p:spPr>
        <p:style>
          <a:lnRef idx="2">
            <a:schemeClr val="accent6"/>
          </a:lnRef>
          <a:fillRef idx="1">
            <a:schemeClr val="lt1"/>
          </a:fillRef>
          <a:effectRef idx="0">
            <a:schemeClr val="accent6"/>
          </a:effectRef>
          <a:fontRef idx="minor">
            <a:schemeClr val="dk1"/>
          </a:fontRef>
        </p:style>
        <p:txBody>
          <a:bodyPr>
            <a:normAutofit/>
          </a:bodyPr>
          <a:lstStyle/>
          <a:p>
            <a:r>
              <a:rPr lang="en-AU" sz="1800" dirty="0"/>
              <a:t>It takes at least 24 hours for glycogen replenishment after heavy endurance work</a:t>
            </a:r>
          </a:p>
          <a:p>
            <a:pPr lvl="1"/>
            <a:r>
              <a:rPr lang="en-AU" sz="1800" dirty="0"/>
              <a:t>The amount of CHO replenishment will be dependant upon the intensity and duration of exercise</a:t>
            </a:r>
          </a:p>
          <a:p>
            <a:pPr lvl="1"/>
            <a:r>
              <a:rPr lang="en-AU" sz="1800" dirty="0"/>
              <a:t>Consuming low / medium GI foods for the next 24 hours completes the replenishment of glycogen stores</a:t>
            </a:r>
          </a:p>
          <a:p>
            <a:r>
              <a:rPr lang="en-AU" sz="1800" dirty="0"/>
              <a:t>Protein is also important post exercise to ensure the muscles repair in time for the next bout of exercise</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95</a:t>
            </a:fld>
            <a:endParaRPr lang="en-US"/>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8128" y="6360193"/>
            <a:ext cx="457501" cy="457955"/>
          </a:xfrm>
          <a:prstGeom prst="rect">
            <a:avLst/>
          </a:prstGeom>
          <a:noFill/>
        </p:spPr>
      </p:pic>
      <p:sp>
        <p:nvSpPr>
          <p:cNvPr id="13" name="TextBox 12">
            <a:hlinkClick r:id="rId3" action="ppaction://hlinksldjump"/>
          </p:cNvPr>
          <p:cNvSpPr txBox="1"/>
          <p:nvPr/>
        </p:nvSpPr>
        <p:spPr>
          <a:xfrm>
            <a:off x="-180528" y="6741948"/>
            <a:ext cx="838200" cy="215444"/>
          </a:xfrm>
          <a:prstGeom prst="rect">
            <a:avLst/>
          </a:prstGeom>
          <a:noFill/>
        </p:spPr>
        <p:txBody>
          <a:bodyPr wrap="square" rtlCol="0">
            <a:spAutoFit/>
          </a:bodyPr>
          <a:lstStyle/>
          <a:p>
            <a:pPr algn="ctr"/>
            <a:r>
              <a:rPr lang="en-AU" sz="800" dirty="0"/>
              <a:t>Home</a:t>
            </a:r>
            <a:endParaRPr lang="en-US" sz="800" dirty="0"/>
          </a:p>
        </p:txBody>
      </p:sp>
      <p:sp>
        <p:nvSpPr>
          <p:cNvPr id="14" name="Rectangle 13"/>
          <p:cNvSpPr/>
          <p:nvPr/>
        </p:nvSpPr>
        <p:spPr>
          <a:xfrm>
            <a:off x="621904" y="4718410"/>
            <a:ext cx="8064896" cy="1200329"/>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marL="285750" indent="-285750">
              <a:buFont typeface="Arial" panose="020B0604020202020204" pitchFamily="34" charset="0"/>
              <a:buChar char="•"/>
            </a:pPr>
            <a:r>
              <a:rPr lang="en-AU" b="1" dirty="0">
                <a:cs typeface="Arial" pitchFamily="34" charset="0"/>
              </a:rPr>
              <a:t>1</a:t>
            </a:r>
            <a:r>
              <a:rPr lang="en-AU" b="1" dirty="0"/>
              <a:t>g/kg of body mass  of high GI CHO within 30 minutes of event</a:t>
            </a:r>
          </a:p>
          <a:p>
            <a:pPr marL="285750" indent="-285750">
              <a:buFont typeface="Arial" panose="020B0604020202020204" pitchFamily="34" charset="0"/>
              <a:buChar char="•"/>
            </a:pPr>
            <a:r>
              <a:rPr lang="en-AU" b="1" dirty="0"/>
              <a:t>At least </a:t>
            </a:r>
            <a:r>
              <a:rPr lang="en-AU" b="1" dirty="0">
                <a:cs typeface="Arial" pitchFamily="34" charset="0"/>
              </a:rPr>
              <a:t>7-10</a:t>
            </a:r>
            <a:r>
              <a:rPr lang="en-AU" b="1" dirty="0"/>
              <a:t>g/kg body mass of low to moderate GI CHO over the next 24 hours.</a:t>
            </a:r>
          </a:p>
          <a:p>
            <a:pPr marL="285750" indent="-285750">
              <a:buFont typeface="Arial" panose="020B0604020202020204" pitchFamily="34" charset="0"/>
              <a:buChar char="•"/>
            </a:pPr>
            <a:r>
              <a:rPr lang="en-AU" b="1" dirty="0"/>
              <a:t>Protein consumption</a:t>
            </a:r>
          </a:p>
          <a:p>
            <a:pPr marL="285750" indent="-285750">
              <a:buFont typeface="Arial" panose="020B0604020202020204" pitchFamily="34" charset="0"/>
              <a:buChar char="•"/>
            </a:pPr>
            <a:r>
              <a:rPr lang="en-AU" b="1" dirty="0"/>
              <a:t>Consume fluid which equates to 1.5* weight loss</a:t>
            </a:r>
          </a:p>
        </p:txBody>
      </p:sp>
      <p:sp>
        <p:nvSpPr>
          <p:cNvPr id="15" name="Title 3"/>
          <p:cNvSpPr>
            <a:spLocks noGrp="1"/>
          </p:cNvSpPr>
          <p:nvPr>
            <p:ph type="title"/>
          </p:nvPr>
        </p:nvSpPr>
        <p:spPr>
          <a:xfrm>
            <a:off x="0" y="0"/>
            <a:ext cx="9144000" cy="626958"/>
          </a:xfrm>
          <a:solidFill>
            <a:schemeClr val="tx1"/>
          </a:solidFill>
        </p:spPr>
        <p:style>
          <a:lnRef idx="3">
            <a:schemeClr val="lt1"/>
          </a:lnRef>
          <a:fillRef idx="1">
            <a:schemeClr val="accent6"/>
          </a:fillRef>
          <a:effectRef idx="1">
            <a:schemeClr val="accent6"/>
          </a:effectRef>
          <a:fontRef idx="minor">
            <a:schemeClr val="lt1"/>
          </a:fontRef>
        </p:style>
        <p:txBody>
          <a:bodyPr>
            <a:normAutofit/>
          </a:bodyPr>
          <a:lstStyle/>
          <a:p>
            <a:pPr marL="54864" algn="ctr" eaLnBrk="1" fontAlgn="auto" hangingPunct="1">
              <a:spcAft>
                <a:spcPts val="0"/>
              </a:spcAft>
              <a:defRPr/>
            </a:pPr>
            <a:r>
              <a:rPr lang="en-AU" sz="2400" b="1" dirty="0">
                <a:solidFill>
                  <a:schemeClr val="bg1"/>
                </a:solidFill>
              </a:rPr>
              <a:t>NUTRITION FOR SPORT – </a:t>
            </a:r>
            <a:r>
              <a:rPr lang="en-AU" sz="2400" b="1" dirty="0">
                <a:solidFill>
                  <a:srgbClr val="FFFF00"/>
                </a:solidFill>
              </a:rPr>
              <a:t>NEXT 24hrs </a:t>
            </a:r>
            <a:r>
              <a:rPr lang="en-AU" sz="2400" b="1" dirty="0">
                <a:solidFill>
                  <a:schemeClr val="bg1"/>
                </a:solidFill>
              </a:rPr>
              <a:t>AFTER EXERCISE</a:t>
            </a:r>
          </a:p>
        </p:txBody>
      </p:sp>
    </p:spTree>
    <p:extLst>
      <p:ext uri="{BB962C8B-B14F-4D97-AF65-F5344CB8AC3E}">
        <p14:creationId xmlns:p14="http://schemas.microsoft.com/office/powerpoint/2010/main" val="13039965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3C6C477-7E78-E346-8B0E-5A3C33D00623}"/>
              </a:ext>
            </a:extLst>
          </p:cNvPr>
          <p:cNvSpPr>
            <a:spLocks noGrp="1"/>
          </p:cNvSpPr>
          <p:nvPr>
            <p:ph type="ftr" sz="quarter" idx="11"/>
          </p:nvPr>
        </p:nvSpPr>
        <p:spPr/>
        <p:txBody>
          <a:bodyPr/>
          <a:lstStyle/>
          <a:p>
            <a:r>
              <a:rPr lang="en-US"/>
              <a:t>©PE STUDIES RESOURCES</a:t>
            </a:r>
          </a:p>
        </p:txBody>
      </p:sp>
      <p:sp>
        <p:nvSpPr>
          <p:cNvPr id="4" name="Slide Number Placeholder 3">
            <a:extLst>
              <a:ext uri="{FF2B5EF4-FFF2-40B4-BE49-F238E27FC236}">
                <a16:creationId xmlns:a16="http://schemas.microsoft.com/office/drawing/2014/main" id="{3AEF7680-ED13-7E46-B920-DCA6F62BF5BA}"/>
              </a:ext>
            </a:extLst>
          </p:cNvPr>
          <p:cNvSpPr>
            <a:spLocks noGrp="1"/>
          </p:cNvSpPr>
          <p:nvPr>
            <p:ph type="sldNum" sz="quarter" idx="12"/>
          </p:nvPr>
        </p:nvSpPr>
        <p:spPr/>
        <p:txBody>
          <a:bodyPr/>
          <a:lstStyle/>
          <a:p>
            <a:fld id="{B6F15528-21DE-4FAA-801E-634DDDAF4B2B}" type="slidenum">
              <a:rPr lang="en-US" smtClean="0"/>
              <a:pPr/>
              <a:t>96</a:t>
            </a:fld>
            <a:endParaRPr lang="en-US"/>
          </a:p>
        </p:txBody>
      </p:sp>
      <p:pic>
        <p:nvPicPr>
          <p:cNvPr id="7" name="Picture 2" descr="C:\Program Files\Microsoft Office\MEDIA\CAGCAT10\j0185604.wmf">
            <a:hlinkClick r:id="rId2" action="ppaction://hlinksldjump"/>
            <a:extLst>
              <a:ext uri="{FF2B5EF4-FFF2-40B4-BE49-F238E27FC236}">
                <a16:creationId xmlns:a16="http://schemas.microsoft.com/office/drawing/2014/main" id="{D3547D4B-B5AB-254E-BA11-9FEB7886AC38}"/>
              </a:ext>
            </a:extLst>
          </p:cNvPr>
          <p:cNvPicPr>
            <a:picLocks noChangeAspect="1" noChangeArrowheads="1"/>
          </p:cNvPicPr>
          <p:nvPr/>
        </p:nvPicPr>
        <p:blipFill>
          <a:blip r:embed="rId3" cstate="print"/>
          <a:srcRect/>
          <a:stretch>
            <a:fillRect/>
          </a:stretch>
        </p:blipFill>
        <p:spPr bwMode="auto">
          <a:xfrm>
            <a:off x="80930" y="6189387"/>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8A181AB1-9AF3-0940-8009-3E7A47DC81B8}"/>
              </a:ext>
            </a:extLst>
          </p:cNvPr>
          <p:cNvSpPr txBox="1"/>
          <p:nvPr/>
        </p:nvSpPr>
        <p:spPr>
          <a:xfrm>
            <a:off x="-7147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12" name="Title 1">
            <a:extLst>
              <a:ext uri="{FF2B5EF4-FFF2-40B4-BE49-F238E27FC236}">
                <a16:creationId xmlns:a16="http://schemas.microsoft.com/office/drawing/2014/main" id="{929B1A82-DB74-5D4E-8EB7-C8CFE46ACDCD}"/>
              </a:ext>
            </a:extLst>
          </p:cNvPr>
          <p:cNvSpPr txBox="1">
            <a:spLocks/>
          </p:cNvSpPr>
          <p:nvPr/>
        </p:nvSpPr>
        <p:spPr>
          <a:xfrm>
            <a:off x="0" y="0"/>
            <a:ext cx="9144000" cy="670026"/>
          </a:xfrm>
          <a:prstGeom prst="rect">
            <a:avLst/>
          </a:prstGeom>
          <a:solidFill>
            <a:srgbClr val="7030A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a:t>F</a:t>
            </a:r>
            <a:r>
              <a:rPr lang="en-AU" sz="2400" b="1"/>
              <a:t>UELS REQUIRED FOR RESYNTHESIS OF ATP</a:t>
            </a:r>
            <a:endParaRPr lang="en-US" sz="2400" b="1" dirty="0"/>
          </a:p>
        </p:txBody>
      </p:sp>
      <p:sp>
        <p:nvSpPr>
          <p:cNvPr id="10" name="Rectangle 9">
            <a:extLst>
              <a:ext uri="{FF2B5EF4-FFF2-40B4-BE49-F238E27FC236}">
                <a16:creationId xmlns:a16="http://schemas.microsoft.com/office/drawing/2014/main" id="{2C695BF6-7FD0-A840-806C-F2FDC396F348}"/>
              </a:ext>
            </a:extLst>
          </p:cNvPr>
          <p:cNvSpPr/>
          <p:nvPr/>
        </p:nvSpPr>
        <p:spPr>
          <a:xfrm>
            <a:off x="563508" y="6198523"/>
            <a:ext cx="4572000" cy="184666"/>
          </a:xfrm>
          <a:prstGeom prst="rect">
            <a:avLst/>
          </a:prstGeom>
        </p:spPr>
        <p:txBody>
          <a:bodyPr>
            <a:spAutoFit/>
          </a:bodyPr>
          <a:lstStyle/>
          <a:p>
            <a:r>
              <a:rPr lang="en-AU" sz="600" dirty="0"/>
              <a:t>http://www.netdoctor.co.uk/healthy-eating/advice/a26628/what-to-eat-post-exercise-based-on-workout/</a:t>
            </a:r>
          </a:p>
        </p:txBody>
      </p:sp>
      <p:sp>
        <p:nvSpPr>
          <p:cNvPr id="13" name="Rectangle 2">
            <a:extLst>
              <a:ext uri="{FF2B5EF4-FFF2-40B4-BE49-F238E27FC236}">
                <a16:creationId xmlns:a16="http://schemas.microsoft.com/office/drawing/2014/main" id="{DAA3DA6C-C1A5-47A9-ACCF-E04BC0BD201C}"/>
              </a:ext>
            </a:extLst>
          </p:cNvPr>
          <p:cNvSpPr txBox="1">
            <a:spLocks noRot="1" noChangeArrowheads="1"/>
          </p:cNvSpPr>
          <p:nvPr/>
        </p:nvSpPr>
        <p:spPr>
          <a:xfrm>
            <a:off x="378342" y="914400"/>
            <a:ext cx="8384658" cy="500306"/>
          </a:xfrm>
          <a:prstGeom prst="rect">
            <a:avLst/>
          </a:prstGeom>
          <a:solidFill>
            <a:srgbClr val="FF00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457200" lvl="1" algn="ctr"/>
            <a:r>
              <a:rPr lang="en-GB" sz="2000" kern="0" dirty="0">
                <a:solidFill>
                  <a:schemeClr val="bg1"/>
                </a:solidFill>
                <a:uFill>
                  <a:solidFill>
                    <a:srgbClr val="000000"/>
                  </a:solidFill>
                </a:uFill>
                <a:ea typeface="Arial" panose="020B0604020202020204" pitchFamily="34" charset="0"/>
                <a:cs typeface="Arial" panose="020B0604020202020204" pitchFamily="34" charset="0"/>
              </a:rPr>
              <a:t>REVISION VIDEOS</a:t>
            </a:r>
          </a:p>
        </p:txBody>
      </p:sp>
      <p:sp>
        <p:nvSpPr>
          <p:cNvPr id="14" name="Rectangle 13">
            <a:extLst>
              <a:ext uri="{FF2B5EF4-FFF2-40B4-BE49-F238E27FC236}">
                <a16:creationId xmlns:a16="http://schemas.microsoft.com/office/drawing/2014/main" id="{22C64B81-9FF5-4628-B415-F753409DC671}"/>
              </a:ext>
            </a:extLst>
          </p:cNvPr>
          <p:cNvSpPr/>
          <p:nvPr/>
        </p:nvSpPr>
        <p:spPr>
          <a:xfrm>
            <a:off x="378342" y="1770721"/>
            <a:ext cx="8384658" cy="2031325"/>
          </a:xfrm>
          <a:prstGeom prst="rect">
            <a:avLst/>
          </a:prstGeom>
          <a:solidFill>
            <a:schemeClr val="bg1"/>
          </a:solidFill>
          <a:ln>
            <a:solidFill>
              <a:srgbClr val="FFFF00"/>
            </a:solidFill>
          </a:ln>
        </p:spPr>
        <p:txBody>
          <a:bodyPr wrap="square">
            <a:spAutoFit/>
          </a:bodyPr>
          <a:lstStyle/>
          <a:p>
            <a:r>
              <a:rPr lang="en-AU" dirty="0">
                <a:hlinkClick r:id="rId4"/>
              </a:rPr>
              <a:t>https://www.youtube.com/watch?v=_15eUNiH0eA</a:t>
            </a:r>
            <a:endParaRPr lang="en-AU" dirty="0"/>
          </a:p>
          <a:p>
            <a:endParaRPr lang="en-AU" dirty="0"/>
          </a:p>
          <a:p>
            <a:r>
              <a:rPr lang="en-AU" dirty="0">
                <a:hlinkClick r:id="rId5"/>
              </a:rPr>
              <a:t>https://www.youtube.com/watch?v=jqrVl4V5ttQ</a:t>
            </a:r>
            <a:endParaRPr lang="en-AU" dirty="0"/>
          </a:p>
          <a:p>
            <a:endParaRPr lang="en-AU" dirty="0"/>
          </a:p>
          <a:p>
            <a:r>
              <a:rPr lang="en-AU" dirty="0">
                <a:hlinkClick r:id="rId6"/>
              </a:rPr>
              <a:t>https://www.youtube.com/watch?v=Sfek80OSDQk</a:t>
            </a:r>
            <a:endParaRPr lang="en-AU" dirty="0"/>
          </a:p>
          <a:p>
            <a:endParaRPr lang="en-AU" dirty="0"/>
          </a:p>
          <a:p>
            <a:pPr lvl="0"/>
            <a:endParaRPr lang="en-AU" dirty="0">
              <a:highlight>
                <a:srgbClr val="FFFF00"/>
              </a:highlight>
            </a:endParaRPr>
          </a:p>
        </p:txBody>
      </p:sp>
    </p:spTree>
    <p:extLst>
      <p:ext uri="{BB962C8B-B14F-4D97-AF65-F5344CB8AC3E}">
        <p14:creationId xmlns:p14="http://schemas.microsoft.com/office/powerpoint/2010/main" val="28025256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3C6C477-7E78-E346-8B0E-5A3C33D00623}"/>
              </a:ext>
            </a:extLst>
          </p:cNvPr>
          <p:cNvSpPr>
            <a:spLocks noGrp="1"/>
          </p:cNvSpPr>
          <p:nvPr>
            <p:ph type="ftr" sz="quarter" idx="11"/>
          </p:nvPr>
        </p:nvSpPr>
        <p:spPr/>
        <p:txBody>
          <a:bodyPr/>
          <a:lstStyle/>
          <a:p>
            <a:r>
              <a:rPr lang="en-US"/>
              <a:t>©PE STUDIES RESOURCES</a:t>
            </a:r>
          </a:p>
        </p:txBody>
      </p:sp>
      <p:sp>
        <p:nvSpPr>
          <p:cNvPr id="4" name="Slide Number Placeholder 3">
            <a:extLst>
              <a:ext uri="{FF2B5EF4-FFF2-40B4-BE49-F238E27FC236}">
                <a16:creationId xmlns:a16="http://schemas.microsoft.com/office/drawing/2014/main" id="{3AEF7680-ED13-7E46-B920-DCA6F62BF5BA}"/>
              </a:ext>
            </a:extLst>
          </p:cNvPr>
          <p:cNvSpPr>
            <a:spLocks noGrp="1"/>
          </p:cNvSpPr>
          <p:nvPr>
            <p:ph type="sldNum" sz="quarter" idx="12"/>
          </p:nvPr>
        </p:nvSpPr>
        <p:spPr/>
        <p:txBody>
          <a:bodyPr/>
          <a:lstStyle/>
          <a:p>
            <a:fld id="{B6F15528-21DE-4FAA-801E-634DDDAF4B2B}" type="slidenum">
              <a:rPr lang="en-US" smtClean="0"/>
              <a:pPr/>
              <a:t>97</a:t>
            </a:fld>
            <a:endParaRPr lang="en-US"/>
          </a:p>
        </p:txBody>
      </p:sp>
      <p:sp>
        <p:nvSpPr>
          <p:cNvPr id="5" name="Rectangle 4">
            <a:extLst>
              <a:ext uri="{FF2B5EF4-FFF2-40B4-BE49-F238E27FC236}">
                <a16:creationId xmlns:a16="http://schemas.microsoft.com/office/drawing/2014/main" id="{80B9BE03-84FF-9C46-A3BC-682949D7FF40}"/>
              </a:ext>
            </a:extLst>
          </p:cNvPr>
          <p:cNvSpPr/>
          <p:nvPr/>
        </p:nvSpPr>
        <p:spPr>
          <a:xfrm>
            <a:off x="225552" y="962025"/>
            <a:ext cx="8692896" cy="2031325"/>
          </a:xfrm>
          <a:prstGeom prst="rect">
            <a:avLst/>
          </a:prstGeom>
          <a:solidFill>
            <a:schemeClr val="bg1"/>
          </a:solidFill>
          <a:ln>
            <a:solidFill>
              <a:srgbClr val="FFFF00"/>
            </a:solidFill>
          </a:ln>
        </p:spPr>
        <p:txBody>
          <a:bodyPr wrap="square">
            <a:spAutoFit/>
          </a:bodyPr>
          <a:lstStyle/>
          <a:p>
            <a:pPr marL="285750" lvl="0" indent="-285750">
              <a:buFont typeface="Arial" panose="020B0604020202020204" pitchFamily="34" charset="0"/>
              <a:buChar char="•"/>
            </a:pPr>
            <a:r>
              <a:rPr lang="en-AU" dirty="0">
                <a:highlight>
                  <a:srgbClr val="FFFF00"/>
                </a:highlight>
              </a:rPr>
              <a:t>Response of energy systems to physical activity</a:t>
            </a:r>
          </a:p>
          <a:p>
            <a:pPr marL="742950" lvl="1" indent="-285750">
              <a:buFont typeface="Arial" panose="020B0604020202020204" pitchFamily="34" charset="0"/>
              <a:buChar char="•"/>
            </a:pPr>
            <a:r>
              <a:rPr lang="en-AU" dirty="0">
                <a:highlight>
                  <a:srgbClr val="FFFF00"/>
                </a:highlight>
              </a:rPr>
              <a:t>anaerobic – adenosine triphosphate-creatine phosphate (ATP-CP)</a:t>
            </a:r>
          </a:p>
          <a:p>
            <a:pPr marL="742950" lvl="1" indent="-285750">
              <a:buFont typeface="Arial" panose="020B0604020202020204" pitchFamily="34" charset="0"/>
              <a:buChar char="•"/>
            </a:pPr>
            <a:r>
              <a:rPr lang="en-AU" dirty="0">
                <a:highlight>
                  <a:srgbClr val="FFFF00"/>
                </a:highlight>
              </a:rPr>
              <a:t>lactic acid</a:t>
            </a:r>
          </a:p>
          <a:p>
            <a:pPr marL="742950" lvl="1" indent="-285750">
              <a:buFont typeface="Arial" panose="020B0604020202020204" pitchFamily="34" charset="0"/>
              <a:buChar char="•"/>
            </a:pPr>
            <a:r>
              <a:rPr lang="en-AU" dirty="0">
                <a:highlight>
                  <a:srgbClr val="FFFF00"/>
                </a:highlight>
              </a:rPr>
              <a:t>aerobic</a:t>
            </a:r>
          </a:p>
          <a:p>
            <a:pPr marL="285750" indent="-285750">
              <a:buFont typeface="Arial" panose="020B0604020202020204" pitchFamily="34" charset="0"/>
              <a:buChar char="•"/>
            </a:pPr>
            <a:r>
              <a:rPr lang="en-AU" dirty="0"/>
              <a:t>Relationship between energy systems and types of physical activity</a:t>
            </a:r>
          </a:p>
          <a:p>
            <a:pPr marL="742950" lvl="1" indent="-285750">
              <a:buFont typeface="Arial" panose="020B0604020202020204" pitchFamily="34" charset="0"/>
              <a:buChar char="•"/>
            </a:pPr>
            <a:r>
              <a:rPr lang="en-AU" dirty="0"/>
              <a:t>the energy system continuum</a:t>
            </a:r>
          </a:p>
          <a:p>
            <a:pPr marL="285750" lvl="0" indent="-285750">
              <a:buFont typeface="Arial" panose="020B0604020202020204" pitchFamily="34" charset="0"/>
              <a:buChar char="•"/>
            </a:pPr>
            <a:endParaRPr lang="en-AU" dirty="0">
              <a:highlight>
                <a:srgbClr val="FFFF00"/>
              </a:highlight>
            </a:endParaRPr>
          </a:p>
        </p:txBody>
      </p:sp>
      <p:pic>
        <p:nvPicPr>
          <p:cNvPr id="7" name="Picture 2" descr="C:\Program Files\Microsoft Office\MEDIA\CAGCAT10\j0185604.wmf">
            <a:hlinkClick r:id="rId2" action="ppaction://hlinksldjump"/>
            <a:extLst>
              <a:ext uri="{FF2B5EF4-FFF2-40B4-BE49-F238E27FC236}">
                <a16:creationId xmlns:a16="http://schemas.microsoft.com/office/drawing/2014/main" id="{D3547D4B-B5AB-254E-BA11-9FEB7886AC38}"/>
              </a:ext>
            </a:extLst>
          </p:cNvPr>
          <p:cNvPicPr>
            <a:picLocks noChangeAspect="1" noChangeArrowheads="1"/>
          </p:cNvPicPr>
          <p:nvPr/>
        </p:nvPicPr>
        <p:blipFill>
          <a:blip r:embed="rId3" cstate="print"/>
          <a:srcRect/>
          <a:stretch>
            <a:fillRect/>
          </a:stretch>
        </p:blipFill>
        <p:spPr bwMode="auto">
          <a:xfrm>
            <a:off x="80930" y="6189387"/>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8A181AB1-9AF3-0940-8009-3E7A47DC81B8}"/>
              </a:ext>
            </a:extLst>
          </p:cNvPr>
          <p:cNvSpPr txBox="1"/>
          <p:nvPr/>
        </p:nvSpPr>
        <p:spPr>
          <a:xfrm>
            <a:off x="-7147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10" name="Title 1">
            <a:extLst>
              <a:ext uri="{FF2B5EF4-FFF2-40B4-BE49-F238E27FC236}">
                <a16:creationId xmlns:a16="http://schemas.microsoft.com/office/drawing/2014/main" id="{23B316FE-4B7A-4A4C-A1CB-DAE56D539B96}"/>
              </a:ext>
            </a:extLst>
          </p:cNvPr>
          <p:cNvSpPr>
            <a:spLocks noGrp="1"/>
          </p:cNvSpPr>
          <p:nvPr>
            <p:ph type="title"/>
          </p:nvPr>
        </p:nvSpPr>
        <p:spPr>
          <a:xfrm>
            <a:off x="0" y="0"/>
            <a:ext cx="9144000" cy="630334"/>
          </a:xfrm>
          <a:solidFill>
            <a:srgbClr val="FFFF0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AU" sz="2400" b="1">
                <a:solidFill>
                  <a:schemeClr val="tx1"/>
                </a:solidFill>
              </a:rPr>
              <a:t>ENERGY SYSTEMS</a:t>
            </a:r>
            <a:endParaRPr lang="en-US" sz="2400" b="1">
              <a:solidFill>
                <a:schemeClr val="tx1"/>
              </a:solidFill>
            </a:endParaRPr>
          </a:p>
        </p:txBody>
      </p:sp>
      <p:sp>
        <p:nvSpPr>
          <p:cNvPr id="11" name="TextBox 10">
            <a:extLst>
              <a:ext uri="{FF2B5EF4-FFF2-40B4-BE49-F238E27FC236}">
                <a16:creationId xmlns:a16="http://schemas.microsoft.com/office/drawing/2014/main" id="{5FF0491D-32F2-D94B-A186-E1F0653AB650}"/>
              </a:ext>
            </a:extLst>
          </p:cNvPr>
          <p:cNvSpPr txBox="1"/>
          <p:nvPr/>
        </p:nvSpPr>
        <p:spPr>
          <a:xfrm>
            <a:off x="2559643" y="2777906"/>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Tree>
    <p:extLst>
      <p:ext uri="{BB962C8B-B14F-4D97-AF65-F5344CB8AC3E}">
        <p14:creationId xmlns:p14="http://schemas.microsoft.com/office/powerpoint/2010/main" val="1917342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Minus 14">
            <a:extLst>
              <a:ext uri="{FF2B5EF4-FFF2-40B4-BE49-F238E27FC236}">
                <a16:creationId xmlns:a16="http://schemas.microsoft.com/office/drawing/2014/main" id="{D7832A88-DB4A-40A5-BFD3-2A3C4377B58F}"/>
              </a:ext>
            </a:extLst>
          </p:cNvPr>
          <p:cNvSpPr/>
          <p:nvPr/>
        </p:nvSpPr>
        <p:spPr>
          <a:xfrm>
            <a:off x="6858000" y="4876800"/>
            <a:ext cx="44669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a:xfrm>
            <a:off x="2667000" y="6553200"/>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6" name="TextBox 15">
            <a:extLst>
              <a:ext uri="{FF2B5EF4-FFF2-40B4-BE49-F238E27FC236}">
                <a16:creationId xmlns:a16="http://schemas.microsoft.com/office/drawing/2014/main" id="{35DFD103-AECF-4F25-A185-74DB0F655478}"/>
              </a:ext>
            </a:extLst>
          </p:cNvPr>
          <p:cNvSpPr txBox="1"/>
          <p:nvPr/>
        </p:nvSpPr>
        <p:spPr>
          <a:xfrm>
            <a:off x="304800" y="1448407"/>
            <a:ext cx="8523890" cy="2308324"/>
          </a:xfrm>
          <a:prstGeom prst="rect">
            <a:avLst/>
          </a:prstGeom>
          <a:ln>
            <a:solidFill>
              <a:srgbClr val="7030A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solidFill>
                  <a:schemeClr val="tx1"/>
                </a:solidFill>
              </a:rPr>
              <a:t>A chemical compound called </a:t>
            </a:r>
            <a:r>
              <a:rPr lang="en-US" b="1">
                <a:solidFill>
                  <a:schemeClr val="tx1"/>
                </a:solidFill>
              </a:rPr>
              <a:t>adenosine triphosphate (ATP</a:t>
            </a:r>
            <a:r>
              <a:rPr lang="en-US">
                <a:solidFill>
                  <a:schemeClr val="tx1"/>
                </a:solidFill>
              </a:rPr>
              <a:t>) is responsible for producing energy for movement.</a:t>
            </a:r>
          </a:p>
          <a:p>
            <a:endParaRPr lang="en-US">
              <a:solidFill>
                <a:schemeClr val="tx1"/>
              </a:solidFill>
            </a:endParaRPr>
          </a:p>
          <a:p>
            <a:r>
              <a:rPr lang="en-US">
                <a:solidFill>
                  <a:schemeClr val="tx1"/>
                </a:solidFill>
              </a:rPr>
              <a:t>When ATP is broken down energy is released</a:t>
            </a:r>
          </a:p>
          <a:p>
            <a:endParaRPr lang="en-US">
              <a:solidFill>
                <a:schemeClr val="tx1"/>
              </a:solidFill>
            </a:endParaRPr>
          </a:p>
          <a:p>
            <a:pPr marL="285750" indent="-285750">
              <a:buFont typeface="Arial" panose="020B0604020202020204" pitchFamily="34" charset="0"/>
              <a:buChar char="•"/>
            </a:pPr>
            <a:r>
              <a:rPr lang="en-GB">
                <a:solidFill>
                  <a:schemeClr val="tx1"/>
                </a:solidFill>
              </a:rPr>
              <a:t>ATP is an adenosine molecule with three phosphate molecules attached </a:t>
            </a:r>
          </a:p>
          <a:p>
            <a:pPr marL="285750" indent="-285750">
              <a:buFont typeface="Arial" panose="020B0604020202020204" pitchFamily="34" charset="0"/>
              <a:buChar char="•"/>
            </a:pPr>
            <a:r>
              <a:rPr lang="en-GB">
                <a:solidFill>
                  <a:schemeClr val="tx1"/>
                </a:solidFill>
              </a:rPr>
              <a:t>When energy is required for muscular contraction, one of the phosphate molecules (P) breaks off, releasing energy</a:t>
            </a:r>
          </a:p>
        </p:txBody>
      </p:sp>
      <p:sp>
        <p:nvSpPr>
          <p:cNvPr id="31" name="16-Point Star 5">
            <a:extLst>
              <a:ext uri="{FF2B5EF4-FFF2-40B4-BE49-F238E27FC236}">
                <a16:creationId xmlns:a16="http://schemas.microsoft.com/office/drawing/2014/main" id="{803C99DB-B21B-4687-8762-5351F1859C3A}"/>
              </a:ext>
            </a:extLst>
          </p:cNvPr>
          <p:cNvSpPr/>
          <p:nvPr/>
        </p:nvSpPr>
        <p:spPr bwMode="auto">
          <a:xfrm>
            <a:off x="4876800" y="2023383"/>
            <a:ext cx="2743200" cy="838200"/>
          </a:xfrm>
          <a:prstGeom prst="star16">
            <a:avLst/>
          </a:prstGeom>
          <a:solidFill>
            <a:srgbClr val="FFFF00"/>
          </a:solidFill>
          <a:ln w="41275">
            <a:solidFill>
              <a:srgbClr val="FFFF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b="1">
                <a:solidFill>
                  <a:schemeClr val="tx1"/>
                </a:solidFill>
                <a:ea typeface="ＭＳ Ｐゴシック" charset="-128"/>
                <a:cs typeface="ＭＳ Ｐゴシック" charset="-128"/>
              </a:rPr>
              <a:t>ATP = Energy</a:t>
            </a:r>
          </a:p>
        </p:txBody>
      </p:sp>
      <p:grpSp>
        <p:nvGrpSpPr>
          <p:cNvPr id="32" name="Group 31">
            <a:extLst>
              <a:ext uri="{FF2B5EF4-FFF2-40B4-BE49-F238E27FC236}">
                <a16:creationId xmlns:a16="http://schemas.microsoft.com/office/drawing/2014/main" id="{49F98610-9235-4180-9F0E-5E23D01387E2}"/>
              </a:ext>
            </a:extLst>
          </p:cNvPr>
          <p:cNvGrpSpPr/>
          <p:nvPr/>
        </p:nvGrpSpPr>
        <p:grpSpPr>
          <a:xfrm>
            <a:off x="141890" y="3886200"/>
            <a:ext cx="8686800" cy="2530475"/>
            <a:chOff x="304800" y="3974495"/>
            <a:chExt cx="8686800" cy="2530475"/>
          </a:xfrm>
        </p:grpSpPr>
        <p:sp>
          <p:nvSpPr>
            <p:cNvPr id="41" name="Minus 14">
              <a:extLst>
                <a:ext uri="{FF2B5EF4-FFF2-40B4-BE49-F238E27FC236}">
                  <a16:creationId xmlns:a16="http://schemas.microsoft.com/office/drawing/2014/main" id="{23210C18-C06C-4A4A-9E3B-1DDA9ACA46C1}"/>
                </a:ext>
              </a:extLst>
            </p:cNvPr>
            <p:cNvSpPr/>
            <p:nvPr/>
          </p:nvSpPr>
          <p:spPr>
            <a:xfrm>
              <a:off x="6324600" y="4953000"/>
              <a:ext cx="391510" cy="5781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inus 9">
              <a:extLst>
                <a:ext uri="{FF2B5EF4-FFF2-40B4-BE49-F238E27FC236}">
                  <a16:creationId xmlns:a16="http://schemas.microsoft.com/office/drawing/2014/main" id="{BEABF71E-5821-400F-A445-F6736F2D2A76}"/>
                </a:ext>
              </a:extLst>
            </p:cNvPr>
            <p:cNvSpPr/>
            <p:nvPr/>
          </p:nvSpPr>
          <p:spPr>
            <a:xfrm>
              <a:off x="2362200" y="4953000"/>
              <a:ext cx="381000" cy="5781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95AE858-F3A2-4AC2-8551-0CCE0214432B}"/>
                </a:ext>
              </a:extLst>
            </p:cNvPr>
            <p:cNvSpPr/>
            <p:nvPr/>
          </p:nvSpPr>
          <p:spPr>
            <a:xfrm>
              <a:off x="304800" y="4724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ADENOSINE</a:t>
              </a:r>
              <a:endParaRPr lang="en-US"/>
            </a:p>
          </p:txBody>
        </p:sp>
        <p:sp>
          <p:nvSpPr>
            <p:cNvPr id="34" name="Minus 7">
              <a:extLst>
                <a:ext uri="{FF2B5EF4-FFF2-40B4-BE49-F238E27FC236}">
                  <a16:creationId xmlns:a16="http://schemas.microsoft.com/office/drawing/2014/main" id="{440AF719-8F8C-43DA-8170-0EAF41ABBF0E}"/>
                </a:ext>
              </a:extLst>
            </p:cNvPr>
            <p:cNvSpPr/>
            <p:nvPr/>
          </p:nvSpPr>
          <p:spPr>
            <a:xfrm>
              <a:off x="1714499" y="4953000"/>
              <a:ext cx="342901" cy="5781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EE6B301-098E-49AA-82A2-D49056B1BE7C}"/>
                </a:ext>
              </a:extLst>
            </p:cNvPr>
            <p:cNvSpPr/>
            <p:nvPr/>
          </p:nvSpPr>
          <p:spPr>
            <a:xfrm>
              <a:off x="19812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37" name="Rectangle 36">
              <a:extLst>
                <a:ext uri="{FF2B5EF4-FFF2-40B4-BE49-F238E27FC236}">
                  <a16:creationId xmlns:a16="http://schemas.microsoft.com/office/drawing/2014/main" id="{4E3DA4F7-DF86-4111-B82D-84BD51A0ECF5}"/>
                </a:ext>
              </a:extLst>
            </p:cNvPr>
            <p:cNvSpPr/>
            <p:nvPr/>
          </p:nvSpPr>
          <p:spPr>
            <a:xfrm>
              <a:off x="26670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38" name="Minus 11">
              <a:extLst>
                <a:ext uri="{FF2B5EF4-FFF2-40B4-BE49-F238E27FC236}">
                  <a16:creationId xmlns:a16="http://schemas.microsoft.com/office/drawing/2014/main" id="{30563E5F-AF63-4839-985F-4FBC823115F1}"/>
                </a:ext>
              </a:extLst>
            </p:cNvPr>
            <p:cNvSpPr/>
            <p:nvPr/>
          </p:nvSpPr>
          <p:spPr>
            <a:xfrm>
              <a:off x="3124200" y="4953000"/>
              <a:ext cx="38100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234D99D-206A-460B-91A4-83F1355190E4}"/>
                </a:ext>
              </a:extLst>
            </p:cNvPr>
            <p:cNvSpPr/>
            <p:nvPr/>
          </p:nvSpPr>
          <p:spPr>
            <a:xfrm>
              <a:off x="34290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40" name="Rectangle 39">
              <a:extLst>
                <a:ext uri="{FF2B5EF4-FFF2-40B4-BE49-F238E27FC236}">
                  <a16:creationId xmlns:a16="http://schemas.microsoft.com/office/drawing/2014/main" id="{70E2A957-CEC8-4FB9-AAE1-A5A7368C6094}"/>
                </a:ext>
              </a:extLst>
            </p:cNvPr>
            <p:cNvSpPr/>
            <p:nvPr/>
          </p:nvSpPr>
          <p:spPr>
            <a:xfrm>
              <a:off x="4953000" y="4724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ADENOSINE</a:t>
              </a:r>
              <a:endParaRPr lang="en-US"/>
            </a:p>
          </p:txBody>
        </p:sp>
        <p:sp>
          <p:nvSpPr>
            <p:cNvPr id="42" name="Rectangle 41">
              <a:extLst>
                <a:ext uri="{FF2B5EF4-FFF2-40B4-BE49-F238E27FC236}">
                  <a16:creationId xmlns:a16="http://schemas.microsoft.com/office/drawing/2014/main" id="{A0C92A09-6C39-4E30-9255-C04F5E1ABA61}"/>
                </a:ext>
              </a:extLst>
            </p:cNvPr>
            <p:cNvSpPr/>
            <p:nvPr/>
          </p:nvSpPr>
          <p:spPr>
            <a:xfrm>
              <a:off x="66294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43" name="Rectangle 42">
              <a:extLst>
                <a:ext uri="{FF2B5EF4-FFF2-40B4-BE49-F238E27FC236}">
                  <a16:creationId xmlns:a16="http://schemas.microsoft.com/office/drawing/2014/main" id="{8C94E898-B60E-495E-B44D-55088F1826DB}"/>
                </a:ext>
              </a:extLst>
            </p:cNvPr>
            <p:cNvSpPr/>
            <p:nvPr/>
          </p:nvSpPr>
          <p:spPr>
            <a:xfrm>
              <a:off x="73152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a:t>
              </a:r>
              <a:endParaRPr lang="en-US"/>
            </a:p>
          </p:txBody>
        </p:sp>
        <p:sp>
          <p:nvSpPr>
            <p:cNvPr id="44" name="Rectangle 43">
              <a:extLst>
                <a:ext uri="{FF2B5EF4-FFF2-40B4-BE49-F238E27FC236}">
                  <a16:creationId xmlns:a16="http://schemas.microsoft.com/office/drawing/2014/main" id="{E28F314D-8E18-40A2-9E01-3AB3CDD8AB5F}"/>
                </a:ext>
              </a:extLst>
            </p:cNvPr>
            <p:cNvSpPr/>
            <p:nvPr/>
          </p:nvSpPr>
          <p:spPr>
            <a:xfrm>
              <a:off x="8534400" y="47244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Pi</a:t>
              </a:r>
              <a:endParaRPr lang="en-US"/>
            </a:p>
          </p:txBody>
        </p:sp>
        <p:sp>
          <p:nvSpPr>
            <p:cNvPr id="45" name="Right Arrow 20">
              <a:extLst>
                <a:ext uri="{FF2B5EF4-FFF2-40B4-BE49-F238E27FC236}">
                  <a16:creationId xmlns:a16="http://schemas.microsoft.com/office/drawing/2014/main" id="{5C756CE1-9177-4620-AED0-AADB1AA8B151}"/>
                </a:ext>
              </a:extLst>
            </p:cNvPr>
            <p:cNvSpPr/>
            <p:nvPr/>
          </p:nvSpPr>
          <p:spPr>
            <a:xfrm>
              <a:off x="3962400" y="4800600"/>
              <a:ext cx="914400" cy="3810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Plus 21">
              <a:extLst>
                <a:ext uri="{FF2B5EF4-FFF2-40B4-BE49-F238E27FC236}">
                  <a16:creationId xmlns:a16="http://schemas.microsoft.com/office/drawing/2014/main" id="{243AAB91-DEA9-4B7E-B196-6F892398FF4F}"/>
                </a:ext>
              </a:extLst>
            </p:cNvPr>
            <p:cNvSpPr/>
            <p:nvPr/>
          </p:nvSpPr>
          <p:spPr>
            <a:xfrm>
              <a:off x="7924800" y="4724400"/>
              <a:ext cx="533400" cy="533400"/>
            </a:xfrm>
            <a:prstGeom prst="mathPlu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A12CAB9-540F-4B43-82FF-A6E3442C362C}"/>
                </a:ext>
              </a:extLst>
            </p:cNvPr>
            <p:cNvSpPr/>
            <p:nvPr/>
          </p:nvSpPr>
          <p:spPr>
            <a:xfrm>
              <a:off x="1143000" y="3974495"/>
              <a:ext cx="2209800" cy="533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AU" b="1"/>
                <a:t>ATP</a:t>
              </a:r>
              <a:endParaRPr lang="en-US" b="1"/>
            </a:p>
          </p:txBody>
        </p:sp>
        <p:sp>
          <p:nvSpPr>
            <p:cNvPr id="48" name="Right Arrow 24">
              <a:extLst>
                <a:ext uri="{FF2B5EF4-FFF2-40B4-BE49-F238E27FC236}">
                  <a16:creationId xmlns:a16="http://schemas.microsoft.com/office/drawing/2014/main" id="{A788A157-541F-4632-898F-CDE58B06925C}"/>
                </a:ext>
              </a:extLst>
            </p:cNvPr>
            <p:cNvSpPr/>
            <p:nvPr/>
          </p:nvSpPr>
          <p:spPr>
            <a:xfrm>
              <a:off x="3962400" y="4050695"/>
              <a:ext cx="914400" cy="3810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A910766-9D17-43A6-9799-ABA27D9A5EF4}"/>
                </a:ext>
              </a:extLst>
            </p:cNvPr>
            <p:cNvSpPr/>
            <p:nvPr/>
          </p:nvSpPr>
          <p:spPr>
            <a:xfrm>
              <a:off x="5715000" y="3974495"/>
              <a:ext cx="2209800" cy="5334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AU" b="1" dirty="0"/>
                <a:t>ADP + Pi </a:t>
              </a:r>
              <a:r>
                <a:rPr lang="en-AU" b="1"/>
                <a:t>(inorganic)</a:t>
              </a:r>
              <a:endParaRPr lang="en-US" b="1" dirty="0"/>
            </a:p>
          </p:txBody>
        </p:sp>
        <p:sp>
          <p:nvSpPr>
            <p:cNvPr id="50" name="Rectangle 49">
              <a:extLst>
                <a:ext uri="{FF2B5EF4-FFF2-40B4-BE49-F238E27FC236}">
                  <a16:creationId xmlns:a16="http://schemas.microsoft.com/office/drawing/2014/main" id="{6F247B47-076D-4C3E-ABA6-A34BA78D109A}"/>
                </a:ext>
              </a:extLst>
            </p:cNvPr>
            <p:cNvSpPr/>
            <p:nvPr/>
          </p:nvSpPr>
          <p:spPr>
            <a:xfrm>
              <a:off x="4305300" y="5742970"/>
              <a:ext cx="4495800" cy="762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AU" b="1"/>
                <a:t>The breaking of this phosphate bond releases energy for movement</a:t>
              </a:r>
              <a:endParaRPr lang="en-US" b="1"/>
            </a:p>
          </p:txBody>
        </p:sp>
        <p:cxnSp>
          <p:nvCxnSpPr>
            <p:cNvPr id="51" name="Straight Arrow Connector 50">
              <a:extLst>
                <a:ext uri="{FF2B5EF4-FFF2-40B4-BE49-F238E27FC236}">
                  <a16:creationId xmlns:a16="http://schemas.microsoft.com/office/drawing/2014/main" id="{CFD7DF4F-5411-4CDF-97F5-CD9B04F7F5AB}"/>
                </a:ext>
              </a:extLst>
            </p:cNvPr>
            <p:cNvCxnSpPr>
              <a:endCxn id="38" idx="1"/>
            </p:cNvCxnSpPr>
            <p:nvPr/>
          </p:nvCxnSpPr>
          <p:spPr>
            <a:xfrm rot="16200000" flipV="1">
              <a:off x="2828586" y="5467350"/>
              <a:ext cx="1010328" cy="3810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53" name="16-Point Star 5">
            <a:extLst>
              <a:ext uri="{FF2B5EF4-FFF2-40B4-BE49-F238E27FC236}">
                <a16:creationId xmlns:a16="http://schemas.microsoft.com/office/drawing/2014/main" id="{88FCEE08-4D46-4F36-B714-B534B1F1AE0B}"/>
              </a:ext>
            </a:extLst>
          </p:cNvPr>
          <p:cNvSpPr/>
          <p:nvPr/>
        </p:nvSpPr>
        <p:spPr bwMode="auto">
          <a:xfrm>
            <a:off x="2148867" y="5407095"/>
            <a:ext cx="1993524" cy="1209149"/>
          </a:xfrm>
          <a:prstGeom prst="star16">
            <a:avLst/>
          </a:prstGeom>
          <a:solidFill>
            <a:schemeClr val="accent2"/>
          </a:solidFill>
          <a:ln w="41275">
            <a:solidFill>
              <a:srgbClr val="FFFF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sp>
        <p:nvSpPr>
          <p:cNvPr id="54" name="TextBox 42">
            <a:extLst>
              <a:ext uri="{FF2B5EF4-FFF2-40B4-BE49-F238E27FC236}">
                <a16:creationId xmlns:a16="http://schemas.microsoft.com/office/drawing/2014/main" id="{B3E7365F-20A2-45AD-AB39-8EEEEBE21BD8}"/>
              </a:ext>
            </a:extLst>
          </p:cNvPr>
          <p:cNvSpPr txBox="1">
            <a:spLocks noChangeArrowheads="1"/>
          </p:cNvSpPr>
          <p:nvPr/>
        </p:nvSpPr>
        <p:spPr bwMode="auto">
          <a:xfrm>
            <a:off x="2199290" y="5575879"/>
            <a:ext cx="1932327" cy="276012"/>
          </a:xfrm>
          <a:prstGeom prst="rect">
            <a:avLst/>
          </a:prstGeom>
          <a:noFill/>
          <a:ln w="9525">
            <a:noFill/>
            <a:miter lim="800000"/>
            <a:headEnd/>
            <a:tailEnd/>
          </a:ln>
        </p:spPr>
        <p:txBody>
          <a:bodyPr>
            <a:prstTxWarp prst="textNoShape">
              <a:avLst/>
            </a:prstTxWarp>
            <a:spAutoFit/>
          </a:bodyPr>
          <a:lstStyle/>
          <a:p>
            <a:pPr algn="ctr"/>
            <a:r>
              <a:rPr lang="en-US" sz="2400" dirty="0">
                <a:solidFill>
                  <a:srgbClr val="FFFFFF"/>
                </a:solidFill>
              </a:rPr>
              <a:t>Energy released</a:t>
            </a:r>
          </a:p>
        </p:txBody>
      </p:sp>
      <p:sp>
        <p:nvSpPr>
          <p:cNvPr id="56" name="Rectangle 2">
            <a:extLst>
              <a:ext uri="{FF2B5EF4-FFF2-40B4-BE49-F238E27FC236}">
                <a16:creationId xmlns:a16="http://schemas.microsoft.com/office/drawing/2014/main" id="{33CBC048-079B-4F3C-8421-25970BA2AB09}"/>
              </a:ext>
            </a:extLst>
          </p:cNvPr>
          <p:cNvSpPr txBox="1">
            <a:spLocks noRot="1" noChangeArrowheads="1"/>
          </p:cNvSpPr>
          <p:nvPr/>
        </p:nvSpPr>
        <p:spPr>
          <a:xfrm>
            <a:off x="304800" y="881113"/>
            <a:ext cx="1799896" cy="457200"/>
          </a:xfrm>
          <a:prstGeom prst="rect">
            <a:avLst/>
          </a:prstGeom>
          <a:solidFill>
            <a:srgbClr val="FFFF00"/>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54864">
              <a:defRPr/>
            </a:pPr>
            <a:r>
              <a:rPr lang="en-AU" sz="2000" b="1">
                <a:solidFill>
                  <a:schemeClr val="tx1"/>
                </a:solidFill>
              </a:rPr>
              <a:t>WHAT IS ATP?</a:t>
            </a:r>
          </a:p>
        </p:txBody>
      </p:sp>
      <p:sp>
        <p:nvSpPr>
          <p:cNvPr id="52" name="Title 1">
            <a:extLst>
              <a:ext uri="{FF2B5EF4-FFF2-40B4-BE49-F238E27FC236}">
                <a16:creationId xmlns:a16="http://schemas.microsoft.com/office/drawing/2014/main" id="{DEFE71B8-FC10-4947-AC55-1B79777B3D0F}"/>
              </a:ext>
            </a:extLst>
          </p:cNvPr>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t>F</a:t>
            </a:r>
            <a:r>
              <a:rPr lang="en-AU" sz="2400" b="1"/>
              <a:t>UELS REQUIRED FOR RESYNTHESIS OF ATP</a:t>
            </a:r>
            <a:endParaRPr lang="en-US" sz="2400" b="1"/>
          </a:p>
        </p:txBody>
      </p:sp>
    </p:spTree>
    <p:extLst>
      <p:ext uri="{BB962C8B-B14F-4D97-AF65-F5344CB8AC3E}">
        <p14:creationId xmlns:p14="http://schemas.microsoft.com/office/powerpoint/2010/main" val="9092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a:xfrm>
            <a:off x="2667000" y="6553200"/>
            <a:ext cx="2895600" cy="365125"/>
          </a:xfrm>
        </p:spPr>
        <p:txBody>
          <a:bodyPr/>
          <a:lstStyle/>
          <a:p>
            <a:r>
              <a:rPr lang="en-US"/>
              <a:t>©PE STUDIES RESOURCES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019045"/>
            <a:ext cx="457501" cy="457955"/>
          </a:xfrm>
          <a:prstGeom prst="rect">
            <a:avLst/>
          </a:prstGeom>
          <a:noFill/>
        </p:spPr>
      </p:pic>
      <p:sp>
        <p:nvSpPr>
          <p:cNvPr id="13" name="TextBox 12">
            <a:hlinkClick r:id="rId2"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52" name="Title 1">
            <a:extLst>
              <a:ext uri="{FF2B5EF4-FFF2-40B4-BE49-F238E27FC236}">
                <a16:creationId xmlns:a16="http://schemas.microsoft.com/office/drawing/2014/main" id="{DEFE71B8-FC10-4947-AC55-1B79777B3D0F}"/>
              </a:ext>
            </a:extLst>
          </p:cNvPr>
          <p:cNvSpPr>
            <a:spLocks noGrp="1"/>
          </p:cNvSpPr>
          <p:nvPr>
            <p:ph type="title"/>
          </p:nvPr>
        </p:nvSpPr>
        <p:spPr>
          <a:xfrm>
            <a:off x="0" y="0"/>
            <a:ext cx="9144000" cy="670026"/>
          </a:xfrm>
          <a:solidFill>
            <a:srgbClr val="7030A0"/>
          </a:solidFill>
        </p:spPr>
        <p:style>
          <a:lnRef idx="3">
            <a:schemeClr val="lt1"/>
          </a:lnRef>
          <a:fillRef idx="1">
            <a:schemeClr val="dk1"/>
          </a:fillRef>
          <a:effectRef idx="1">
            <a:schemeClr val="dk1"/>
          </a:effectRef>
          <a:fontRef idx="minor">
            <a:schemeClr val="lt1"/>
          </a:fontRef>
        </p:style>
        <p:txBody>
          <a:bodyPr anchor="ctr">
            <a:normAutofit/>
          </a:bodyPr>
          <a:lstStyle/>
          <a:p>
            <a:pPr algn="ctr"/>
            <a:r>
              <a:rPr lang="en-GB" sz="2400" b="1"/>
              <a:t>F</a:t>
            </a:r>
            <a:r>
              <a:rPr lang="en-AU" sz="2400" b="1"/>
              <a:t>UELS REQUIRED FOR RESYNTHESIS OF ATP</a:t>
            </a:r>
            <a:endParaRPr lang="en-US" sz="2400" b="1"/>
          </a:p>
        </p:txBody>
      </p:sp>
      <p:sp>
        <p:nvSpPr>
          <p:cNvPr id="57" name="Footer Placeholder 2">
            <a:extLst>
              <a:ext uri="{FF2B5EF4-FFF2-40B4-BE49-F238E27FC236}">
                <a16:creationId xmlns:a16="http://schemas.microsoft.com/office/drawing/2014/main" id="{08816CB8-CA04-4E72-94EB-8E8C45AE90C6}"/>
              </a:ext>
            </a:extLst>
          </p:cNvPr>
          <p:cNvSpPr txBox="1">
            <a:spLocks/>
          </p:cNvSpPr>
          <p:nvPr/>
        </p:nvSpPr>
        <p:spPr>
          <a:xfrm>
            <a:off x="3276901" y="5991225"/>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©PE STUDIES RESOURCES</a:t>
            </a:r>
          </a:p>
        </p:txBody>
      </p:sp>
      <p:sp>
        <p:nvSpPr>
          <p:cNvPr id="58" name="Slide Number Placeholder 3">
            <a:extLst>
              <a:ext uri="{FF2B5EF4-FFF2-40B4-BE49-F238E27FC236}">
                <a16:creationId xmlns:a16="http://schemas.microsoft.com/office/drawing/2014/main" id="{728038DB-5B89-4BD8-9C3C-16456E56327E}"/>
              </a:ext>
            </a:extLst>
          </p:cNvPr>
          <p:cNvSpPr txBox="1">
            <a:spLocks/>
          </p:cNvSpPr>
          <p:nvPr/>
        </p:nvSpPr>
        <p:spPr>
          <a:xfrm>
            <a:off x="6705901" y="599122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99</a:t>
            </a:fld>
            <a:endParaRPr lang="en-US"/>
          </a:p>
        </p:txBody>
      </p:sp>
      <p:grpSp>
        <p:nvGrpSpPr>
          <p:cNvPr id="59" name="Group 58">
            <a:extLst>
              <a:ext uri="{FF2B5EF4-FFF2-40B4-BE49-F238E27FC236}">
                <a16:creationId xmlns:a16="http://schemas.microsoft.com/office/drawing/2014/main" id="{1FC0FF4E-60F6-40AE-868C-B3155F9FAADF}"/>
              </a:ext>
            </a:extLst>
          </p:cNvPr>
          <p:cNvGrpSpPr/>
          <p:nvPr/>
        </p:nvGrpSpPr>
        <p:grpSpPr>
          <a:xfrm>
            <a:off x="152401" y="4824685"/>
            <a:ext cx="6109503" cy="958627"/>
            <a:chOff x="0" y="3712270"/>
            <a:chExt cx="8229600" cy="812154"/>
          </a:xfrm>
        </p:grpSpPr>
        <p:sp>
          <p:nvSpPr>
            <p:cNvPr id="60" name="Rectangle 59">
              <a:extLst>
                <a:ext uri="{FF2B5EF4-FFF2-40B4-BE49-F238E27FC236}">
                  <a16:creationId xmlns:a16="http://schemas.microsoft.com/office/drawing/2014/main" id="{A8289963-DAEF-4EDD-80DC-95FA9394F972}"/>
                </a:ext>
              </a:extLst>
            </p:cNvPr>
            <p:cNvSpPr/>
            <p:nvPr/>
          </p:nvSpPr>
          <p:spPr>
            <a:xfrm>
              <a:off x="0" y="3712270"/>
              <a:ext cx="8229600" cy="812154"/>
            </a:xfrm>
            <a:prstGeom prst="rect">
              <a:avLst/>
            </a:prstGeom>
          </p:spPr>
          <p:style>
            <a:lnRef idx="2">
              <a:schemeClr val="dk1">
                <a:shade val="50000"/>
              </a:schemeClr>
            </a:lnRef>
            <a:fillRef idx="1">
              <a:schemeClr val="dk1"/>
            </a:fillRef>
            <a:effectRef idx="0">
              <a:schemeClr val="dk1"/>
            </a:effectRef>
            <a:fontRef idx="minor">
              <a:schemeClr val="lt1"/>
            </a:fontRef>
          </p:style>
        </p:sp>
        <p:sp>
          <p:nvSpPr>
            <p:cNvPr id="61" name="TextBox 60">
              <a:extLst>
                <a:ext uri="{FF2B5EF4-FFF2-40B4-BE49-F238E27FC236}">
                  <a16:creationId xmlns:a16="http://schemas.microsoft.com/office/drawing/2014/main" id="{3249BABA-39F0-4C7F-95E5-CA0BBFAAB35C}"/>
                </a:ext>
              </a:extLst>
            </p:cNvPr>
            <p:cNvSpPr txBox="1"/>
            <p:nvPr/>
          </p:nvSpPr>
          <p:spPr>
            <a:xfrm>
              <a:off x="0" y="3712270"/>
              <a:ext cx="8229600" cy="438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AU" sz="1500" kern="1200" dirty="0"/>
                <a:t>ATP </a:t>
              </a:r>
              <a:r>
                <a:rPr lang="en-AU" sz="1500" kern="1200" dirty="0">
                  <a:sym typeface="Wingdings" pitchFamily="2" charset="2"/>
                </a:rPr>
                <a:t> ADP + P</a:t>
              </a:r>
              <a:endParaRPr lang="en-AU" sz="1500" kern="1200" dirty="0"/>
            </a:p>
          </p:txBody>
        </p:sp>
      </p:grpSp>
      <p:grpSp>
        <p:nvGrpSpPr>
          <p:cNvPr id="62" name="Group 61">
            <a:extLst>
              <a:ext uri="{FF2B5EF4-FFF2-40B4-BE49-F238E27FC236}">
                <a16:creationId xmlns:a16="http://schemas.microsoft.com/office/drawing/2014/main" id="{F9C0B2F5-FC5D-4559-925C-62C3309639C4}"/>
              </a:ext>
            </a:extLst>
          </p:cNvPr>
          <p:cNvGrpSpPr/>
          <p:nvPr/>
        </p:nvGrpSpPr>
        <p:grpSpPr>
          <a:xfrm>
            <a:off x="152401" y="5326101"/>
            <a:ext cx="6109503" cy="440967"/>
            <a:chOff x="0" y="4134590"/>
            <a:chExt cx="8229600" cy="373590"/>
          </a:xfrm>
        </p:grpSpPr>
        <p:sp>
          <p:nvSpPr>
            <p:cNvPr id="63" name="Rectangle 62">
              <a:extLst>
                <a:ext uri="{FF2B5EF4-FFF2-40B4-BE49-F238E27FC236}">
                  <a16:creationId xmlns:a16="http://schemas.microsoft.com/office/drawing/2014/main" id="{B670BA1C-A08A-4D30-97DA-3A6F60056739}"/>
                </a:ext>
              </a:extLst>
            </p:cNvPr>
            <p:cNvSpPr/>
            <p:nvPr/>
          </p:nvSpPr>
          <p:spPr>
            <a:xfrm>
              <a:off x="0" y="4134590"/>
              <a:ext cx="8229600" cy="37359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4" name="TextBox 63">
              <a:extLst>
                <a:ext uri="{FF2B5EF4-FFF2-40B4-BE49-F238E27FC236}">
                  <a16:creationId xmlns:a16="http://schemas.microsoft.com/office/drawing/2014/main" id="{90D08880-6244-4F2C-AE65-8F791834CC8E}"/>
                </a:ext>
              </a:extLst>
            </p:cNvPr>
            <p:cNvSpPr txBox="1"/>
            <p:nvPr/>
          </p:nvSpPr>
          <p:spPr>
            <a:xfrm>
              <a:off x="0" y="4134590"/>
              <a:ext cx="8229600" cy="3735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29210" rIns="163576" bIns="29210" numCol="1" spcCol="1270" anchor="ctr" anchorCtr="0">
              <a:noAutofit/>
            </a:bodyPr>
            <a:lstStyle/>
            <a:p>
              <a:pPr marL="0" lvl="0" indent="0" algn="ctr" defTabSz="1022350" rtl="0">
                <a:lnSpc>
                  <a:spcPct val="90000"/>
                </a:lnSpc>
                <a:spcBef>
                  <a:spcPct val="0"/>
                </a:spcBef>
                <a:spcAft>
                  <a:spcPct val="35000"/>
                </a:spcAft>
                <a:buNone/>
              </a:pPr>
              <a:r>
                <a:rPr lang="en-AU" sz="2300" kern="1200" dirty="0"/>
                <a:t>Energy released is used by muscles to do work</a:t>
              </a:r>
            </a:p>
          </p:txBody>
        </p:sp>
      </p:grpSp>
      <p:grpSp>
        <p:nvGrpSpPr>
          <p:cNvPr id="65" name="Group 64">
            <a:extLst>
              <a:ext uri="{FF2B5EF4-FFF2-40B4-BE49-F238E27FC236}">
                <a16:creationId xmlns:a16="http://schemas.microsoft.com/office/drawing/2014/main" id="{122DB9A5-16C9-4166-A860-AC81F84A0CFA}"/>
              </a:ext>
            </a:extLst>
          </p:cNvPr>
          <p:cNvGrpSpPr/>
          <p:nvPr/>
        </p:nvGrpSpPr>
        <p:grpSpPr>
          <a:xfrm>
            <a:off x="152401" y="3508972"/>
            <a:ext cx="6109503" cy="1474367"/>
            <a:chOff x="0" y="2475359"/>
            <a:chExt cx="8229600" cy="1249092"/>
          </a:xfrm>
        </p:grpSpPr>
        <p:sp>
          <p:nvSpPr>
            <p:cNvPr id="66" name="Callout: Up Arrow 65">
              <a:extLst>
                <a:ext uri="{FF2B5EF4-FFF2-40B4-BE49-F238E27FC236}">
                  <a16:creationId xmlns:a16="http://schemas.microsoft.com/office/drawing/2014/main" id="{3F5AAA2E-C5F5-4B91-B83C-3D80BD82E24B}"/>
                </a:ext>
              </a:extLst>
            </p:cNvPr>
            <p:cNvSpPr/>
            <p:nvPr/>
          </p:nvSpPr>
          <p:spPr>
            <a:xfrm rot="10800000">
              <a:off x="0" y="2475359"/>
              <a:ext cx="8229600" cy="1249092"/>
            </a:xfrm>
            <a:prstGeom prst="upArrowCallout">
              <a:avLst/>
            </a:prstGeom>
          </p:spPr>
          <p:style>
            <a:lnRef idx="2">
              <a:schemeClr val="dk1">
                <a:shade val="50000"/>
              </a:schemeClr>
            </a:lnRef>
            <a:fillRef idx="1">
              <a:schemeClr val="dk1"/>
            </a:fillRef>
            <a:effectRef idx="0">
              <a:schemeClr val="dk1"/>
            </a:effectRef>
            <a:fontRef idx="minor">
              <a:schemeClr val="lt1"/>
            </a:fontRef>
          </p:style>
        </p:sp>
        <p:sp>
          <p:nvSpPr>
            <p:cNvPr id="67" name="Callout: Up Arrow 8">
              <a:extLst>
                <a:ext uri="{FF2B5EF4-FFF2-40B4-BE49-F238E27FC236}">
                  <a16:creationId xmlns:a16="http://schemas.microsoft.com/office/drawing/2014/main" id="{E0F3DECD-0BA7-4C5C-9C90-470999299DAB}"/>
                </a:ext>
              </a:extLst>
            </p:cNvPr>
            <p:cNvSpPr txBox="1"/>
            <p:nvPr/>
          </p:nvSpPr>
          <p:spPr>
            <a:xfrm>
              <a:off x="0" y="2475359"/>
              <a:ext cx="8229600" cy="4384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AU" sz="1500" kern="1200" dirty="0"/>
                <a:t>ATP (Adenosine Triphosphate)</a:t>
              </a:r>
            </a:p>
          </p:txBody>
        </p:sp>
      </p:grpSp>
      <p:grpSp>
        <p:nvGrpSpPr>
          <p:cNvPr id="68" name="Group 67">
            <a:extLst>
              <a:ext uri="{FF2B5EF4-FFF2-40B4-BE49-F238E27FC236}">
                <a16:creationId xmlns:a16="http://schemas.microsoft.com/office/drawing/2014/main" id="{AF08A354-6D22-464C-8B22-CF7D539B17F5}"/>
              </a:ext>
            </a:extLst>
          </p:cNvPr>
          <p:cNvGrpSpPr/>
          <p:nvPr/>
        </p:nvGrpSpPr>
        <p:grpSpPr>
          <a:xfrm>
            <a:off x="152401" y="4105322"/>
            <a:ext cx="6109503" cy="440835"/>
            <a:chOff x="0" y="2913791"/>
            <a:chExt cx="8229600" cy="373478"/>
          </a:xfrm>
        </p:grpSpPr>
        <p:sp>
          <p:nvSpPr>
            <p:cNvPr id="69" name="Rectangle 68">
              <a:extLst>
                <a:ext uri="{FF2B5EF4-FFF2-40B4-BE49-F238E27FC236}">
                  <a16:creationId xmlns:a16="http://schemas.microsoft.com/office/drawing/2014/main" id="{5C104EE6-1842-408C-9383-32AB859AB838}"/>
                </a:ext>
              </a:extLst>
            </p:cNvPr>
            <p:cNvSpPr/>
            <p:nvPr/>
          </p:nvSpPr>
          <p:spPr>
            <a:xfrm>
              <a:off x="0" y="2913791"/>
              <a:ext cx="8229600" cy="373478"/>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0" name="TextBox 69">
              <a:extLst>
                <a:ext uri="{FF2B5EF4-FFF2-40B4-BE49-F238E27FC236}">
                  <a16:creationId xmlns:a16="http://schemas.microsoft.com/office/drawing/2014/main" id="{7E4D5732-4F61-4D8C-B8E1-4DA7335B6AA6}"/>
                </a:ext>
              </a:extLst>
            </p:cNvPr>
            <p:cNvSpPr txBox="1"/>
            <p:nvPr/>
          </p:nvSpPr>
          <p:spPr>
            <a:xfrm>
              <a:off x="0" y="2913791"/>
              <a:ext cx="8229600" cy="37347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29210" rIns="163576" bIns="29210" numCol="1" spcCol="1270" anchor="ctr" anchorCtr="0">
              <a:noAutofit/>
            </a:bodyPr>
            <a:lstStyle/>
            <a:p>
              <a:pPr marL="0" lvl="0" indent="0" algn="ctr" defTabSz="1022350" rtl="0">
                <a:lnSpc>
                  <a:spcPct val="90000"/>
                </a:lnSpc>
                <a:spcBef>
                  <a:spcPct val="0"/>
                </a:spcBef>
                <a:spcAft>
                  <a:spcPct val="35000"/>
                </a:spcAft>
                <a:buNone/>
              </a:pPr>
              <a:r>
                <a:rPr lang="en-AU" sz="2300" kern="1200" dirty="0"/>
                <a:t>Breaking of phosphate bonds gives energy</a:t>
              </a:r>
            </a:p>
          </p:txBody>
        </p:sp>
      </p:grpSp>
      <p:grpSp>
        <p:nvGrpSpPr>
          <p:cNvPr id="71" name="Group 70">
            <a:extLst>
              <a:ext uri="{FF2B5EF4-FFF2-40B4-BE49-F238E27FC236}">
                <a16:creationId xmlns:a16="http://schemas.microsoft.com/office/drawing/2014/main" id="{49323CF8-1CF9-48CF-B777-E5A26D7F4046}"/>
              </a:ext>
            </a:extLst>
          </p:cNvPr>
          <p:cNvGrpSpPr/>
          <p:nvPr/>
        </p:nvGrpSpPr>
        <p:grpSpPr>
          <a:xfrm>
            <a:off x="152401" y="2272062"/>
            <a:ext cx="6109503" cy="1474367"/>
            <a:chOff x="0" y="1238449"/>
            <a:chExt cx="8229600" cy="1249092"/>
          </a:xfrm>
        </p:grpSpPr>
        <p:sp>
          <p:nvSpPr>
            <p:cNvPr id="72" name="Callout: Up Arrow 71">
              <a:extLst>
                <a:ext uri="{FF2B5EF4-FFF2-40B4-BE49-F238E27FC236}">
                  <a16:creationId xmlns:a16="http://schemas.microsoft.com/office/drawing/2014/main" id="{0D73B3AB-9350-43D0-8D17-72726CD7697E}"/>
                </a:ext>
              </a:extLst>
            </p:cNvPr>
            <p:cNvSpPr/>
            <p:nvPr/>
          </p:nvSpPr>
          <p:spPr>
            <a:xfrm rot="10800000">
              <a:off x="0" y="1238449"/>
              <a:ext cx="8229600" cy="1249092"/>
            </a:xfrm>
            <a:prstGeom prst="upArrowCallout">
              <a:avLst/>
            </a:prstGeom>
          </p:spPr>
          <p:style>
            <a:lnRef idx="2">
              <a:schemeClr val="dk1">
                <a:shade val="50000"/>
              </a:schemeClr>
            </a:lnRef>
            <a:fillRef idx="1">
              <a:schemeClr val="dk1"/>
            </a:fillRef>
            <a:effectRef idx="0">
              <a:schemeClr val="dk1"/>
            </a:effectRef>
            <a:fontRef idx="minor">
              <a:schemeClr val="lt1"/>
            </a:fontRef>
          </p:style>
        </p:sp>
        <p:sp>
          <p:nvSpPr>
            <p:cNvPr id="73" name="Callout: Up Arrow 12">
              <a:extLst>
                <a:ext uri="{FF2B5EF4-FFF2-40B4-BE49-F238E27FC236}">
                  <a16:creationId xmlns:a16="http://schemas.microsoft.com/office/drawing/2014/main" id="{34456961-D276-48AF-A8CB-FAFFFBBD3445}"/>
                </a:ext>
              </a:extLst>
            </p:cNvPr>
            <p:cNvSpPr txBox="1"/>
            <p:nvPr/>
          </p:nvSpPr>
          <p:spPr>
            <a:xfrm>
              <a:off x="0" y="1238449"/>
              <a:ext cx="8229600" cy="4384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AU" sz="1500" kern="1200" dirty="0"/>
                <a:t>PROTEINS     CARBOHYDRATES     FATS</a:t>
              </a:r>
            </a:p>
          </p:txBody>
        </p:sp>
      </p:grpSp>
      <p:grpSp>
        <p:nvGrpSpPr>
          <p:cNvPr id="74" name="Group 73">
            <a:extLst>
              <a:ext uri="{FF2B5EF4-FFF2-40B4-BE49-F238E27FC236}">
                <a16:creationId xmlns:a16="http://schemas.microsoft.com/office/drawing/2014/main" id="{0945674A-8791-4021-8762-78126EA855FB}"/>
              </a:ext>
            </a:extLst>
          </p:cNvPr>
          <p:cNvGrpSpPr/>
          <p:nvPr/>
        </p:nvGrpSpPr>
        <p:grpSpPr>
          <a:xfrm>
            <a:off x="152401" y="2868411"/>
            <a:ext cx="6109503" cy="440835"/>
            <a:chOff x="0" y="1676880"/>
            <a:chExt cx="8229600" cy="373478"/>
          </a:xfrm>
        </p:grpSpPr>
        <p:sp>
          <p:nvSpPr>
            <p:cNvPr id="75" name="Rectangle 74">
              <a:extLst>
                <a:ext uri="{FF2B5EF4-FFF2-40B4-BE49-F238E27FC236}">
                  <a16:creationId xmlns:a16="http://schemas.microsoft.com/office/drawing/2014/main" id="{A9B4AA39-1C96-44A2-93FD-130C99B9391C}"/>
                </a:ext>
              </a:extLst>
            </p:cNvPr>
            <p:cNvSpPr/>
            <p:nvPr/>
          </p:nvSpPr>
          <p:spPr>
            <a:xfrm>
              <a:off x="0" y="1676880"/>
              <a:ext cx="8229600" cy="373478"/>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6" name="TextBox 75">
              <a:extLst>
                <a:ext uri="{FF2B5EF4-FFF2-40B4-BE49-F238E27FC236}">
                  <a16:creationId xmlns:a16="http://schemas.microsoft.com/office/drawing/2014/main" id="{804841DE-484E-4C90-9040-995419EA9171}"/>
                </a:ext>
              </a:extLst>
            </p:cNvPr>
            <p:cNvSpPr txBox="1"/>
            <p:nvPr/>
          </p:nvSpPr>
          <p:spPr>
            <a:xfrm>
              <a:off x="0" y="1676880"/>
              <a:ext cx="8229600" cy="37347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29210" rIns="163576" bIns="29210" numCol="1" spcCol="1270" anchor="ctr" anchorCtr="0">
              <a:noAutofit/>
            </a:bodyPr>
            <a:lstStyle/>
            <a:p>
              <a:pPr marL="0" lvl="0" indent="0" algn="ctr" defTabSz="1022350" rtl="0">
                <a:lnSpc>
                  <a:spcPct val="90000"/>
                </a:lnSpc>
                <a:spcBef>
                  <a:spcPct val="0"/>
                </a:spcBef>
                <a:spcAft>
                  <a:spcPct val="35000"/>
                </a:spcAft>
                <a:buNone/>
              </a:pPr>
              <a:r>
                <a:rPr lang="en-AU" sz="2300" kern="1200" dirty="0"/>
                <a:t>Which are used to form a chemical compound</a:t>
              </a:r>
            </a:p>
          </p:txBody>
        </p:sp>
      </p:grpSp>
      <p:grpSp>
        <p:nvGrpSpPr>
          <p:cNvPr id="77" name="Group 76">
            <a:extLst>
              <a:ext uri="{FF2B5EF4-FFF2-40B4-BE49-F238E27FC236}">
                <a16:creationId xmlns:a16="http://schemas.microsoft.com/office/drawing/2014/main" id="{7ED9A34A-5906-48FB-80B2-2161C58A82AA}"/>
              </a:ext>
            </a:extLst>
          </p:cNvPr>
          <p:cNvGrpSpPr/>
          <p:nvPr/>
        </p:nvGrpSpPr>
        <p:grpSpPr>
          <a:xfrm>
            <a:off x="152401" y="1035151"/>
            <a:ext cx="6109503" cy="1474367"/>
            <a:chOff x="0" y="1538"/>
            <a:chExt cx="8229600" cy="1249092"/>
          </a:xfrm>
        </p:grpSpPr>
        <p:sp>
          <p:nvSpPr>
            <p:cNvPr id="78" name="Callout: Up Arrow 77">
              <a:extLst>
                <a:ext uri="{FF2B5EF4-FFF2-40B4-BE49-F238E27FC236}">
                  <a16:creationId xmlns:a16="http://schemas.microsoft.com/office/drawing/2014/main" id="{4D8F8506-3400-43FC-86BA-A00A469FEA4A}"/>
                </a:ext>
              </a:extLst>
            </p:cNvPr>
            <p:cNvSpPr/>
            <p:nvPr/>
          </p:nvSpPr>
          <p:spPr>
            <a:xfrm rot="10800000">
              <a:off x="0" y="1538"/>
              <a:ext cx="8229600" cy="1249092"/>
            </a:xfrm>
            <a:prstGeom prst="upArrowCallout">
              <a:avLst/>
            </a:prstGeom>
          </p:spPr>
          <p:style>
            <a:lnRef idx="2">
              <a:schemeClr val="dk1">
                <a:shade val="50000"/>
              </a:schemeClr>
            </a:lnRef>
            <a:fillRef idx="1">
              <a:schemeClr val="dk1"/>
            </a:fillRef>
            <a:effectRef idx="0">
              <a:schemeClr val="dk1"/>
            </a:effectRef>
            <a:fontRef idx="minor">
              <a:schemeClr val="lt1"/>
            </a:fontRef>
          </p:style>
        </p:sp>
        <p:sp>
          <p:nvSpPr>
            <p:cNvPr id="79" name="Callout: Up Arrow 16">
              <a:extLst>
                <a:ext uri="{FF2B5EF4-FFF2-40B4-BE49-F238E27FC236}">
                  <a16:creationId xmlns:a16="http://schemas.microsoft.com/office/drawing/2014/main" id="{F6C80F1F-C28C-488F-8B73-3A07FEB395B3}"/>
                </a:ext>
              </a:extLst>
            </p:cNvPr>
            <p:cNvSpPr txBox="1"/>
            <p:nvPr/>
          </p:nvSpPr>
          <p:spPr>
            <a:xfrm>
              <a:off x="0" y="1538"/>
              <a:ext cx="8229600" cy="4384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AU" sz="1500" kern="1200" dirty="0"/>
                <a:t>FOOD</a:t>
              </a:r>
            </a:p>
          </p:txBody>
        </p:sp>
      </p:grpSp>
      <p:grpSp>
        <p:nvGrpSpPr>
          <p:cNvPr id="80" name="Group 79">
            <a:extLst>
              <a:ext uri="{FF2B5EF4-FFF2-40B4-BE49-F238E27FC236}">
                <a16:creationId xmlns:a16="http://schemas.microsoft.com/office/drawing/2014/main" id="{C134B5C6-8823-4B08-B58C-F507CFE9BD12}"/>
              </a:ext>
            </a:extLst>
          </p:cNvPr>
          <p:cNvGrpSpPr/>
          <p:nvPr/>
        </p:nvGrpSpPr>
        <p:grpSpPr>
          <a:xfrm>
            <a:off x="152401" y="1631501"/>
            <a:ext cx="6109503" cy="440835"/>
            <a:chOff x="0" y="439970"/>
            <a:chExt cx="8229600" cy="373478"/>
          </a:xfrm>
        </p:grpSpPr>
        <p:sp>
          <p:nvSpPr>
            <p:cNvPr id="81" name="Rectangle 80">
              <a:extLst>
                <a:ext uri="{FF2B5EF4-FFF2-40B4-BE49-F238E27FC236}">
                  <a16:creationId xmlns:a16="http://schemas.microsoft.com/office/drawing/2014/main" id="{0E70BDCE-812A-42DD-925B-DF7C7EB81462}"/>
                </a:ext>
              </a:extLst>
            </p:cNvPr>
            <p:cNvSpPr/>
            <p:nvPr/>
          </p:nvSpPr>
          <p:spPr>
            <a:xfrm>
              <a:off x="0" y="439970"/>
              <a:ext cx="8229600" cy="373478"/>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82" name="TextBox 81">
              <a:extLst>
                <a:ext uri="{FF2B5EF4-FFF2-40B4-BE49-F238E27FC236}">
                  <a16:creationId xmlns:a16="http://schemas.microsoft.com/office/drawing/2014/main" id="{DBEB5E40-144F-4B07-8540-90EDC9BD810C}"/>
                </a:ext>
              </a:extLst>
            </p:cNvPr>
            <p:cNvSpPr txBox="1"/>
            <p:nvPr/>
          </p:nvSpPr>
          <p:spPr>
            <a:xfrm>
              <a:off x="0" y="439970"/>
              <a:ext cx="8229600" cy="37347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29210" rIns="163576" bIns="29210" numCol="1" spcCol="1270" anchor="ctr" anchorCtr="0">
              <a:noAutofit/>
            </a:bodyPr>
            <a:lstStyle/>
            <a:p>
              <a:pPr marL="0" lvl="0" indent="0" algn="ctr" defTabSz="1022350" rtl="0">
                <a:lnSpc>
                  <a:spcPct val="90000"/>
                </a:lnSpc>
                <a:spcBef>
                  <a:spcPct val="0"/>
                </a:spcBef>
                <a:spcAft>
                  <a:spcPct val="35000"/>
                </a:spcAft>
                <a:buNone/>
              </a:pPr>
              <a:r>
                <a:rPr lang="en-AU" sz="2300" kern="1200" dirty="0"/>
                <a:t>Is digested into</a:t>
              </a:r>
            </a:p>
          </p:txBody>
        </p:sp>
      </p:grpSp>
      <p:sp>
        <p:nvSpPr>
          <p:cNvPr id="84" name="TextBox 83">
            <a:extLst>
              <a:ext uri="{FF2B5EF4-FFF2-40B4-BE49-F238E27FC236}">
                <a16:creationId xmlns:a16="http://schemas.microsoft.com/office/drawing/2014/main" id="{A9436A1B-ED6A-493A-9CC9-C1477ACC3863}"/>
              </a:ext>
            </a:extLst>
          </p:cNvPr>
          <p:cNvSpPr txBox="1"/>
          <p:nvPr/>
        </p:nvSpPr>
        <p:spPr>
          <a:xfrm>
            <a:off x="6383337" y="957310"/>
            <a:ext cx="2608262" cy="5355312"/>
          </a:xfrm>
          <a:prstGeom prst="rect">
            <a:avLst/>
          </a:prstGeom>
          <a:ln>
            <a:solidFill>
              <a:srgbClr val="7030A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800" dirty="0"/>
              <a:t>Energy is released during the breakdown of </a:t>
            </a:r>
            <a:r>
              <a:rPr lang="en-US" sz="1800" dirty="0">
                <a:solidFill>
                  <a:srgbClr val="FF0000"/>
                </a:solidFill>
              </a:rPr>
              <a:t>ATP</a:t>
            </a:r>
            <a:r>
              <a:rPr lang="en-US" sz="1800" dirty="0"/>
              <a:t> in to </a:t>
            </a:r>
            <a:r>
              <a:rPr lang="en-US" sz="1800" dirty="0">
                <a:solidFill>
                  <a:srgbClr val="FF0000"/>
                </a:solidFill>
              </a:rPr>
              <a:t>Adenosine diphosphate (ADP) </a:t>
            </a:r>
            <a:r>
              <a:rPr lang="en-US" sz="1800" dirty="0"/>
              <a:t>and the </a:t>
            </a:r>
            <a:r>
              <a:rPr lang="en-US" sz="1800" dirty="0">
                <a:solidFill>
                  <a:srgbClr val="FF0000"/>
                </a:solidFill>
              </a:rPr>
              <a:t>third phosphate </a:t>
            </a:r>
            <a:r>
              <a:rPr lang="en-US" sz="1800" dirty="0"/>
              <a:t>– represents the </a:t>
            </a:r>
            <a:r>
              <a:rPr lang="en-US" sz="1800" b="1" dirty="0"/>
              <a:t>immediate source of energy </a:t>
            </a:r>
            <a:r>
              <a:rPr lang="en-US" sz="1800" dirty="0"/>
              <a:t>that can be used by muscle cells to perform work.</a:t>
            </a:r>
          </a:p>
          <a:p>
            <a:endParaRPr lang="en-US" sz="1800" dirty="0"/>
          </a:p>
          <a:p>
            <a:r>
              <a:rPr lang="en-US" sz="1800" dirty="0"/>
              <a:t>When the body is performing physical work it is converting chemical </a:t>
            </a:r>
            <a:r>
              <a:rPr lang="en-US" sz="1800" dirty="0">
                <a:solidFill>
                  <a:srgbClr val="FF0000"/>
                </a:solidFill>
              </a:rPr>
              <a:t>Energy (ATP</a:t>
            </a:r>
            <a:r>
              <a:rPr lang="en-US" sz="1800" dirty="0"/>
              <a:t>) produced by chemical reactions into                 mechanical energy </a:t>
            </a:r>
            <a:r>
              <a:rPr lang="en-US" sz="1800" dirty="0">
                <a:solidFill>
                  <a:srgbClr val="FF0000"/>
                </a:solidFill>
              </a:rPr>
              <a:t>(muscular contraction)  </a:t>
            </a:r>
            <a:endParaRPr lang="en-AU" sz="1800" dirty="0">
              <a:solidFill>
                <a:srgbClr val="FF0000"/>
              </a:solidFill>
            </a:endParaRPr>
          </a:p>
          <a:p>
            <a:endParaRPr lang="en-GB" dirty="0">
              <a:solidFill>
                <a:schemeClr val="tx1"/>
              </a:solidFill>
            </a:endParaRPr>
          </a:p>
        </p:txBody>
      </p:sp>
    </p:spTree>
    <p:extLst>
      <p:ext uri="{BB962C8B-B14F-4D97-AF65-F5344CB8AC3E}">
        <p14:creationId xmlns:p14="http://schemas.microsoft.com/office/powerpoint/2010/main" val="951995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84F782B44B804491BD47134566B440" ma:contentTypeVersion="9" ma:contentTypeDescription="Create a new document." ma:contentTypeScope="" ma:versionID="cbb2b87b2825260174a3b5acc63b7c5b">
  <xsd:schema xmlns:xsd="http://www.w3.org/2001/XMLSchema" xmlns:xs="http://www.w3.org/2001/XMLSchema" xmlns:p="http://schemas.microsoft.com/office/2006/metadata/properties" xmlns:ns2="f22e39c8-d767-44e9-a8e1-1b226830e9b5" xmlns:ns3="8ac6b644-eb58-4e98-af7c-2261abef3e5f" targetNamespace="http://schemas.microsoft.com/office/2006/metadata/properties" ma:root="true" ma:fieldsID="63ac6f72d8e7f841a8f4b745acc619b8" ns2:_="" ns3:_="">
    <xsd:import namespace="f22e39c8-d767-44e9-a8e1-1b226830e9b5"/>
    <xsd:import namespace="8ac6b644-eb58-4e98-af7c-2261abef3e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e39c8-d767-44e9-a8e1-1b226830e9b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c6b644-eb58-4e98-af7c-2261abef3e5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8D5D67-74ED-4388-9409-EE3FFCDE09E2}">
  <ds:schemaRefs>
    <ds:schemaRef ds:uri="http://purl.org/dc/elements/1.1/"/>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f22e39c8-d767-44e9-a8e1-1b226830e9b5"/>
    <ds:schemaRef ds:uri="http://purl.org/dc/terms/"/>
    <ds:schemaRef ds:uri="http://schemas.microsoft.com/office/infopath/2007/PartnerControls"/>
    <ds:schemaRef ds:uri="8ac6b644-eb58-4e98-af7c-2261abef3e5f"/>
    <ds:schemaRef ds:uri="http://purl.org/dc/dcmitype/"/>
  </ds:schemaRefs>
</ds:datastoreItem>
</file>

<file path=customXml/itemProps2.xml><?xml version="1.0" encoding="utf-8"?>
<ds:datastoreItem xmlns:ds="http://schemas.openxmlformats.org/officeDocument/2006/customXml" ds:itemID="{FDA371D1-4301-4D8F-9F00-63CEDB236D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e39c8-d767-44e9-a8e1-1b226830e9b5"/>
    <ds:schemaRef ds:uri="8ac6b644-eb58-4e98-af7c-2261abef3e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E78A6D-13E8-483C-A719-911A1C921E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4986</TotalTime>
  <Words>20196</Words>
  <Application>Microsoft Office PowerPoint</Application>
  <PresentationFormat>On-screen Show (4:3)</PresentationFormat>
  <Paragraphs>3080</Paragraphs>
  <Slides>187</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187</vt:i4>
      </vt:variant>
    </vt:vector>
  </HeadingPairs>
  <TitlesOfParts>
    <vt:vector size="199" baseType="lpstr">
      <vt:lpstr>Arial</vt:lpstr>
      <vt:lpstr>Arial Narrow</vt:lpstr>
      <vt:lpstr>Calibri</vt:lpstr>
      <vt:lpstr>Call</vt:lpstr>
      <vt:lpstr>Cambria Math</vt:lpstr>
      <vt:lpstr>Century Gothic</vt:lpstr>
      <vt:lpstr>Corbel</vt:lpstr>
      <vt:lpstr>Symbol</vt:lpstr>
      <vt:lpstr>Times New Roman</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FITNESS COMPONENTS</vt:lpstr>
      <vt:lpstr>FITNESS COMPONENTS</vt:lpstr>
      <vt:lpstr>FITNESS COMPONENTS</vt:lpstr>
      <vt:lpstr>FITNESS COMPONENTS</vt:lpstr>
      <vt:lpstr>FITNESS COMPONENTS</vt:lpstr>
      <vt:lpstr>PowerPoint Presentation</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FITNESS COMPONENTS</vt:lpstr>
      <vt:lpstr>PowerPoint Presentation</vt:lpstr>
      <vt:lpstr>TRAINING PRINCIPLES</vt:lpstr>
      <vt:lpstr>TRAINING PRINCIPLES</vt:lpstr>
      <vt:lpstr>TRAINING PRINCIPLES</vt:lpstr>
      <vt:lpstr>TRAINING PRINCIPLES</vt:lpstr>
      <vt:lpstr>TRAINING PRINCIPLES</vt:lpstr>
      <vt:lpstr>TRAINING PRINCIPLES</vt:lpstr>
      <vt:lpstr>TRAINING PRINCIPLES</vt:lpstr>
      <vt:lpstr>TRAINING PRINCIPLES</vt:lpstr>
      <vt:lpstr>TRAINING PRINCIPLES</vt:lpstr>
      <vt:lpstr>TRAINING PRINCIPLES</vt:lpstr>
      <vt:lpstr>TRAINING PRINCIPLES</vt:lpstr>
      <vt:lpstr>TRAINING METHODS</vt:lpstr>
      <vt:lpstr>TRAINING METHODS</vt:lpstr>
      <vt:lpstr>TRAINING METHODS</vt:lpstr>
      <vt:lpstr>PowerPoint Presentation</vt:lpstr>
      <vt:lpstr>PowerPoint Presentation</vt:lpstr>
      <vt:lpstr>PowerPoint Presentation</vt:lpstr>
      <vt:lpstr>TRAINING METHODS</vt:lpstr>
      <vt:lpstr>TRAINING METHODS</vt:lpstr>
      <vt:lpstr>TRAINING METHODS</vt:lpstr>
      <vt:lpstr>TRAINING METHODS</vt:lpstr>
      <vt:lpstr>PowerPoint Presentation</vt:lpstr>
      <vt:lpstr>TRAINING METHODS</vt:lpstr>
      <vt:lpstr>TRAINING METHODS</vt:lpstr>
      <vt:lpstr>TRAINING METHODS</vt:lpstr>
      <vt:lpstr>TRAINING METHODS</vt:lpstr>
      <vt:lpstr>TRAINING METHODS</vt:lpstr>
      <vt:lpstr>TRAINING METHODS</vt:lpstr>
      <vt:lpstr>TRAINING METHODS</vt:lpstr>
      <vt:lpstr>TRAINING METHODS</vt:lpstr>
      <vt:lpstr>PowerPoint Presentation</vt:lpstr>
      <vt:lpstr>TRAINING METHODS</vt:lpstr>
      <vt:lpstr>TRAINING METHODS</vt:lpstr>
      <vt:lpstr>TRAINING METHODS</vt:lpstr>
      <vt:lpstr>TRAINING METHODS</vt:lpstr>
      <vt:lpstr>TRAINING METHODS</vt:lpstr>
      <vt:lpstr>TRAINING METHODS</vt:lpstr>
      <vt:lpstr>PowerPoint Presentation</vt:lpstr>
      <vt:lpstr>PowerPoint Presentation</vt:lpstr>
      <vt:lpstr>FUELS REQUIRED FOR RESYNTHESIS OF ATP</vt:lpstr>
      <vt:lpstr>FUELS REQUIRED FOR RESYNTHESIS OF ATP</vt:lpstr>
      <vt:lpstr>FUELS REQUIRED FOR RESYNTHESIS OF ATP</vt:lpstr>
      <vt:lpstr>FUELS REQUIRED FOR RESYNTHESIS OF ATP</vt:lpstr>
      <vt:lpstr>FUELS REQUIRED FOR RESYNTHESIS OF ATP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FUELS REQUIRED FOR RESYNTHESIS OF ATP</vt:lpstr>
      <vt:lpstr>FUELS REQUIRED FOR RESYNTHESIS OF ATP</vt:lpstr>
      <vt:lpstr>PowerPoint Presentation</vt:lpstr>
      <vt:lpstr>PowerPoint Presentation</vt:lpstr>
      <vt:lpstr>PowerPoint Presentation</vt:lpstr>
      <vt:lpstr>NUTRITION FOR SPORT: TRAINING PHASE</vt:lpstr>
      <vt:lpstr>NUTRITION FOR SPORT: PRE EVENT MEAL 1-4 HOURS BEFORE EVENT</vt:lpstr>
      <vt:lpstr>NUTRITION FOR SPORT – FIRST 30min AFTER EXERCISE</vt:lpstr>
      <vt:lpstr>NUTRITION FOR SPORT – NEXT 24hrs AFTER EXERCISE</vt:lpstr>
      <vt:lpstr>PowerPoint Presentation</vt:lpstr>
      <vt:lpstr>ENERGY SYSTEMS</vt:lpstr>
      <vt:lpstr>FUELS REQUIRED FOR RESYNTHESIS OF ATP</vt:lpstr>
      <vt:lpstr>FUELS REQUIRED FOR RESYNTHESIS OF ATP</vt:lpstr>
      <vt:lpstr>FUELS REQUIRED FOR RESYNTHESIS OF ATP</vt:lpstr>
      <vt:lpstr>ENERGY SYSTEMS</vt:lpstr>
      <vt:lpstr>ENERGY SYSTEMS</vt:lpstr>
      <vt:lpstr>ATP–CP ENERGY SYSTEM</vt:lpstr>
      <vt:lpstr>ATP–CP ENERGY SYSTEM</vt:lpstr>
      <vt:lpstr>ATP–CP ENERGY SYSTEM</vt:lpstr>
      <vt:lpstr>ANAEROBIC GLYCOLYSIS</vt:lpstr>
      <vt:lpstr>ANAEROBIC GLYCOLYSIS</vt:lpstr>
      <vt:lpstr>PowerPoint Presentation</vt:lpstr>
      <vt:lpstr>PowerPoint Presentation</vt:lpstr>
      <vt:lpstr>ANAEROBIC GLYCOLYSIS</vt:lpstr>
      <vt:lpstr>ANAEROBIC GLYCOLYSIS</vt:lpstr>
      <vt:lpstr>AEROBIC SYSTEM</vt:lpstr>
      <vt:lpstr>AEROBIC SYSTEM</vt:lpstr>
      <vt:lpstr>AEROBIC SYSTEM</vt:lpstr>
      <vt:lpstr>AEROBIC SYSTEM</vt:lpstr>
      <vt:lpstr>AEROBIC SYSTEM</vt:lpstr>
      <vt:lpstr>AEROBIC SYSTEM</vt:lpstr>
      <vt:lpstr>PowerPoint Presentation</vt:lpstr>
      <vt:lpstr>AEROBIC SYSTEM</vt:lpstr>
      <vt:lpstr>AEROBIC SYSTEM</vt:lpstr>
      <vt:lpstr>ENERGY SYSTEMS</vt:lpstr>
      <vt:lpstr>PowerPoint Presentation</vt:lpstr>
      <vt:lpstr>ENERGY SYSTEM INTERPLAY</vt:lpstr>
      <vt:lpstr>ENERGY SYSTEM INTERPLAY</vt:lpstr>
      <vt:lpstr>ENERGY SYSTEM INTERPLAY</vt:lpstr>
      <vt:lpstr>ENERGY SYSTEM INTERPLAY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ENERGY SYSTEM INTERPLAY</vt:lpstr>
      <vt:lpstr>ENERGY SYSTEM INTERPLAY</vt:lpstr>
      <vt:lpstr>ENERGY SYSTEM INTERPLAY</vt:lpstr>
      <vt:lpstr>ENERGY SYSTEM INTERPLAY</vt:lpstr>
      <vt:lpstr>ENERGY SYSTEM INTERPLAY</vt:lpstr>
      <vt:lpstr>ENERGY SYSTEM INTERPLAY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IMMEDIATE RESPIRATORY RESPONSES TO PHYSICAL ACTIVITY</vt:lpstr>
      <vt:lpstr>IMMEDIATE RESPIRATORY RESPONSES TO PHYSICAL ACTIVITY</vt:lpstr>
      <vt:lpstr>IMMEDIATE RESPIRATORY RESPONSES TO PHYSICAL ACTIVITY</vt:lpstr>
      <vt:lpstr>PowerPoint Presentation</vt:lpstr>
      <vt:lpstr>IMMEDIATE RESPIRATORY RESPONSES TO PHYSICAL ACTIVITY</vt:lpstr>
      <vt:lpstr>IMMEDIATE RESPIRATORY RESPONSES TO PHYSICAL ACTIVITY</vt:lpstr>
      <vt:lpstr>PowerPoint Presentation</vt:lpstr>
      <vt:lpstr>LONG TERM ADAPTATIONS TO TRAINING </vt:lpstr>
      <vt:lpstr>AEROBIC TRAINING – CARDIOVASCULAR ADAPTATIONS</vt:lpstr>
      <vt:lpstr>AEROBIC TRAINING – CARDIOVASCULAR ADAPTATIONS</vt:lpstr>
      <vt:lpstr>AEROBIC TRAINING – CARDIOVASCULAR ADAPTATIONS</vt:lpstr>
      <vt:lpstr>AEROBIC TRAINING – CARDIOVASCULAR ADAPTATIONS</vt:lpstr>
      <vt:lpstr>AEROBIC TRAINING – CARDIOVASCULAR ADAPTATIONS</vt:lpstr>
      <vt:lpstr>AEROBIC TRAINING – CARDIOVASCULAR ADAPTATIONS</vt:lpstr>
      <vt:lpstr>AEROBIC TRAINING – CARDIOVASCULAR ADAPTATIONS</vt:lpstr>
      <vt:lpstr>AEROBIC TRAINING – CARDIOVASCULAR ADAPTATIONS</vt:lpstr>
      <vt:lpstr>AEROBIC TRAINING – RESPIRATORY ADAPTATIONS</vt:lpstr>
      <vt:lpstr>AEROBIC TRAINING – RESPIRATORY ADAPTATIONS</vt:lpstr>
      <vt:lpstr>AEROBIC TRAINING – RESPIRATORY ADAPTATIONS</vt:lpstr>
      <vt:lpstr>AEROBIC TRAINING – RESPIRATORY ADAPTATIONS</vt:lpstr>
      <vt:lpstr>AEROBIC TRAINING – RESPIRATORY ADAPTATIONS</vt:lpstr>
      <vt:lpstr>AEROBIC TRAINING – RESPIRATORY ADAPTATIONS</vt:lpstr>
      <vt:lpstr>AEROBIC TRAINING – RESPIRATORY ADAPTATIONS</vt:lpstr>
      <vt:lpstr>AEROBIC TRAINING – MUSCULAR ADAPTATIONS</vt:lpstr>
      <vt:lpstr>AEROBIC TRAINING – MUSCULAR ADAPTATIONS</vt:lpstr>
      <vt:lpstr>AEROBIC TRAINING – MUSCULAR ADAPTATIONS</vt:lpstr>
      <vt:lpstr>AEROBIC TRAINING – MUSCULAR ADAPTATIONS</vt:lpstr>
      <vt:lpstr>AEROBIC TRAINING – MUSCULAR ADAPTATIONS</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DALEY Ross [Narrogin Senior High School]</cp:lastModifiedBy>
  <cp:revision>181</cp:revision>
  <cp:lastPrinted>2023-03-12T06:37:07Z</cp:lastPrinted>
  <dcterms:created xsi:type="dcterms:W3CDTF">2006-08-16T00:00:00Z</dcterms:created>
  <dcterms:modified xsi:type="dcterms:W3CDTF">2023-12-12T17:07:45Z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0x0101000084F782B44B804491BD47134566B440</vt:lpwstr>
  </property>
  <property fmtid="{D5CDD505-2E9C-101B-9397-08002B2CF9AE}" pid="3" name="AuthorIds_UIVersion_3584">
    <vt:lpwstr>11</vt:lpwstr>
  </property>
  <property fmtid="{D5CDD505-2E9C-101B-9397-08002B2CF9AE}" pid="4" name="AuthorIds_UIVersion_13312">
    <vt:lpwstr>11</vt:lpwstr>
  </property>
  <property fmtid="{D5CDD505-2E9C-101B-9397-08002B2CF9AE}" pid="5" name="AuthorIds_UIVersion_14848">
    <vt:lpwstr>11</vt:lpwstr>
  </property>
  <property fmtid="{D5CDD505-2E9C-101B-9397-08002B2CF9AE}" pid="6" name="AuthorIds_UIVersion_15872">
    <vt:lpwstr>11</vt:lpwstr>
  </property>
  <property fmtid="{D5CDD505-2E9C-101B-9397-08002B2CF9AE}" pid="7" name="AuthorIds_UIVersion_19456">
    <vt:lpwstr>11</vt:lpwstr>
  </property>
</Properties>
</file>